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omments/comment1.xml" ContentType="application/vnd.openxmlformats-officedocument.presentationml.comment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comments/comment2.xml" ContentType="application/vnd.openxmlformats-officedocument.presentationml.comments+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1"/>
  </p:sldMasterIdLst>
  <p:notesMasterIdLst>
    <p:notesMasterId r:id="rId65"/>
  </p:notesMasterIdLst>
  <p:sldIdLst>
    <p:sldId id="380" r:id="rId2"/>
    <p:sldId id="388" r:id="rId3"/>
    <p:sldId id="529" r:id="rId4"/>
    <p:sldId id="525" r:id="rId5"/>
    <p:sldId id="526" r:id="rId6"/>
    <p:sldId id="390" r:id="rId7"/>
    <p:sldId id="382" r:id="rId8"/>
    <p:sldId id="530" r:id="rId9"/>
    <p:sldId id="407" r:id="rId10"/>
    <p:sldId id="535" r:id="rId11"/>
    <p:sldId id="534" r:id="rId12"/>
    <p:sldId id="531" r:id="rId13"/>
    <p:sldId id="408" r:id="rId14"/>
    <p:sldId id="381" r:id="rId15"/>
    <p:sldId id="410" r:id="rId16"/>
    <p:sldId id="409" r:id="rId17"/>
    <p:sldId id="391" r:id="rId18"/>
    <p:sldId id="411" r:id="rId19"/>
    <p:sldId id="392" r:id="rId20"/>
    <p:sldId id="393" r:id="rId21"/>
    <p:sldId id="412" r:id="rId22"/>
    <p:sldId id="401" r:id="rId23"/>
    <p:sldId id="413" r:id="rId24"/>
    <p:sldId id="402" r:id="rId25"/>
    <p:sldId id="414" r:id="rId26"/>
    <p:sldId id="415" r:id="rId27"/>
    <p:sldId id="404" r:id="rId28"/>
    <p:sldId id="416" r:id="rId29"/>
    <p:sldId id="405" r:id="rId30"/>
    <p:sldId id="417" r:id="rId31"/>
    <p:sldId id="406" r:id="rId32"/>
    <p:sldId id="418" r:id="rId33"/>
    <p:sldId id="398" r:id="rId34"/>
    <p:sldId id="399" r:id="rId35"/>
    <p:sldId id="498" r:id="rId36"/>
    <p:sldId id="504" r:id="rId37"/>
    <p:sldId id="505" r:id="rId38"/>
    <p:sldId id="499" r:id="rId39"/>
    <p:sldId id="511" r:id="rId40"/>
    <p:sldId id="500" r:id="rId41"/>
    <p:sldId id="501" r:id="rId42"/>
    <p:sldId id="512" r:id="rId43"/>
    <p:sldId id="502" r:id="rId44"/>
    <p:sldId id="503" r:id="rId45"/>
    <p:sldId id="532" r:id="rId46"/>
    <p:sldId id="486" r:id="rId47"/>
    <p:sldId id="487" r:id="rId48"/>
    <p:sldId id="489" r:id="rId49"/>
    <p:sldId id="490" r:id="rId50"/>
    <p:sldId id="523" r:id="rId51"/>
    <p:sldId id="506" r:id="rId52"/>
    <p:sldId id="507" r:id="rId53"/>
    <p:sldId id="524" r:id="rId54"/>
    <p:sldId id="508" r:id="rId55"/>
    <p:sldId id="533" r:id="rId56"/>
    <p:sldId id="509" r:id="rId57"/>
    <p:sldId id="510" r:id="rId58"/>
    <p:sldId id="515" r:id="rId59"/>
    <p:sldId id="522" r:id="rId60"/>
    <p:sldId id="519" r:id="rId61"/>
    <p:sldId id="513" r:id="rId62"/>
    <p:sldId id="385" r:id="rId63"/>
    <p:sldId id="316" r:id="rId6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yae" initials="S" lastIdx="2" clrIdx="0">
    <p:extLst>
      <p:ext uri="{19B8F6BF-5375-455C-9EA6-DF929625EA0E}">
        <p15:presenceInfo xmlns:p15="http://schemas.microsoft.com/office/powerpoint/2012/main" userId="Syae" providerId="None"/>
      </p:ext>
    </p:extLst>
  </p:cmAuthor>
  <p:cmAuthor id="2" name="rujukan" initials="r" lastIdx="2" clrIdx="1">
    <p:extLst>
      <p:ext uri="{19B8F6BF-5375-455C-9EA6-DF929625EA0E}">
        <p15:presenceInfo xmlns:p15="http://schemas.microsoft.com/office/powerpoint/2012/main" userId="rujuka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35D9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83057" autoAdjust="0"/>
  </p:normalViewPr>
  <p:slideViewPr>
    <p:cSldViewPr snapToGrid="0">
      <p:cViewPr varScale="1">
        <p:scale>
          <a:sx n="95" d="100"/>
          <a:sy n="95" d="100"/>
        </p:scale>
        <p:origin x="1194"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commentAuthors" Target="commentAuthor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1-04-29T07:30:32.350" idx="1">
    <p:pos x="7138" y="744"/>
    <p:text>Gunakan contoh kegiatan statistik level provinsi. dilampirkan juga contoh utk kegiatan kompromin di daerah</p:text>
    <p:extLst>
      <p:ext uri="{C676402C-5697-4E1C-873F-D02D1690AC5C}">
        <p15:threadingInfo xmlns:p15="http://schemas.microsoft.com/office/powerpoint/2012/main" timeZoneBias="-42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1-04-29T08:11:41.782" idx="2">
    <p:pos x="7193" y="99"/>
    <p:text>Sertakan lgsung dengan contoh indikator</p:text>
    <p:extLst>
      <p:ext uri="{C676402C-5697-4E1C-873F-D02D1690AC5C}">
        <p15:threadingInfo xmlns:p15="http://schemas.microsoft.com/office/powerpoint/2012/main" timeZoneBias="-42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A761155-8ADC-4D1F-B5E1-9A420286F803}" type="datetimeFigureOut">
              <a:rPr lang="en-US" smtClean="0"/>
              <a:t>12/27/2022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80136E6-A0A6-475F-8B24-400D7F5A6927}" type="slidenum">
              <a:rPr lang="en-US" smtClean="0"/>
              <a:t>‹#›</a:t>
            </a:fld>
            <a:endParaRPr lang="en-US"/>
          </a:p>
        </p:txBody>
      </p:sp>
    </p:spTree>
    <p:extLst>
      <p:ext uri="{BB962C8B-B14F-4D97-AF65-F5344CB8AC3E}">
        <p14:creationId xmlns:p14="http://schemas.microsoft.com/office/powerpoint/2010/main" val="17923727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80136E6-A0A6-475F-8B24-400D7F5A6927}" type="slidenum">
              <a:rPr lang="en-US" smtClean="0"/>
              <a:t>1</a:t>
            </a:fld>
            <a:endParaRPr lang="en-US"/>
          </a:p>
        </p:txBody>
      </p:sp>
    </p:spTree>
    <p:extLst>
      <p:ext uri="{BB962C8B-B14F-4D97-AF65-F5344CB8AC3E}">
        <p14:creationId xmlns:p14="http://schemas.microsoft.com/office/powerpoint/2010/main" val="38045348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dirty="0"/>
          </a:p>
        </p:txBody>
      </p:sp>
      <p:sp>
        <p:nvSpPr>
          <p:cNvPr id="4" name="Slide Number Placeholder 3"/>
          <p:cNvSpPr>
            <a:spLocks noGrp="1"/>
          </p:cNvSpPr>
          <p:nvPr>
            <p:ph type="sldNum" sz="quarter" idx="10"/>
          </p:nvPr>
        </p:nvSpPr>
        <p:spPr/>
        <p:txBody>
          <a:bodyPr/>
          <a:lstStyle/>
          <a:p>
            <a:fld id="{F451F1C3-7E16-4D67-996B-AD647522B300}" type="slidenum">
              <a:rPr lang="en-AU" smtClean="0"/>
              <a:t>14</a:t>
            </a:fld>
            <a:endParaRPr lang="en-AU"/>
          </a:p>
        </p:txBody>
      </p:sp>
    </p:spTree>
    <p:extLst>
      <p:ext uri="{BB962C8B-B14F-4D97-AF65-F5344CB8AC3E}">
        <p14:creationId xmlns:p14="http://schemas.microsoft.com/office/powerpoint/2010/main" val="9344127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dirty="0"/>
          </a:p>
        </p:txBody>
      </p:sp>
      <p:sp>
        <p:nvSpPr>
          <p:cNvPr id="4" name="Slide Number Placeholder 3"/>
          <p:cNvSpPr>
            <a:spLocks noGrp="1"/>
          </p:cNvSpPr>
          <p:nvPr>
            <p:ph type="sldNum" sz="quarter" idx="10"/>
          </p:nvPr>
        </p:nvSpPr>
        <p:spPr/>
        <p:txBody>
          <a:bodyPr/>
          <a:lstStyle/>
          <a:p>
            <a:fld id="{F451F1C3-7E16-4D67-996B-AD647522B300}" type="slidenum">
              <a:rPr lang="en-AU" smtClean="0"/>
              <a:t>15</a:t>
            </a:fld>
            <a:endParaRPr lang="en-AU"/>
          </a:p>
        </p:txBody>
      </p:sp>
    </p:spTree>
    <p:extLst>
      <p:ext uri="{BB962C8B-B14F-4D97-AF65-F5344CB8AC3E}">
        <p14:creationId xmlns:p14="http://schemas.microsoft.com/office/powerpoint/2010/main" val="8192137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dirty="0"/>
          </a:p>
        </p:txBody>
      </p:sp>
      <p:sp>
        <p:nvSpPr>
          <p:cNvPr id="4" name="Slide Number Placeholder 3"/>
          <p:cNvSpPr>
            <a:spLocks noGrp="1"/>
          </p:cNvSpPr>
          <p:nvPr>
            <p:ph type="sldNum" sz="quarter" idx="10"/>
          </p:nvPr>
        </p:nvSpPr>
        <p:spPr/>
        <p:txBody>
          <a:bodyPr/>
          <a:lstStyle/>
          <a:p>
            <a:fld id="{F451F1C3-7E16-4D67-996B-AD647522B300}" type="slidenum">
              <a:rPr lang="en-AU" smtClean="0"/>
              <a:t>16</a:t>
            </a:fld>
            <a:endParaRPr lang="en-AU"/>
          </a:p>
        </p:txBody>
      </p:sp>
    </p:spTree>
    <p:extLst>
      <p:ext uri="{BB962C8B-B14F-4D97-AF65-F5344CB8AC3E}">
        <p14:creationId xmlns:p14="http://schemas.microsoft.com/office/powerpoint/2010/main" val="34764434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sz="1200" b="0" dirty="0">
              <a:solidFill>
                <a:srgbClr val="ECF1F7"/>
              </a:solidFill>
              <a:latin typeface="Franklin Gothic Medium Cond" panose="020B0606030402020204" pitchFamily="34" charset="0"/>
              <a:ea typeface="Open Sans" panose="020B0606030504020204" pitchFamily="34" charset="0"/>
              <a:cs typeface="Open Sans" panose="020B0606030504020204" pitchFamily="34" charset="0"/>
            </a:endParaRPr>
          </a:p>
        </p:txBody>
      </p:sp>
      <p:sp>
        <p:nvSpPr>
          <p:cNvPr id="4" name="Slide Number Placeholder 3"/>
          <p:cNvSpPr>
            <a:spLocks noGrp="1"/>
          </p:cNvSpPr>
          <p:nvPr>
            <p:ph type="sldNum" sz="quarter" idx="5"/>
          </p:nvPr>
        </p:nvSpPr>
        <p:spPr/>
        <p:txBody>
          <a:bodyPr/>
          <a:lstStyle/>
          <a:p>
            <a:fld id="{F451F1C3-7E16-4D67-996B-AD647522B300}" type="slidenum">
              <a:rPr lang="en-AU" smtClean="0"/>
              <a:t>17</a:t>
            </a:fld>
            <a:endParaRPr lang="en-AU"/>
          </a:p>
        </p:txBody>
      </p:sp>
    </p:spTree>
    <p:extLst>
      <p:ext uri="{BB962C8B-B14F-4D97-AF65-F5344CB8AC3E}">
        <p14:creationId xmlns:p14="http://schemas.microsoft.com/office/powerpoint/2010/main" val="16722587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sz="1200" b="0" dirty="0">
              <a:solidFill>
                <a:srgbClr val="ECF1F7"/>
              </a:solidFill>
              <a:latin typeface="Franklin Gothic Medium Cond" panose="020B0606030402020204" pitchFamily="34" charset="0"/>
              <a:ea typeface="Open Sans" panose="020B0606030504020204" pitchFamily="34" charset="0"/>
              <a:cs typeface="Open Sans" panose="020B0606030504020204" pitchFamily="34" charset="0"/>
            </a:endParaRPr>
          </a:p>
        </p:txBody>
      </p:sp>
      <p:sp>
        <p:nvSpPr>
          <p:cNvPr id="4" name="Slide Number Placeholder 3"/>
          <p:cNvSpPr>
            <a:spLocks noGrp="1"/>
          </p:cNvSpPr>
          <p:nvPr>
            <p:ph type="sldNum" sz="quarter" idx="5"/>
          </p:nvPr>
        </p:nvSpPr>
        <p:spPr/>
        <p:txBody>
          <a:bodyPr/>
          <a:lstStyle/>
          <a:p>
            <a:fld id="{F451F1C3-7E16-4D67-996B-AD647522B300}" type="slidenum">
              <a:rPr lang="en-AU" smtClean="0"/>
              <a:t>18</a:t>
            </a:fld>
            <a:endParaRPr lang="en-AU"/>
          </a:p>
        </p:txBody>
      </p:sp>
    </p:spTree>
    <p:extLst>
      <p:ext uri="{BB962C8B-B14F-4D97-AF65-F5344CB8AC3E}">
        <p14:creationId xmlns:p14="http://schemas.microsoft.com/office/powerpoint/2010/main" val="15100036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sz="1200" b="0" dirty="0">
              <a:solidFill>
                <a:srgbClr val="ECF1F7"/>
              </a:solidFill>
              <a:latin typeface="Franklin Gothic Medium Cond" panose="020B0606030402020204" pitchFamily="34" charset="0"/>
              <a:ea typeface="Open Sans" panose="020B0606030504020204" pitchFamily="34" charset="0"/>
              <a:cs typeface="Open Sans" panose="020B0606030504020204" pitchFamily="34" charset="0"/>
            </a:endParaRPr>
          </a:p>
        </p:txBody>
      </p:sp>
      <p:sp>
        <p:nvSpPr>
          <p:cNvPr id="4" name="Slide Number Placeholder 3"/>
          <p:cNvSpPr>
            <a:spLocks noGrp="1"/>
          </p:cNvSpPr>
          <p:nvPr>
            <p:ph type="sldNum" sz="quarter" idx="5"/>
          </p:nvPr>
        </p:nvSpPr>
        <p:spPr/>
        <p:txBody>
          <a:bodyPr/>
          <a:lstStyle/>
          <a:p>
            <a:fld id="{F451F1C3-7E16-4D67-996B-AD647522B300}" type="slidenum">
              <a:rPr lang="en-AU" smtClean="0"/>
              <a:t>19</a:t>
            </a:fld>
            <a:endParaRPr lang="en-AU"/>
          </a:p>
        </p:txBody>
      </p:sp>
    </p:spTree>
    <p:extLst>
      <p:ext uri="{BB962C8B-B14F-4D97-AF65-F5344CB8AC3E}">
        <p14:creationId xmlns:p14="http://schemas.microsoft.com/office/powerpoint/2010/main" val="17331409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nSpc>
                <a:spcPct val="115000"/>
              </a:lnSpc>
              <a:buFont typeface="Calibri" panose="020F0502020204030204" pitchFamily="34" charset="0"/>
              <a:buNone/>
            </a:pPr>
            <a:r>
              <a:rPr lang="en-US" sz="1800" dirty="0" err="1">
                <a:effectLst/>
                <a:latin typeface="Calibri" panose="020F0502020204030204" pitchFamily="34" charset="0"/>
                <a:ea typeface="Calibri" panose="020F0502020204030204" pitchFamily="34" charset="0"/>
                <a:cs typeface="Times New Roman" panose="02020603050405020304" pitchFamily="18" charset="0"/>
              </a:rPr>
              <a:t>Tipe</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pengumpulan</a:t>
            </a:r>
            <a:r>
              <a:rPr lang="en-US" sz="1800" dirty="0">
                <a:effectLst/>
                <a:latin typeface="Calibri" panose="020F0502020204030204" pitchFamily="34" charset="0"/>
                <a:ea typeface="Calibri" panose="020F0502020204030204" pitchFamily="34" charset="0"/>
                <a:cs typeface="Times New Roman" panose="02020603050405020304" pitchFamily="18" charset="0"/>
              </a:rPr>
              <a:t> data </a:t>
            </a:r>
            <a:endParaRPr lang="en-ID"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5000"/>
              </a:lnSpc>
              <a:buFont typeface="Wingdings" panose="05000000000000000000" pitchFamily="2"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Longitudinal Panel : </a:t>
            </a:r>
            <a:r>
              <a:rPr lang="en-US" sz="1800" dirty="0" err="1">
                <a:effectLst/>
                <a:latin typeface="Calibri" panose="020F0502020204030204" pitchFamily="34" charset="0"/>
                <a:ea typeface="Times New Roman" panose="02020603050405020304" pitchFamily="18" charset="0"/>
                <a:cs typeface="Times New Roman" panose="02020603050405020304" pitchFamily="18" charset="0"/>
              </a:rPr>
              <a:t>sampel</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en-US" sz="1800" dirty="0" err="1">
                <a:effectLst/>
                <a:latin typeface="Calibri" panose="020F0502020204030204" pitchFamily="34" charset="0"/>
                <a:ea typeface="Times New Roman" panose="02020603050405020304" pitchFamily="18" charset="0"/>
                <a:cs typeface="Times New Roman" panose="02020603050405020304" pitchFamily="18" charset="0"/>
              </a:rPr>
              <a:t>sama</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en-US" sz="1800" dirty="0" err="1">
                <a:effectLst/>
                <a:latin typeface="Calibri" panose="020F0502020204030204" pitchFamily="34" charset="0"/>
                <a:ea typeface="Times New Roman" panose="02020603050405020304" pitchFamily="18" charset="0"/>
                <a:cs typeface="Times New Roman" panose="02020603050405020304" pitchFamily="18" charset="0"/>
              </a:rPr>
              <a:t>variabel</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en-US" sz="1800" dirty="0" err="1">
                <a:effectLst/>
                <a:latin typeface="Calibri" panose="020F0502020204030204" pitchFamily="34" charset="0"/>
                <a:ea typeface="Times New Roman" panose="02020603050405020304" pitchFamily="18" charset="0"/>
                <a:cs typeface="Times New Roman" panose="02020603050405020304" pitchFamily="18" charset="0"/>
              </a:rPr>
              <a:t>sama</a:t>
            </a:r>
            <a:endParaRPr lang="en-ID"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15000"/>
              </a:lnSpc>
              <a:buFont typeface="Wingdings" panose="05000000000000000000" pitchFamily="2"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Longitudinal cross sectional : </a:t>
            </a:r>
            <a:r>
              <a:rPr lang="en-US" sz="1800" dirty="0" err="1">
                <a:effectLst/>
                <a:latin typeface="Calibri" panose="020F0502020204030204" pitchFamily="34" charset="0"/>
                <a:ea typeface="Times New Roman" panose="02020603050405020304" pitchFamily="18" charset="0"/>
                <a:cs typeface="Times New Roman" panose="02020603050405020304" pitchFamily="18" charset="0"/>
              </a:rPr>
              <a:t>sampel</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en-US" sz="1800" dirty="0" err="1">
                <a:effectLst/>
                <a:latin typeface="Calibri" panose="020F0502020204030204" pitchFamily="34" charset="0"/>
                <a:ea typeface="Times New Roman" panose="02020603050405020304" pitchFamily="18" charset="0"/>
                <a:cs typeface="Times New Roman" panose="02020603050405020304" pitchFamily="18" charset="0"/>
              </a:rPr>
              <a:t>sama</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en-US" sz="1800" dirty="0" err="1">
                <a:effectLst/>
                <a:latin typeface="Calibri" panose="020F0502020204030204" pitchFamily="34" charset="0"/>
                <a:ea typeface="Times New Roman" panose="02020603050405020304" pitchFamily="18" charset="0"/>
                <a:cs typeface="Times New Roman" panose="02020603050405020304" pitchFamily="18" charset="0"/>
              </a:rPr>
              <a:t>variabel</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en-US" sz="1800" dirty="0" err="1">
                <a:effectLst/>
                <a:latin typeface="Calibri" panose="020F0502020204030204" pitchFamily="34" charset="0"/>
                <a:ea typeface="Times New Roman" panose="02020603050405020304" pitchFamily="18" charset="0"/>
                <a:cs typeface="Times New Roman" panose="02020603050405020304" pitchFamily="18" charset="0"/>
              </a:rPr>
              <a:t>berbeda</a:t>
            </a:r>
            <a:endParaRPr lang="en-ID"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15000"/>
              </a:lnSpc>
              <a:spcAft>
                <a:spcPts val="800"/>
              </a:spcAft>
              <a:buFont typeface="Wingdings" panose="05000000000000000000" pitchFamily="2" charset="2"/>
              <a:buChar cha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Cross sectional : </a:t>
            </a:r>
            <a:r>
              <a:rPr lang="en-US" sz="1800" dirty="0" err="1">
                <a:effectLst/>
                <a:latin typeface="Calibri" panose="020F0502020204030204" pitchFamily="34" charset="0"/>
                <a:ea typeface="Times New Roman" panose="02020603050405020304" pitchFamily="18" charset="0"/>
                <a:cs typeface="Times New Roman" panose="02020603050405020304" pitchFamily="18" charset="0"/>
              </a:rPr>
              <a:t>sampel</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en-US" sz="1800" dirty="0" err="1">
                <a:effectLst/>
                <a:latin typeface="Calibri" panose="020F0502020204030204" pitchFamily="34" charset="0"/>
                <a:ea typeface="Times New Roman" panose="02020603050405020304" pitchFamily="18" charset="0"/>
                <a:cs typeface="Times New Roman" panose="02020603050405020304" pitchFamily="18" charset="0"/>
              </a:rPr>
              <a:t>berbeda</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en-US" sz="1800" dirty="0" err="1">
                <a:effectLst/>
                <a:latin typeface="Calibri" panose="020F0502020204030204" pitchFamily="34" charset="0"/>
                <a:ea typeface="Times New Roman" panose="02020603050405020304" pitchFamily="18" charset="0"/>
                <a:cs typeface="Times New Roman" panose="02020603050405020304" pitchFamily="18" charset="0"/>
              </a:rPr>
              <a:t>variabel</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en-US" sz="1800" dirty="0" err="1">
                <a:effectLst/>
                <a:latin typeface="Calibri" panose="020F0502020204030204" pitchFamily="34" charset="0"/>
                <a:ea typeface="Times New Roman" panose="02020603050405020304" pitchFamily="18" charset="0"/>
                <a:cs typeface="Times New Roman" panose="02020603050405020304" pitchFamily="18" charset="0"/>
              </a:rPr>
              <a:t>terserah</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en-US" sz="1800" dirty="0" err="1">
                <a:effectLst/>
                <a:latin typeface="Calibri" panose="020F0502020204030204" pitchFamily="34" charset="0"/>
                <a:ea typeface="Times New Roman" panose="02020603050405020304" pitchFamily="18" charset="0"/>
                <a:cs typeface="Times New Roman" panose="02020603050405020304" pitchFamily="18" charset="0"/>
              </a:rPr>
              <a:t>dalam</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en-US" sz="1800" dirty="0" err="1">
                <a:effectLst/>
                <a:latin typeface="Calibri" panose="020F0502020204030204" pitchFamily="34" charset="0"/>
                <a:ea typeface="Times New Roman" panose="02020603050405020304" pitchFamily="18" charset="0"/>
                <a:cs typeface="Times New Roman" panose="02020603050405020304" pitchFamily="18" charset="0"/>
              </a:rPr>
              <a:t>satu</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en-US" sz="1800" dirty="0" err="1">
                <a:effectLst/>
                <a:latin typeface="Calibri" panose="020F0502020204030204" pitchFamily="34" charset="0"/>
                <a:ea typeface="Times New Roman" panose="02020603050405020304" pitchFamily="18" charset="0"/>
                <a:cs typeface="Times New Roman" panose="02020603050405020304" pitchFamily="18" charset="0"/>
              </a:rPr>
              <a:t>titik</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en-US" sz="1800" dirty="0" err="1">
                <a:effectLst/>
                <a:latin typeface="Calibri" panose="020F0502020204030204" pitchFamily="34" charset="0"/>
                <a:ea typeface="Times New Roman" panose="02020603050405020304" pitchFamily="18" charset="0"/>
                <a:cs typeface="Times New Roman" panose="02020603050405020304" pitchFamily="18" charset="0"/>
              </a:rPr>
              <a:t>waktu</a:t>
            </a:r>
            <a:endParaRPr lang="en-ID"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en-AU" sz="1200" b="0" dirty="0">
              <a:solidFill>
                <a:srgbClr val="ECF1F7"/>
              </a:solidFill>
              <a:latin typeface="Franklin Gothic Medium Cond" panose="020B0606030402020204" pitchFamily="34" charset="0"/>
              <a:ea typeface="Open Sans" panose="020B0606030504020204" pitchFamily="34" charset="0"/>
              <a:cs typeface="Open Sans" panose="020B0606030504020204" pitchFamily="34" charset="0"/>
            </a:endParaRPr>
          </a:p>
        </p:txBody>
      </p:sp>
      <p:sp>
        <p:nvSpPr>
          <p:cNvPr id="4" name="Slide Number Placeholder 3"/>
          <p:cNvSpPr>
            <a:spLocks noGrp="1"/>
          </p:cNvSpPr>
          <p:nvPr>
            <p:ph type="sldNum" sz="quarter" idx="5"/>
          </p:nvPr>
        </p:nvSpPr>
        <p:spPr/>
        <p:txBody>
          <a:bodyPr/>
          <a:lstStyle/>
          <a:p>
            <a:fld id="{F451F1C3-7E16-4D67-996B-AD647522B300}" type="slidenum">
              <a:rPr lang="en-AU" smtClean="0"/>
              <a:t>20</a:t>
            </a:fld>
            <a:endParaRPr lang="en-AU"/>
          </a:p>
        </p:txBody>
      </p:sp>
    </p:spTree>
    <p:extLst>
      <p:ext uri="{BB962C8B-B14F-4D97-AF65-F5344CB8AC3E}">
        <p14:creationId xmlns:p14="http://schemas.microsoft.com/office/powerpoint/2010/main" val="38122790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sz="1200" b="0" dirty="0">
              <a:solidFill>
                <a:srgbClr val="ECF1F7"/>
              </a:solidFill>
              <a:latin typeface="Franklin Gothic Medium Cond" panose="020B0606030402020204" pitchFamily="34" charset="0"/>
              <a:ea typeface="Open Sans" panose="020B0606030504020204" pitchFamily="34" charset="0"/>
              <a:cs typeface="Open Sans" panose="020B0606030504020204" pitchFamily="34" charset="0"/>
            </a:endParaRPr>
          </a:p>
        </p:txBody>
      </p:sp>
      <p:sp>
        <p:nvSpPr>
          <p:cNvPr id="4" name="Slide Number Placeholder 3"/>
          <p:cNvSpPr>
            <a:spLocks noGrp="1"/>
          </p:cNvSpPr>
          <p:nvPr>
            <p:ph type="sldNum" sz="quarter" idx="5"/>
          </p:nvPr>
        </p:nvSpPr>
        <p:spPr/>
        <p:txBody>
          <a:bodyPr/>
          <a:lstStyle/>
          <a:p>
            <a:fld id="{F451F1C3-7E16-4D67-996B-AD647522B300}" type="slidenum">
              <a:rPr lang="en-AU" smtClean="0"/>
              <a:t>21</a:t>
            </a:fld>
            <a:endParaRPr lang="en-AU"/>
          </a:p>
        </p:txBody>
      </p:sp>
    </p:spTree>
    <p:extLst>
      <p:ext uri="{BB962C8B-B14F-4D97-AF65-F5344CB8AC3E}">
        <p14:creationId xmlns:p14="http://schemas.microsoft.com/office/powerpoint/2010/main" val="16320193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sz="1200" b="0" dirty="0">
              <a:solidFill>
                <a:srgbClr val="ECF1F7"/>
              </a:solidFill>
              <a:latin typeface="Franklin Gothic Medium Cond" panose="020B0606030402020204" pitchFamily="34" charset="0"/>
              <a:ea typeface="Open Sans" panose="020B0606030504020204" pitchFamily="34" charset="0"/>
              <a:cs typeface="Open Sans" panose="020B0606030504020204" pitchFamily="34" charset="0"/>
            </a:endParaRPr>
          </a:p>
        </p:txBody>
      </p:sp>
      <p:sp>
        <p:nvSpPr>
          <p:cNvPr id="4" name="Slide Number Placeholder 3"/>
          <p:cNvSpPr>
            <a:spLocks noGrp="1"/>
          </p:cNvSpPr>
          <p:nvPr>
            <p:ph type="sldNum" sz="quarter" idx="5"/>
          </p:nvPr>
        </p:nvSpPr>
        <p:spPr/>
        <p:txBody>
          <a:bodyPr/>
          <a:lstStyle/>
          <a:p>
            <a:fld id="{F451F1C3-7E16-4D67-996B-AD647522B300}" type="slidenum">
              <a:rPr lang="en-AU" smtClean="0"/>
              <a:t>22</a:t>
            </a:fld>
            <a:endParaRPr lang="en-AU"/>
          </a:p>
        </p:txBody>
      </p:sp>
    </p:spTree>
    <p:extLst>
      <p:ext uri="{BB962C8B-B14F-4D97-AF65-F5344CB8AC3E}">
        <p14:creationId xmlns:p14="http://schemas.microsoft.com/office/powerpoint/2010/main" val="23813859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sz="1200" b="0" dirty="0">
              <a:solidFill>
                <a:srgbClr val="ECF1F7"/>
              </a:solidFill>
              <a:latin typeface="Franklin Gothic Medium Cond" panose="020B0606030402020204" pitchFamily="34" charset="0"/>
              <a:ea typeface="Open Sans" panose="020B0606030504020204" pitchFamily="34" charset="0"/>
              <a:cs typeface="Open Sans" panose="020B0606030504020204" pitchFamily="34" charset="0"/>
            </a:endParaRPr>
          </a:p>
        </p:txBody>
      </p:sp>
      <p:sp>
        <p:nvSpPr>
          <p:cNvPr id="4" name="Slide Number Placeholder 3"/>
          <p:cNvSpPr>
            <a:spLocks noGrp="1"/>
          </p:cNvSpPr>
          <p:nvPr>
            <p:ph type="sldNum" sz="quarter" idx="5"/>
          </p:nvPr>
        </p:nvSpPr>
        <p:spPr/>
        <p:txBody>
          <a:bodyPr/>
          <a:lstStyle/>
          <a:p>
            <a:fld id="{F451F1C3-7E16-4D67-996B-AD647522B300}" type="slidenum">
              <a:rPr lang="en-AU" smtClean="0"/>
              <a:t>23</a:t>
            </a:fld>
            <a:endParaRPr lang="en-AU"/>
          </a:p>
        </p:txBody>
      </p:sp>
    </p:spTree>
    <p:extLst>
      <p:ext uri="{BB962C8B-B14F-4D97-AF65-F5344CB8AC3E}">
        <p14:creationId xmlns:p14="http://schemas.microsoft.com/office/powerpoint/2010/main" val="17877621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d-ID" dirty="0"/>
          </a:p>
        </p:txBody>
      </p:sp>
      <p:sp>
        <p:nvSpPr>
          <p:cNvPr id="4" name="Slide Number Placeholder 3"/>
          <p:cNvSpPr>
            <a:spLocks noGrp="1"/>
          </p:cNvSpPr>
          <p:nvPr>
            <p:ph type="sldNum" sz="quarter" idx="5"/>
          </p:nvPr>
        </p:nvSpPr>
        <p:spPr/>
        <p:txBody>
          <a:bodyPr/>
          <a:lstStyle/>
          <a:p>
            <a:fld id="{F451F1C3-7E16-4D67-996B-AD647522B300}" type="slidenum">
              <a:rPr lang="en-AU" smtClean="0"/>
              <a:t>2</a:t>
            </a:fld>
            <a:endParaRPr lang="en-AU"/>
          </a:p>
        </p:txBody>
      </p:sp>
    </p:spTree>
    <p:extLst>
      <p:ext uri="{BB962C8B-B14F-4D97-AF65-F5344CB8AC3E}">
        <p14:creationId xmlns:p14="http://schemas.microsoft.com/office/powerpoint/2010/main" val="21194351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sz="1200" b="0" dirty="0">
              <a:solidFill>
                <a:srgbClr val="ECF1F7"/>
              </a:solidFill>
              <a:latin typeface="Franklin Gothic Medium Cond" panose="020B0606030402020204" pitchFamily="34" charset="0"/>
              <a:ea typeface="Open Sans" panose="020B0606030504020204" pitchFamily="34" charset="0"/>
              <a:cs typeface="Open Sans" panose="020B0606030504020204" pitchFamily="34" charset="0"/>
            </a:endParaRPr>
          </a:p>
        </p:txBody>
      </p:sp>
      <p:sp>
        <p:nvSpPr>
          <p:cNvPr id="4" name="Slide Number Placeholder 3"/>
          <p:cNvSpPr>
            <a:spLocks noGrp="1"/>
          </p:cNvSpPr>
          <p:nvPr>
            <p:ph type="sldNum" sz="quarter" idx="5"/>
          </p:nvPr>
        </p:nvSpPr>
        <p:spPr/>
        <p:txBody>
          <a:bodyPr/>
          <a:lstStyle/>
          <a:p>
            <a:fld id="{F451F1C3-7E16-4D67-996B-AD647522B300}" type="slidenum">
              <a:rPr lang="en-AU" smtClean="0"/>
              <a:t>24</a:t>
            </a:fld>
            <a:endParaRPr lang="en-AU"/>
          </a:p>
        </p:txBody>
      </p:sp>
    </p:spTree>
    <p:extLst>
      <p:ext uri="{BB962C8B-B14F-4D97-AF65-F5344CB8AC3E}">
        <p14:creationId xmlns:p14="http://schemas.microsoft.com/office/powerpoint/2010/main" val="7541750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sz="1200" b="0" dirty="0">
              <a:solidFill>
                <a:srgbClr val="ECF1F7"/>
              </a:solidFill>
              <a:latin typeface="Franklin Gothic Medium Cond" panose="020B0606030402020204" pitchFamily="34" charset="0"/>
              <a:ea typeface="Open Sans" panose="020B0606030504020204" pitchFamily="34" charset="0"/>
              <a:cs typeface="Open Sans" panose="020B0606030504020204" pitchFamily="34" charset="0"/>
            </a:endParaRPr>
          </a:p>
        </p:txBody>
      </p:sp>
      <p:sp>
        <p:nvSpPr>
          <p:cNvPr id="4" name="Slide Number Placeholder 3"/>
          <p:cNvSpPr>
            <a:spLocks noGrp="1"/>
          </p:cNvSpPr>
          <p:nvPr>
            <p:ph type="sldNum" sz="quarter" idx="5"/>
          </p:nvPr>
        </p:nvSpPr>
        <p:spPr/>
        <p:txBody>
          <a:bodyPr/>
          <a:lstStyle/>
          <a:p>
            <a:fld id="{F451F1C3-7E16-4D67-996B-AD647522B300}" type="slidenum">
              <a:rPr lang="en-AU" smtClean="0"/>
              <a:t>25</a:t>
            </a:fld>
            <a:endParaRPr lang="en-AU"/>
          </a:p>
        </p:txBody>
      </p:sp>
    </p:spTree>
    <p:extLst>
      <p:ext uri="{BB962C8B-B14F-4D97-AF65-F5344CB8AC3E}">
        <p14:creationId xmlns:p14="http://schemas.microsoft.com/office/powerpoint/2010/main" val="117360361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sz="1200" b="0" dirty="0">
              <a:solidFill>
                <a:srgbClr val="ECF1F7"/>
              </a:solidFill>
              <a:latin typeface="Franklin Gothic Medium Cond" panose="020B0606030402020204" pitchFamily="34" charset="0"/>
              <a:ea typeface="Open Sans" panose="020B0606030504020204" pitchFamily="34" charset="0"/>
              <a:cs typeface="Open Sans" panose="020B0606030504020204" pitchFamily="34" charset="0"/>
            </a:endParaRPr>
          </a:p>
        </p:txBody>
      </p:sp>
      <p:sp>
        <p:nvSpPr>
          <p:cNvPr id="4" name="Slide Number Placeholder 3"/>
          <p:cNvSpPr>
            <a:spLocks noGrp="1"/>
          </p:cNvSpPr>
          <p:nvPr>
            <p:ph type="sldNum" sz="quarter" idx="5"/>
          </p:nvPr>
        </p:nvSpPr>
        <p:spPr/>
        <p:txBody>
          <a:bodyPr/>
          <a:lstStyle/>
          <a:p>
            <a:fld id="{F451F1C3-7E16-4D67-996B-AD647522B300}" type="slidenum">
              <a:rPr lang="en-AU" smtClean="0"/>
              <a:t>26</a:t>
            </a:fld>
            <a:endParaRPr lang="en-AU"/>
          </a:p>
        </p:txBody>
      </p:sp>
    </p:spTree>
    <p:extLst>
      <p:ext uri="{BB962C8B-B14F-4D97-AF65-F5344CB8AC3E}">
        <p14:creationId xmlns:p14="http://schemas.microsoft.com/office/powerpoint/2010/main" val="81685534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sz="1200" b="0" dirty="0">
              <a:solidFill>
                <a:srgbClr val="ECF1F7"/>
              </a:solidFill>
              <a:latin typeface="Franklin Gothic Medium Cond" panose="020B0606030402020204" pitchFamily="34" charset="0"/>
              <a:ea typeface="Open Sans" panose="020B0606030504020204" pitchFamily="34" charset="0"/>
              <a:cs typeface="Open Sans" panose="020B0606030504020204" pitchFamily="34" charset="0"/>
            </a:endParaRPr>
          </a:p>
        </p:txBody>
      </p:sp>
      <p:sp>
        <p:nvSpPr>
          <p:cNvPr id="4" name="Slide Number Placeholder 3"/>
          <p:cNvSpPr>
            <a:spLocks noGrp="1"/>
          </p:cNvSpPr>
          <p:nvPr>
            <p:ph type="sldNum" sz="quarter" idx="5"/>
          </p:nvPr>
        </p:nvSpPr>
        <p:spPr/>
        <p:txBody>
          <a:bodyPr/>
          <a:lstStyle/>
          <a:p>
            <a:fld id="{F451F1C3-7E16-4D67-996B-AD647522B300}" type="slidenum">
              <a:rPr lang="en-AU" smtClean="0"/>
              <a:t>27</a:t>
            </a:fld>
            <a:endParaRPr lang="en-AU"/>
          </a:p>
        </p:txBody>
      </p:sp>
    </p:spTree>
    <p:extLst>
      <p:ext uri="{BB962C8B-B14F-4D97-AF65-F5344CB8AC3E}">
        <p14:creationId xmlns:p14="http://schemas.microsoft.com/office/powerpoint/2010/main" val="156275277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sz="1200" b="0" dirty="0">
              <a:solidFill>
                <a:srgbClr val="ECF1F7"/>
              </a:solidFill>
              <a:latin typeface="Franklin Gothic Medium Cond" panose="020B0606030402020204" pitchFamily="34" charset="0"/>
              <a:ea typeface="Open Sans" panose="020B0606030504020204" pitchFamily="34" charset="0"/>
              <a:cs typeface="Open Sans" panose="020B0606030504020204" pitchFamily="34" charset="0"/>
            </a:endParaRPr>
          </a:p>
        </p:txBody>
      </p:sp>
      <p:sp>
        <p:nvSpPr>
          <p:cNvPr id="4" name="Slide Number Placeholder 3"/>
          <p:cNvSpPr>
            <a:spLocks noGrp="1"/>
          </p:cNvSpPr>
          <p:nvPr>
            <p:ph type="sldNum" sz="quarter" idx="5"/>
          </p:nvPr>
        </p:nvSpPr>
        <p:spPr/>
        <p:txBody>
          <a:bodyPr/>
          <a:lstStyle/>
          <a:p>
            <a:fld id="{F451F1C3-7E16-4D67-996B-AD647522B300}" type="slidenum">
              <a:rPr lang="en-AU" smtClean="0"/>
              <a:t>28</a:t>
            </a:fld>
            <a:endParaRPr lang="en-AU"/>
          </a:p>
        </p:txBody>
      </p:sp>
    </p:spTree>
    <p:extLst>
      <p:ext uri="{BB962C8B-B14F-4D97-AF65-F5344CB8AC3E}">
        <p14:creationId xmlns:p14="http://schemas.microsoft.com/office/powerpoint/2010/main" val="29587453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sz="1200" b="0" dirty="0">
              <a:solidFill>
                <a:srgbClr val="ECF1F7"/>
              </a:solidFill>
              <a:latin typeface="Franklin Gothic Medium Cond" panose="020B0606030402020204" pitchFamily="34" charset="0"/>
              <a:ea typeface="Open Sans" panose="020B0606030504020204" pitchFamily="34" charset="0"/>
              <a:cs typeface="Open Sans" panose="020B0606030504020204" pitchFamily="34" charset="0"/>
            </a:endParaRPr>
          </a:p>
        </p:txBody>
      </p:sp>
      <p:sp>
        <p:nvSpPr>
          <p:cNvPr id="4" name="Slide Number Placeholder 3"/>
          <p:cNvSpPr>
            <a:spLocks noGrp="1"/>
          </p:cNvSpPr>
          <p:nvPr>
            <p:ph type="sldNum" sz="quarter" idx="5"/>
          </p:nvPr>
        </p:nvSpPr>
        <p:spPr/>
        <p:txBody>
          <a:bodyPr/>
          <a:lstStyle/>
          <a:p>
            <a:fld id="{F451F1C3-7E16-4D67-996B-AD647522B300}" type="slidenum">
              <a:rPr lang="en-AU" smtClean="0"/>
              <a:t>29</a:t>
            </a:fld>
            <a:endParaRPr lang="en-AU"/>
          </a:p>
        </p:txBody>
      </p:sp>
    </p:spTree>
    <p:extLst>
      <p:ext uri="{BB962C8B-B14F-4D97-AF65-F5344CB8AC3E}">
        <p14:creationId xmlns:p14="http://schemas.microsoft.com/office/powerpoint/2010/main" val="319472072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sz="1200" b="0" dirty="0">
              <a:solidFill>
                <a:srgbClr val="ECF1F7"/>
              </a:solidFill>
              <a:latin typeface="Franklin Gothic Medium Cond" panose="020B0606030402020204" pitchFamily="34" charset="0"/>
              <a:ea typeface="Open Sans" panose="020B0606030504020204" pitchFamily="34" charset="0"/>
              <a:cs typeface="Open Sans" panose="020B0606030504020204" pitchFamily="34" charset="0"/>
            </a:endParaRPr>
          </a:p>
        </p:txBody>
      </p:sp>
      <p:sp>
        <p:nvSpPr>
          <p:cNvPr id="4" name="Slide Number Placeholder 3"/>
          <p:cNvSpPr>
            <a:spLocks noGrp="1"/>
          </p:cNvSpPr>
          <p:nvPr>
            <p:ph type="sldNum" sz="quarter" idx="5"/>
          </p:nvPr>
        </p:nvSpPr>
        <p:spPr/>
        <p:txBody>
          <a:bodyPr/>
          <a:lstStyle/>
          <a:p>
            <a:fld id="{F451F1C3-7E16-4D67-996B-AD647522B300}" type="slidenum">
              <a:rPr lang="en-AU" smtClean="0"/>
              <a:t>30</a:t>
            </a:fld>
            <a:endParaRPr lang="en-AU"/>
          </a:p>
        </p:txBody>
      </p:sp>
    </p:spTree>
    <p:extLst>
      <p:ext uri="{BB962C8B-B14F-4D97-AF65-F5344CB8AC3E}">
        <p14:creationId xmlns:p14="http://schemas.microsoft.com/office/powerpoint/2010/main" val="68909488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sz="1200" b="0" dirty="0">
              <a:solidFill>
                <a:srgbClr val="ECF1F7"/>
              </a:solidFill>
              <a:latin typeface="Franklin Gothic Medium Cond" panose="020B0606030402020204" pitchFamily="34" charset="0"/>
              <a:ea typeface="Open Sans" panose="020B0606030504020204" pitchFamily="34" charset="0"/>
              <a:cs typeface="Open Sans" panose="020B0606030504020204" pitchFamily="34" charset="0"/>
            </a:endParaRPr>
          </a:p>
        </p:txBody>
      </p:sp>
      <p:sp>
        <p:nvSpPr>
          <p:cNvPr id="4" name="Slide Number Placeholder 3"/>
          <p:cNvSpPr>
            <a:spLocks noGrp="1"/>
          </p:cNvSpPr>
          <p:nvPr>
            <p:ph type="sldNum" sz="quarter" idx="5"/>
          </p:nvPr>
        </p:nvSpPr>
        <p:spPr/>
        <p:txBody>
          <a:bodyPr/>
          <a:lstStyle/>
          <a:p>
            <a:fld id="{F451F1C3-7E16-4D67-996B-AD647522B300}" type="slidenum">
              <a:rPr lang="en-AU" smtClean="0"/>
              <a:t>31</a:t>
            </a:fld>
            <a:endParaRPr lang="en-AU"/>
          </a:p>
        </p:txBody>
      </p:sp>
    </p:spTree>
    <p:extLst>
      <p:ext uri="{BB962C8B-B14F-4D97-AF65-F5344CB8AC3E}">
        <p14:creationId xmlns:p14="http://schemas.microsoft.com/office/powerpoint/2010/main" val="372231309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sz="1200" b="0" dirty="0">
              <a:solidFill>
                <a:srgbClr val="ECF1F7"/>
              </a:solidFill>
              <a:latin typeface="Franklin Gothic Medium Cond" panose="020B0606030402020204" pitchFamily="34" charset="0"/>
              <a:ea typeface="Open Sans" panose="020B0606030504020204" pitchFamily="34" charset="0"/>
              <a:cs typeface="Open Sans" panose="020B0606030504020204" pitchFamily="34" charset="0"/>
            </a:endParaRPr>
          </a:p>
        </p:txBody>
      </p:sp>
      <p:sp>
        <p:nvSpPr>
          <p:cNvPr id="4" name="Slide Number Placeholder 3"/>
          <p:cNvSpPr>
            <a:spLocks noGrp="1"/>
          </p:cNvSpPr>
          <p:nvPr>
            <p:ph type="sldNum" sz="quarter" idx="5"/>
          </p:nvPr>
        </p:nvSpPr>
        <p:spPr/>
        <p:txBody>
          <a:bodyPr/>
          <a:lstStyle/>
          <a:p>
            <a:fld id="{F451F1C3-7E16-4D67-996B-AD647522B300}" type="slidenum">
              <a:rPr lang="en-AU" smtClean="0"/>
              <a:t>32</a:t>
            </a:fld>
            <a:endParaRPr lang="en-AU"/>
          </a:p>
        </p:txBody>
      </p:sp>
    </p:spTree>
    <p:extLst>
      <p:ext uri="{BB962C8B-B14F-4D97-AF65-F5344CB8AC3E}">
        <p14:creationId xmlns:p14="http://schemas.microsoft.com/office/powerpoint/2010/main" val="167318567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sz="1200" b="0" dirty="0">
              <a:solidFill>
                <a:srgbClr val="ECF1F7"/>
              </a:solidFill>
              <a:latin typeface="Franklin Gothic Medium Cond" panose="020B0606030402020204" pitchFamily="34" charset="0"/>
              <a:ea typeface="Open Sans" panose="020B0606030504020204" pitchFamily="34" charset="0"/>
              <a:cs typeface="Open Sans" panose="020B0606030504020204" pitchFamily="34" charset="0"/>
            </a:endParaRPr>
          </a:p>
        </p:txBody>
      </p:sp>
      <p:sp>
        <p:nvSpPr>
          <p:cNvPr id="4" name="Slide Number Placeholder 3"/>
          <p:cNvSpPr>
            <a:spLocks noGrp="1"/>
          </p:cNvSpPr>
          <p:nvPr>
            <p:ph type="sldNum" sz="quarter" idx="5"/>
          </p:nvPr>
        </p:nvSpPr>
        <p:spPr/>
        <p:txBody>
          <a:bodyPr/>
          <a:lstStyle/>
          <a:p>
            <a:fld id="{F451F1C3-7E16-4D67-996B-AD647522B300}" type="slidenum">
              <a:rPr lang="en-AU" smtClean="0"/>
              <a:t>33</a:t>
            </a:fld>
            <a:endParaRPr lang="en-AU"/>
          </a:p>
        </p:txBody>
      </p:sp>
    </p:spTree>
    <p:extLst>
      <p:ext uri="{BB962C8B-B14F-4D97-AF65-F5344CB8AC3E}">
        <p14:creationId xmlns:p14="http://schemas.microsoft.com/office/powerpoint/2010/main" val="29848194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d-ID" dirty="0"/>
          </a:p>
        </p:txBody>
      </p:sp>
      <p:sp>
        <p:nvSpPr>
          <p:cNvPr id="4" name="Slide Number Placeholder 3"/>
          <p:cNvSpPr>
            <a:spLocks noGrp="1"/>
          </p:cNvSpPr>
          <p:nvPr>
            <p:ph type="sldNum" sz="quarter" idx="5"/>
          </p:nvPr>
        </p:nvSpPr>
        <p:spPr/>
        <p:txBody>
          <a:bodyPr/>
          <a:lstStyle/>
          <a:p>
            <a:fld id="{F451F1C3-7E16-4D67-996B-AD647522B300}" type="slidenum">
              <a:rPr lang="en-AU" smtClean="0"/>
              <a:t>4</a:t>
            </a:fld>
            <a:endParaRPr lang="en-AU"/>
          </a:p>
        </p:txBody>
      </p:sp>
    </p:spTree>
    <p:extLst>
      <p:ext uri="{BB962C8B-B14F-4D97-AF65-F5344CB8AC3E}">
        <p14:creationId xmlns:p14="http://schemas.microsoft.com/office/powerpoint/2010/main" val="26495772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sz="1200" b="0" dirty="0">
              <a:solidFill>
                <a:srgbClr val="ECF1F7"/>
              </a:solidFill>
              <a:latin typeface="Franklin Gothic Medium Cond" panose="020B0606030402020204" pitchFamily="34" charset="0"/>
              <a:ea typeface="Open Sans" panose="020B0606030504020204" pitchFamily="34" charset="0"/>
              <a:cs typeface="Open Sans" panose="020B0606030504020204" pitchFamily="34" charset="0"/>
            </a:endParaRPr>
          </a:p>
        </p:txBody>
      </p:sp>
      <p:sp>
        <p:nvSpPr>
          <p:cNvPr id="4" name="Slide Number Placeholder 3"/>
          <p:cNvSpPr>
            <a:spLocks noGrp="1"/>
          </p:cNvSpPr>
          <p:nvPr>
            <p:ph type="sldNum" sz="quarter" idx="5"/>
          </p:nvPr>
        </p:nvSpPr>
        <p:spPr/>
        <p:txBody>
          <a:bodyPr/>
          <a:lstStyle/>
          <a:p>
            <a:fld id="{F451F1C3-7E16-4D67-996B-AD647522B300}" type="slidenum">
              <a:rPr lang="en-AU" smtClean="0"/>
              <a:t>34</a:t>
            </a:fld>
            <a:endParaRPr lang="en-AU"/>
          </a:p>
        </p:txBody>
      </p:sp>
    </p:spTree>
    <p:extLst>
      <p:ext uri="{BB962C8B-B14F-4D97-AF65-F5344CB8AC3E}">
        <p14:creationId xmlns:p14="http://schemas.microsoft.com/office/powerpoint/2010/main" val="321653335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dirty="0"/>
          </a:p>
        </p:txBody>
      </p:sp>
      <p:sp>
        <p:nvSpPr>
          <p:cNvPr id="4" name="Slide Number Placeholder 3"/>
          <p:cNvSpPr>
            <a:spLocks noGrp="1"/>
          </p:cNvSpPr>
          <p:nvPr>
            <p:ph type="sldNum" sz="quarter" idx="10"/>
          </p:nvPr>
        </p:nvSpPr>
        <p:spPr/>
        <p:txBody>
          <a:bodyPr/>
          <a:lstStyle/>
          <a:p>
            <a:fld id="{F451F1C3-7E16-4D67-996B-AD647522B300}" type="slidenum">
              <a:rPr lang="en-AU" smtClean="0"/>
              <a:t>36</a:t>
            </a:fld>
            <a:endParaRPr lang="en-AU"/>
          </a:p>
        </p:txBody>
      </p:sp>
    </p:spTree>
    <p:extLst>
      <p:ext uri="{BB962C8B-B14F-4D97-AF65-F5344CB8AC3E}">
        <p14:creationId xmlns:p14="http://schemas.microsoft.com/office/powerpoint/2010/main" val="394204112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dirty="0"/>
          </a:p>
        </p:txBody>
      </p:sp>
      <p:sp>
        <p:nvSpPr>
          <p:cNvPr id="4" name="Slide Number Placeholder 3"/>
          <p:cNvSpPr>
            <a:spLocks noGrp="1"/>
          </p:cNvSpPr>
          <p:nvPr>
            <p:ph type="sldNum" sz="quarter" idx="5"/>
          </p:nvPr>
        </p:nvSpPr>
        <p:spPr/>
        <p:txBody>
          <a:bodyPr/>
          <a:lstStyle/>
          <a:p>
            <a:fld id="{E80136E6-A0A6-475F-8B24-400D7F5A6927}" type="slidenum">
              <a:rPr lang="en-US" smtClean="0"/>
              <a:t>45</a:t>
            </a:fld>
            <a:endParaRPr lang="en-US"/>
          </a:p>
        </p:txBody>
      </p:sp>
    </p:spTree>
    <p:extLst>
      <p:ext uri="{BB962C8B-B14F-4D97-AF65-F5344CB8AC3E}">
        <p14:creationId xmlns:p14="http://schemas.microsoft.com/office/powerpoint/2010/main" val="103085180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dirty="0"/>
          </a:p>
        </p:txBody>
      </p:sp>
      <p:sp>
        <p:nvSpPr>
          <p:cNvPr id="4" name="Slide Number Placeholder 3"/>
          <p:cNvSpPr>
            <a:spLocks noGrp="1"/>
          </p:cNvSpPr>
          <p:nvPr>
            <p:ph type="sldNum" sz="quarter" idx="10"/>
          </p:nvPr>
        </p:nvSpPr>
        <p:spPr/>
        <p:txBody>
          <a:bodyPr/>
          <a:lstStyle/>
          <a:p>
            <a:fld id="{F451F1C3-7E16-4D67-996B-AD647522B300}" type="slidenum">
              <a:rPr lang="en-AU" smtClean="0"/>
              <a:t>51</a:t>
            </a:fld>
            <a:endParaRPr lang="en-AU"/>
          </a:p>
        </p:txBody>
      </p:sp>
    </p:spTree>
    <p:extLst>
      <p:ext uri="{BB962C8B-B14F-4D97-AF65-F5344CB8AC3E}">
        <p14:creationId xmlns:p14="http://schemas.microsoft.com/office/powerpoint/2010/main" val="71503303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451F1C3-7E16-4D67-996B-AD647522B300}" type="slidenum">
              <a:rPr lang="en-AU" smtClean="0"/>
              <a:t>62</a:t>
            </a:fld>
            <a:endParaRPr lang="en-AU"/>
          </a:p>
        </p:txBody>
      </p:sp>
    </p:spTree>
    <p:extLst>
      <p:ext uri="{BB962C8B-B14F-4D97-AF65-F5344CB8AC3E}">
        <p14:creationId xmlns:p14="http://schemas.microsoft.com/office/powerpoint/2010/main" val="40157720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dirty="0"/>
          </a:p>
        </p:txBody>
      </p:sp>
      <p:sp>
        <p:nvSpPr>
          <p:cNvPr id="4" name="Slide Number Placeholder 3"/>
          <p:cNvSpPr>
            <a:spLocks noGrp="1"/>
          </p:cNvSpPr>
          <p:nvPr>
            <p:ph type="sldNum" sz="quarter" idx="10"/>
          </p:nvPr>
        </p:nvSpPr>
        <p:spPr/>
        <p:txBody>
          <a:bodyPr/>
          <a:lstStyle/>
          <a:p>
            <a:fld id="{F451F1C3-7E16-4D67-996B-AD647522B300}" type="slidenum">
              <a:rPr lang="en-AU" smtClean="0"/>
              <a:t>6</a:t>
            </a:fld>
            <a:endParaRPr lang="en-AU"/>
          </a:p>
        </p:txBody>
      </p:sp>
    </p:spTree>
    <p:extLst>
      <p:ext uri="{BB962C8B-B14F-4D97-AF65-F5344CB8AC3E}">
        <p14:creationId xmlns:p14="http://schemas.microsoft.com/office/powerpoint/2010/main" val="2989270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sz="1200" b="0" dirty="0">
              <a:solidFill>
                <a:srgbClr val="ECF1F7"/>
              </a:solidFill>
              <a:latin typeface="Franklin Gothic Medium Cond" panose="020B0606030402020204" pitchFamily="34" charset="0"/>
              <a:ea typeface="Open Sans" panose="020B0606030504020204" pitchFamily="34" charset="0"/>
              <a:cs typeface="Open Sans" panose="020B0606030504020204" pitchFamily="34" charset="0"/>
            </a:endParaRPr>
          </a:p>
        </p:txBody>
      </p:sp>
      <p:sp>
        <p:nvSpPr>
          <p:cNvPr id="4" name="Slide Number Placeholder 3"/>
          <p:cNvSpPr>
            <a:spLocks noGrp="1"/>
          </p:cNvSpPr>
          <p:nvPr>
            <p:ph type="sldNum" sz="quarter" idx="5"/>
          </p:nvPr>
        </p:nvSpPr>
        <p:spPr/>
        <p:txBody>
          <a:bodyPr/>
          <a:lstStyle/>
          <a:p>
            <a:fld id="{F451F1C3-7E16-4D67-996B-AD647522B300}" type="slidenum">
              <a:rPr lang="en-AU" smtClean="0"/>
              <a:t>7</a:t>
            </a:fld>
            <a:endParaRPr lang="en-AU"/>
          </a:p>
        </p:txBody>
      </p:sp>
    </p:spTree>
    <p:extLst>
      <p:ext uri="{BB962C8B-B14F-4D97-AF65-F5344CB8AC3E}">
        <p14:creationId xmlns:p14="http://schemas.microsoft.com/office/powerpoint/2010/main" val="32406792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b="0" dirty="0">
                <a:solidFill>
                  <a:srgbClr val="ECF1F7"/>
                </a:solidFill>
                <a:latin typeface="Franklin Gothic Medium Cond" panose="020B0606030402020204" pitchFamily="34" charset="0"/>
                <a:ea typeface="Open Sans" panose="020B0606030504020204" pitchFamily="34" charset="0"/>
                <a:cs typeface="Open Sans" panose="020B0606030504020204" pitchFamily="34" charset="0"/>
              </a:rPr>
              <a:t>Format </a:t>
            </a:r>
            <a:r>
              <a:rPr lang="en-AU" sz="1200" b="0" dirty="0" err="1">
                <a:solidFill>
                  <a:srgbClr val="ECF1F7"/>
                </a:solidFill>
                <a:latin typeface="Franklin Gothic Medium Cond" panose="020B0606030402020204" pitchFamily="34" charset="0"/>
                <a:ea typeface="Open Sans" panose="020B0606030504020204" pitchFamily="34" charset="0"/>
                <a:cs typeface="Open Sans" panose="020B0606030504020204" pitchFamily="34" charset="0"/>
              </a:rPr>
              <a:t>penulisan</a:t>
            </a:r>
            <a:r>
              <a:rPr lang="en-AU" sz="1200" b="0" dirty="0">
                <a:solidFill>
                  <a:srgbClr val="ECF1F7"/>
                </a:solidFill>
                <a:latin typeface="Franklin Gothic Medium Cond" panose="020B0606030402020204" pitchFamily="34" charset="0"/>
                <a:ea typeface="Open Sans" panose="020B0606030504020204" pitchFamily="34" charset="0"/>
                <a:cs typeface="Open Sans" panose="020B0606030504020204" pitchFamily="34" charset="0"/>
              </a:rPr>
              <a:t> </a:t>
            </a:r>
            <a:r>
              <a:rPr lang="en-AU" sz="1200" b="0" dirty="0" err="1">
                <a:solidFill>
                  <a:srgbClr val="ECF1F7"/>
                </a:solidFill>
                <a:latin typeface="Franklin Gothic Medium Cond" panose="020B0606030402020204" pitchFamily="34" charset="0"/>
                <a:ea typeface="Open Sans" panose="020B0606030504020204" pitchFamily="34" charset="0"/>
                <a:cs typeface="Open Sans" panose="020B0606030504020204" pitchFamily="34" charset="0"/>
              </a:rPr>
              <a:t>judul</a:t>
            </a:r>
            <a:r>
              <a:rPr lang="en-AU" sz="1200" b="0" dirty="0">
                <a:solidFill>
                  <a:srgbClr val="ECF1F7"/>
                </a:solidFill>
                <a:latin typeface="Franklin Gothic Medium Cond" panose="020B0606030402020204" pitchFamily="34" charset="0"/>
                <a:ea typeface="Open Sans" panose="020B0606030504020204" pitchFamily="34" charset="0"/>
                <a:cs typeface="Open Sans" panose="020B0606030504020204" pitchFamily="34" charset="0"/>
              </a:rPr>
              <a:t> </a:t>
            </a:r>
            <a:r>
              <a:rPr lang="en-AU" sz="1200" b="0" dirty="0" err="1">
                <a:solidFill>
                  <a:srgbClr val="ECF1F7"/>
                </a:solidFill>
                <a:latin typeface="Franklin Gothic Medium Cond" panose="020B0606030402020204" pitchFamily="34" charset="0"/>
                <a:ea typeface="Open Sans" panose="020B0606030504020204" pitchFamily="34" charset="0"/>
                <a:cs typeface="Open Sans" panose="020B0606030504020204" pitchFamily="34" charset="0"/>
              </a:rPr>
              <a:t>tidak</a:t>
            </a:r>
            <a:r>
              <a:rPr lang="en-AU" sz="1200" b="0" dirty="0">
                <a:solidFill>
                  <a:srgbClr val="ECF1F7"/>
                </a:solidFill>
                <a:latin typeface="Franklin Gothic Medium Cond" panose="020B0606030402020204" pitchFamily="34" charset="0"/>
                <a:ea typeface="Open Sans" panose="020B0606030504020204" pitchFamily="34" charset="0"/>
                <a:cs typeface="Open Sans" panose="020B0606030504020204" pitchFamily="34" charset="0"/>
              </a:rPr>
              <a:t> </a:t>
            </a:r>
            <a:r>
              <a:rPr lang="en-AU" sz="1200" b="0" dirty="0" err="1">
                <a:solidFill>
                  <a:srgbClr val="ECF1F7"/>
                </a:solidFill>
                <a:latin typeface="Franklin Gothic Medium Cond" panose="020B0606030402020204" pitchFamily="34" charset="0"/>
                <a:ea typeface="Open Sans" panose="020B0606030504020204" pitchFamily="34" charset="0"/>
                <a:cs typeface="Open Sans" panose="020B0606030504020204" pitchFamily="34" charset="0"/>
              </a:rPr>
              <a:t>diwajibkan</a:t>
            </a:r>
            <a:r>
              <a:rPr lang="en-AU" sz="1200" b="0" dirty="0">
                <a:solidFill>
                  <a:srgbClr val="ECF1F7"/>
                </a:solidFill>
                <a:latin typeface="Franklin Gothic Medium Cond" panose="020B0606030402020204" pitchFamily="34" charset="0"/>
                <a:ea typeface="Open Sans" panose="020B0606030504020204" pitchFamily="34" charset="0"/>
                <a:cs typeface="Open Sans" panose="020B0606030504020204" pitchFamily="34" charset="0"/>
              </a:rPr>
              <a:t> </a:t>
            </a:r>
            <a:r>
              <a:rPr lang="en-AU" sz="1200" b="0" dirty="0" err="1">
                <a:solidFill>
                  <a:srgbClr val="ECF1F7"/>
                </a:solidFill>
                <a:latin typeface="Franklin Gothic Medium Cond" panose="020B0606030402020204" pitchFamily="34" charset="0"/>
                <a:ea typeface="Open Sans" panose="020B0606030504020204" pitchFamily="34" charset="0"/>
                <a:cs typeface="Open Sans" panose="020B0606030504020204" pitchFamily="34" charset="0"/>
              </a:rPr>
              <a:t>jika</a:t>
            </a:r>
            <a:r>
              <a:rPr lang="en-AU" sz="1200" b="0" dirty="0">
                <a:solidFill>
                  <a:srgbClr val="ECF1F7"/>
                </a:solidFill>
                <a:latin typeface="Franklin Gothic Medium Cond" panose="020B0606030402020204" pitchFamily="34" charset="0"/>
                <a:ea typeface="Open Sans" panose="020B0606030504020204" pitchFamily="34" charset="0"/>
                <a:cs typeface="Open Sans" panose="020B0606030504020204" pitchFamily="34" charset="0"/>
              </a:rPr>
              <a:t> </a:t>
            </a:r>
            <a:r>
              <a:rPr lang="en-AU" sz="1200" b="0" dirty="0" err="1">
                <a:solidFill>
                  <a:srgbClr val="ECF1F7"/>
                </a:solidFill>
                <a:latin typeface="Franklin Gothic Medium Cond" panose="020B0606030402020204" pitchFamily="34" charset="0"/>
                <a:ea typeface="Open Sans" panose="020B0606030504020204" pitchFamily="34" charset="0"/>
                <a:cs typeface="Open Sans" panose="020B0606030504020204" pitchFamily="34" charset="0"/>
              </a:rPr>
              <a:t>tidak</a:t>
            </a:r>
            <a:r>
              <a:rPr lang="en-AU" sz="1200" b="0" dirty="0">
                <a:solidFill>
                  <a:srgbClr val="ECF1F7"/>
                </a:solidFill>
                <a:latin typeface="Franklin Gothic Medium Cond" panose="020B0606030402020204" pitchFamily="34" charset="0"/>
                <a:ea typeface="Open Sans" panose="020B0606030504020204" pitchFamily="34" charset="0"/>
                <a:cs typeface="Open Sans" panose="020B0606030504020204" pitchFamily="34" charset="0"/>
              </a:rPr>
              <a:t> </a:t>
            </a:r>
            <a:r>
              <a:rPr lang="en-AU" sz="1200" b="0" dirty="0" err="1">
                <a:solidFill>
                  <a:srgbClr val="ECF1F7"/>
                </a:solidFill>
                <a:latin typeface="Franklin Gothic Medium Cond" panose="020B0606030402020204" pitchFamily="34" charset="0"/>
                <a:ea typeface="Open Sans" panose="020B0606030504020204" pitchFamily="34" charset="0"/>
                <a:cs typeface="Open Sans" panose="020B0606030504020204" pitchFamily="34" charset="0"/>
              </a:rPr>
              <a:t>terdapat</a:t>
            </a:r>
            <a:r>
              <a:rPr lang="en-AU" sz="1200" b="0" dirty="0">
                <a:solidFill>
                  <a:srgbClr val="ECF1F7"/>
                </a:solidFill>
                <a:latin typeface="Franklin Gothic Medium Cond" panose="020B0606030402020204" pitchFamily="34" charset="0"/>
                <a:ea typeface="Open Sans" panose="020B0606030504020204" pitchFamily="34" charset="0"/>
                <a:cs typeface="Open Sans" panose="020B0606030504020204" pitchFamily="34" charset="0"/>
              </a:rPr>
              <a:t> </a:t>
            </a:r>
            <a:r>
              <a:rPr lang="en-AU" sz="1200" b="0" dirty="0" err="1">
                <a:solidFill>
                  <a:srgbClr val="ECF1F7"/>
                </a:solidFill>
                <a:latin typeface="Franklin Gothic Medium Cond" panose="020B0606030402020204" pitchFamily="34" charset="0"/>
                <a:ea typeface="Open Sans" panose="020B0606030504020204" pitchFamily="34" charset="0"/>
                <a:cs typeface="Open Sans" panose="020B0606030504020204" pitchFamily="34" charset="0"/>
              </a:rPr>
              <a:t>komponen</a:t>
            </a:r>
            <a:r>
              <a:rPr lang="en-AU" sz="1200" b="0" dirty="0">
                <a:solidFill>
                  <a:srgbClr val="ECF1F7"/>
                </a:solidFill>
                <a:latin typeface="Franklin Gothic Medium Cond" panose="020B0606030402020204" pitchFamily="34" charset="0"/>
                <a:ea typeface="Open Sans" panose="020B0606030504020204" pitchFamily="34" charset="0"/>
                <a:cs typeface="Open Sans" panose="020B0606030504020204" pitchFamily="34" charset="0"/>
              </a:rPr>
              <a:t> </a:t>
            </a:r>
            <a:r>
              <a:rPr lang="en-AU" sz="1200" b="0" dirty="0" err="1">
                <a:solidFill>
                  <a:srgbClr val="ECF1F7"/>
                </a:solidFill>
                <a:latin typeface="Franklin Gothic Medium Cond" panose="020B0606030402020204" pitchFamily="34" charset="0"/>
                <a:ea typeface="Open Sans" panose="020B0606030504020204" pitchFamily="34" charset="0"/>
                <a:cs typeface="Open Sans" panose="020B0606030504020204" pitchFamily="34" charset="0"/>
              </a:rPr>
              <a:t>utama</a:t>
            </a:r>
            <a:r>
              <a:rPr lang="en-AU" sz="1200" b="0" dirty="0">
                <a:solidFill>
                  <a:srgbClr val="ECF1F7"/>
                </a:solidFill>
                <a:latin typeface="Franklin Gothic Medium Cond" panose="020B0606030402020204" pitchFamily="34" charset="0"/>
                <a:ea typeface="Open Sans" panose="020B0606030504020204" pitchFamily="34" charset="0"/>
                <a:cs typeface="Open Sans" panose="020B0606030504020204" pitchFamily="34" charset="0"/>
              </a:rPr>
              <a:t>, </a:t>
            </a:r>
            <a:r>
              <a:rPr lang="en-AU" sz="1200" b="0" dirty="0" err="1">
                <a:solidFill>
                  <a:srgbClr val="ECF1F7"/>
                </a:solidFill>
                <a:latin typeface="Franklin Gothic Medium Cond" panose="020B0606030402020204" pitchFamily="34" charset="0"/>
                <a:ea typeface="Open Sans" panose="020B0606030504020204" pitchFamily="34" charset="0"/>
                <a:cs typeface="Open Sans" panose="020B0606030504020204" pitchFamily="34" charset="0"/>
              </a:rPr>
              <a:t>cakupan</a:t>
            </a:r>
            <a:r>
              <a:rPr lang="en-AU" sz="1200" b="0" dirty="0">
                <a:solidFill>
                  <a:srgbClr val="ECF1F7"/>
                </a:solidFill>
                <a:latin typeface="Franklin Gothic Medium Cond" panose="020B0606030402020204" pitchFamily="34" charset="0"/>
                <a:ea typeface="Open Sans" panose="020B0606030504020204" pitchFamily="34" charset="0"/>
                <a:cs typeface="Open Sans" panose="020B0606030504020204" pitchFamily="34" charset="0"/>
              </a:rPr>
              <a:t> wilayah dan </a:t>
            </a:r>
            <a:r>
              <a:rPr lang="en-AU" sz="1200" b="0" dirty="0" err="1">
                <a:solidFill>
                  <a:srgbClr val="ECF1F7"/>
                </a:solidFill>
                <a:latin typeface="Franklin Gothic Medium Cond" panose="020B0606030402020204" pitchFamily="34" charset="0"/>
                <a:ea typeface="Open Sans" panose="020B0606030504020204" pitchFamily="34" charset="0"/>
                <a:cs typeface="Open Sans" panose="020B0606030504020204" pitchFamily="34" charset="0"/>
              </a:rPr>
              <a:t>atau</a:t>
            </a:r>
            <a:r>
              <a:rPr lang="en-AU" sz="1200" b="0" dirty="0">
                <a:solidFill>
                  <a:srgbClr val="ECF1F7"/>
                </a:solidFill>
                <a:latin typeface="Franklin Gothic Medium Cond" panose="020B0606030402020204" pitchFamily="34" charset="0"/>
                <a:ea typeface="Open Sans" panose="020B0606030504020204" pitchFamily="34" charset="0"/>
                <a:cs typeface="Open Sans" panose="020B0606030504020204" pitchFamily="34" charset="0"/>
              </a:rPr>
              <a:t> </a:t>
            </a:r>
            <a:r>
              <a:rPr lang="en-AU" sz="1200" b="0" dirty="0" err="1">
                <a:solidFill>
                  <a:srgbClr val="ECF1F7"/>
                </a:solidFill>
                <a:latin typeface="Franklin Gothic Medium Cond" panose="020B0606030402020204" pitchFamily="34" charset="0"/>
                <a:ea typeface="Open Sans" panose="020B0606030504020204" pitchFamily="34" charset="0"/>
                <a:cs typeface="Open Sans" panose="020B0606030504020204" pitchFamily="34" charset="0"/>
              </a:rPr>
              <a:t>nomenklatur</a:t>
            </a:r>
            <a:r>
              <a:rPr lang="en-AU" sz="1200" b="0" dirty="0">
                <a:solidFill>
                  <a:srgbClr val="ECF1F7"/>
                </a:solidFill>
                <a:latin typeface="Franklin Gothic Medium Cond" panose="020B0606030402020204" pitchFamily="34" charset="0"/>
                <a:ea typeface="Open Sans" panose="020B0606030504020204" pitchFamily="34" charset="0"/>
                <a:cs typeface="Open Sans" panose="020B0606030504020204" pitchFamily="34" charset="0"/>
              </a:rPr>
              <a:t> yang </a:t>
            </a:r>
            <a:r>
              <a:rPr lang="en-AU" sz="1200" b="0" dirty="0" err="1">
                <a:solidFill>
                  <a:srgbClr val="ECF1F7"/>
                </a:solidFill>
                <a:latin typeface="Franklin Gothic Medium Cond" panose="020B0606030402020204" pitchFamily="34" charset="0"/>
                <a:ea typeface="Open Sans" panose="020B0606030504020204" pitchFamily="34" charset="0"/>
                <a:cs typeface="Open Sans" panose="020B0606030504020204" pitchFamily="34" charset="0"/>
              </a:rPr>
              <a:t>sudah</a:t>
            </a:r>
            <a:r>
              <a:rPr lang="en-AU" sz="1200" b="0" dirty="0">
                <a:solidFill>
                  <a:srgbClr val="ECF1F7"/>
                </a:solidFill>
                <a:latin typeface="Franklin Gothic Medium Cond" panose="020B0606030402020204" pitchFamily="34" charset="0"/>
                <a:ea typeface="Open Sans" panose="020B0606030504020204" pitchFamily="34" charset="0"/>
                <a:cs typeface="Open Sans" panose="020B0606030504020204" pitchFamily="34" charset="0"/>
              </a:rPr>
              <a:t> </a:t>
            </a:r>
            <a:r>
              <a:rPr lang="en-AU" sz="1200" b="0" dirty="0" err="1">
                <a:solidFill>
                  <a:srgbClr val="ECF1F7"/>
                </a:solidFill>
                <a:latin typeface="Franklin Gothic Medium Cond" panose="020B0606030402020204" pitchFamily="34" charset="0"/>
                <a:ea typeface="Open Sans" panose="020B0606030504020204" pitchFamily="34" charset="0"/>
                <a:cs typeface="Open Sans" panose="020B0606030504020204" pitchFamily="34" charset="0"/>
              </a:rPr>
              <a:t>ada</a:t>
            </a:r>
            <a:r>
              <a:rPr lang="en-AU" sz="1200" b="0" dirty="0">
                <a:solidFill>
                  <a:srgbClr val="ECF1F7"/>
                </a:solidFill>
                <a:latin typeface="Franklin Gothic Medium Cond" panose="020B0606030402020204" pitchFamily="34" charset="0"/>
                <a:ea typeface="Open Sans" panose="020B0606030504020204" pitchFamily="34" charset="0"/>
                <a:cs typeface="Open Sans" panose="020B0606030504020204" pitchFamily="34" charset="0"/>
              </a:rPr>
              <a:t>.</a:t>
            </a:r>
          </a:p>
        </p:txBody>
      </p:sp>
      <p:sp>
        <p:nvSpPr>
          <p:cNvPr id="4" name="Slide Number Placeholder 3"/>
          <p:cNvSpPr>
            <a:spLocks noGrp="1"/>
          </p:cNvSpPr>
          <p:nvPr>
            <p:ph type="sldNum" sz="quarter" idx="5"/>
          </p:nvPr>
        </p:nvSpPr>
        <p:spPr/>
        <p:txBody>
          <a:bodyPr/>
          <a:lstStyle/>
          <a:p>
            <a:fld id="{F451F1C3-7E16-4D67-996B-AD647522B300}" type="slidenum">
              <a:rPr lang="en-AU" smtClean="0"/>
              <a:t>8</a:t>
            </a:fld>
            <a:endParaRPr lang="en-AU"/>
          </a:p>
        </p:txBody>
      </p:sp>
    </p:spTree>
    <p:extLst>
      <p:ext uri="{BB962C8B-B14F-4D97-AF65-F5344CB8AC3E}">
        <p14:creationId xmlns:p14="http://schemas.microsoft.com/office/powerpoint/2010/main" val="1385937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Kode </a:t>
            </a:r>
            <a:r>
              <a:rPr lang="en-US" dirty="0" err="1"/>
              <a:t>kegiatan</a:t>
            </a:r>
            <a:r>
              <a:rPr lang="en-US" dirty="0"/>
              <a:t> </a:t>
            </a:r>
            <a:r>
              <a:rPr lang="en-US" dirty="0" err="1"/>
              <a:t>akan</a:t>
            </a:r>
            <a:r>
              <a:rPr lang="en-US" dirty="0"/>
              <a:t> </a:t>
            </a:r>
            <a:r>
              <a:rPr lang="en-US" dirty="0" err="1"/>
              <a:t>digenerate</a:t>
            </a:r>
            <a:r>
              <a:rPr lang="en-US" dirty="0"/>
              <a:t> oleh system, </a:t>
            </a:r>
            <a:r>
              <a:rPr lang="en-US" dirty="0" err="1"/>
              <a:t>hanya</a:t>
            </a:r>
            <a:r>
              <a:rPr lang="en-US" dirty="0"/>
              <a:t> </a:t>
            </a:r>
            <a:r>
              <a:rPr lang="en-US" dirty="0" err="1"/>
              <a:t>untuk</a:t>
            </a:r>
            <a:r>
              <a:rPr lang="en-US" dirty="0"/>
              <a:t> </a:t>
            </a:r>
            <a:r>
              <a:rPr lang="en-US" dirty="0" err="1"/>
              <a:t>pengetahuan</a:t>
            </a:r>
            <a:r>
              <a:rPr lang="en-US" dirty="0"/>
              <a:t> </a:t>
            </a:r>
            <a:r>
              <a:rPr lang="en-US" dirty="0" err="1"/>
              <a:t>peserta</a:t>
            </a:r>
            <a:r>
              <a:rPr lang="en-US" dirty="0"/>
              <a:t> </a:t>
            </a:r>
            <a:r>
              <a:rPr lang="en-US" dirty="0" err="1"/>
              <a:t>dalam</a:t>
            </a:r>
            <a:r>
              <a:rPr lang="en-US" dirty="0"/>
              <a:t> </a:t>
            </a:r>
            <a:r>
              <a:rPr lang="en-US" dirty="0" err="1"/>
              <a:t>memahami</a:t>
            </a:r>
            <a:r>
              <a:rPr lang="en-US" dirty="0"/>
              <a:t> </a:t>
            </a:r>
            <a:r>
              <a:rPr lang="en-US" dirty="0" err="1"/>
              <a:t>kode</a:t>
            </a:r>
            <a:r>
              <a:rPr lang="en-US" dirty="0"/>
              <a:t> </a:t>
            </a:r>
            <a:r>
              <a:rPr lang="en-US" dirty="0" err="1"/>
              <a:t>kegiatan</a:t>
            </a:r>
            <a:r>
              <a:rPr lang="en-US" dirty="0"/>
              <a:t>.</a:t>
            </a:r>
            <a:endParaRPr lang="en-ID" dirty="0"/>
          </a:p>
        </p:txBody>
      </p:sp>
      <p:sp>
        <p:nvSpPr>
          <p:cNvPr id="4" name="Slide Number Placeholder 3"/>
          <p:cNvSpPr>
            <a:spLocks noGrp="1"/>
          </p:cNvSpPr>
          <p:nvPr>
            <p:ph type="sldNum" sz="quarter" idx="5"/>
          </p:nvPr>
        </p:nvSpPr>
        <p:spPr/>
        <p:txBody>
          <a:bodyPr/>
          <a:lstStyle/>
          <a:p>
            <a:fld id="{E80136E6-A0A6-475F-8B24-400D7F5A6927}" type="slidenum">
              <a:rPr lang="en-US" smtClean="0"/>
              <a:t>10</a:t>
            </a:fld>
            <a:endParaRPr lang="en-US"/>
          </a:p>
        </p:txBody>
      </p:sp>
    </p:spTree>
    <p:extLst>
      <p:ext uri="{BB962C8B-B14F-4D97-AF65-F5344CB8AC3E}">
        <p14:creationId xmlns:p14="http://schemas.microsoft.com/office/powerpoint/2010/main" val="29721390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Statistik</a:t>
            </a:r>
            <a:r>
              <a:rPr lang="en-US" dirty="0"/>
              <a:t> </a:t>
            </a:r>
            <a:r>
              <a:rPr lang="en-US" dirty="0" err="1"/>
              <a:t>sektoral</a:t>
            </a:r>
            <a:r>
              <a:rPr lang="en-US" dirty="0"/>
              <a:t> </a:t>
            </a:r>
            <a:r>
              <a:rPr lang="en-US" dirty="0" err="1"/>
              <a:t>adalah</a:t>
            </a:r>
            <a:r>
              <a:rPr lang="en-US" dirty="0"/>
              <a:t> </a:t>
            </a:r>
            <a:r>
              <a:rPr lang="en-US" dirty="0" err="1"/>
              <a:t>statistik</a:t>
            </a:r>
            <a:r>
              <a:rPr lang="en-US" dirty="0"/>
              <a:t> yang </a:t>
            </a:r>
            <a:r>
              <a:rPr lang="en-US" dirty="0" err="1"/>
              <a:t>pemanfaatannya</a:t>
            </a:r>
            <a:r>
              <a:rPr lang="en-US" dirty="0"/>
              <a:t> </a:t>
            </a:r>
            <a:r>
              <a:rPr lang="en-US" dirty="0" err="1"/>
              <a:t>ditujukan</a:t>
            </a:r>
            <a:r>
              <a:rPr lang="en-US" dirty="0"/>
              <a:t> </a:t>
            </a:r>
            <a:r>
              <a:rPr lang="en-US" dirty="0" err="1"/>
              <a:t>untuk</a:t>
            </a:r>
            <a:r>
              <a:rPr lang="en-US" dirty="0"/>
              <a:t> </a:t>
            </a:r>
            <a:r>
              <a:rPr lang="en-US" dirty="0" err="1"/>
              <a:t>memenuhi</a:t>
            </a:r>
            <a:r>
              <a:rPr lang="en-US" dirty="0"/>
              <a:t> </a:t>
            </a:r>
            <a:r>
              <a:rPr lang="en-US" dirty="0" err="1"/>
              <a:t>kebutuhan</a:t>
            </a:r>
            <a:r>
              <a:rPr lang="en-US" dirty="0"/>
              <a:t> </a:t>
            </a:r>
            <a:r>
              <a:rPr lang="en-US" dirty="0" err="1"/>
              <a:t>instansi</a:t>
            </a:r>
            <a:r>
              <a:rPr lang="en-US" dirty="0"/>
              <a:t> </a:t>
            </a:r>
            <a:r>
              <a:rPr lang="en-US" dirty="0" err="1"/>
              <a:t>pemerintah</a:t>
            </a:r>
            <a:r>
              <a:rPr lang="en-US" dirty="0"/>
              <a:t> </a:t>
            </a:r>
            <a:r>
              <a:rPr lang="en-US" dirty="0" err="1"/>
              <a:t>tertentu</a:t>
            </a:r>
            <a:r>
              <a:rPr lang="en-US" dirty="0"/>
              <a:t> </a:t>
            </a:r>
            <a:r>
              <a:rPr lang="en-US" dirty="0" err="1"/>
              <a:t>dalam</a:t>
            </a:r>
            <a:r>
              <a:rPr lang="en-US" dirty="0"/>
              <a:t> </a:t>
            </a:r>
            <a:r>
              <a:rPr lang="en-US" dirty="0" err="1"/>
              <a:t>rangka</a:t>
            </a:r>
            <a:r>
              <a:rPr lang="en-US" dirty="0"/>
              <a:t> </a:t>
            </a:r>
            <a:r>
              <a:rPr lang="en-US" dirty="0" err="1"/>
              <a:t>penyelnggaraan</a:t>
            </a:r>
            <a:r>
              <a:rPr lang="en-US" dirty="0"/>
              <a:t> </a:t>
            </a:r>
            <a:r>
              <a:rPr lang="en-US" dirty="0" err="1"/>
              <a:t>tugas-tugas</a:t>
            </a:r>
            <a:r>
              <a:rPr lang="en-US" dirty="0"/>
              <a:t> </a:t>
            </a:r>
            <a:r>
              <a:rPr lang="en-US" dirty="0" err="1"/>
              <a:t>pemerintahan</a:t>
            </a:r>
            <a:r>
              <a:rPr lang="en-US" dirty="0"/>
              <a:t> dan </a:t>
            </a:r>
            <a:r>
              <a:rPr lang="en-US" dirty="0" err="1"/>
              <a:t>tugas</a:t>
            </a:r>
            <a:r>
              <a:rPr lang="en-US" dirty="0"/>
              <a:t> </a:t>
            </a:r>
            <a:r>
              <a:rPr lang="en-US" dirty="0" err="1"/>
              <a:t>pembangunan</a:t>
            </a:r>
            <a:r>
              <a:rPr lang="en-US" dirty="0"/>
              <a:t> yang </a:t>
            </a:r>
            <a:r>
              <a:rPr lang="en-US" dirty="0" err="1"/>
              <a:t>merupakan</a:t>
            </a:r>
            <a:r>
              <a:rPr lang="en-US" dirty="0"/>
              <a:t> </a:t>
            </a:r>
            <a:r>
              <a:rPr lang="en-US" dirty="0" err="1"/>
              <a:t>tugas</a:t>
            </a:r>
            <a:r>
              <a:rPr lang="en-US" dirty="0"/>
              <a:t> </a:t>
            </a:r>
            <a:r>
              <a:rPr lang="en-US" dirty="0" err="1"/>
              <a:t>pokok</a:t>
            </a:r>
            <a:r>
              <a:rPr lang="en-US" dirty="0"/>
              <a:t> dan </a:t>
            </a:r>
            <a:r>
              <a:rPr lang="en-US" dirty="0" err="1"/>
              <a:t>fungsi</a:t>
            </a:r>
            <a:r>
              <a:rPr lang="en-US" dirty="0"/>
              <a:t> </a:t>
            </a:r>
            <a:r>
              <a:rPr lang="en-US" dirty="0" err="1"/>
              <a:t>instansi</a:t>
            </a:r>
            <a:r>
              <a:rPr lang="en-US" dirty="0"/>
              <a:t> </a:t>
            </a:r>
            <a:r>
              <a:rPr lang="en-US" dirty="0" err="1"/>
              <a:t>pemerintah</a:t>
            </a:r>
            <a:r>
              <a:rPr lang="en-US" dirty="0"/>
              <a:t> yang </a:t>
            </a:r>
            <a:r>
              <a:rPr lang="en-US" dirty="0" err="1"/>
              <a:t>bersangkutan</a:t>
            </a:r>
            <a:r>
              <a:rPr lang="en-US" dirty="0"/>
              <a:t>.</a:t>
            </a:r>
            <a:endParaRPr lang="en-ID" dirty="0"/>
          </a:p>
        </p:txBody>
      </p:sp>
      <p:sp>
        <p:nvSpPr>
          <p:cNvPr id="4" name="Slide Number Placeholder 3"/>
          <p:cNvSpPr>
            <a:spLocks noGrp="1"/>
          </p:cNvSpPr>
          <p:nvPr>
            <p:ph type="sldNum" sz="quarter" idx="5"/>
          </p:nvPr>
        </p:nvSpPr>
        <p:spPr/>
        <p:txBody>
          <a:bodyPr/>
          <a:lstStyle/>
          <a:p>
            <a:fld id="{E80136E6-A0A6-475F-8B24-400D7F5A6927}" type="slidenum">
              <a:rPr lang="en-US" smtClean="0"/>
              <a:t>11</a:t>
            </a:fld>
            <a:endParaRPr lang="en-US"/>
          </a:p>
        </p:txBody>
      </p:sp>
    </p:spTree>
    <p:extLst>
      <p:ext uri="{BB962C8B-B14F-4D97-AF65-F5344CB8AC3E}">
        <p14:creationId xmlns:p14="http://schemas.microsoft.com/office/powerpoint/2010/main" val="31682173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Untuk</a:t>
            </a:r>
            <a:r>
              <a:rPr lang="en-US" dirty="0"/>
              <a:t> </a:t>
            </a:r>
            <a:r>
              <a:rPr lang="en-US" dirty="0" err="1"/>
              <a:t>kasus</a:t>
            </a:r>
            <a:r>
              <a:rPr lang="en-US" dirty="0"/>
              <a:t> multisector: </a:t>
            </a:r>
            <a:r>
              <a:rPr lang="en-US" dirty="0" err="1"/>
              <a:t>sektor</a:t>
            </a:r>
            <a:r>
              <a:rPr lang="en-US" dirty="0"/>
              <a:t> yang </a:t>
            </a:r>
            <a:r>
              <a:rPr lang="en-US" dirty="0" err="1"/>
              <a:t>dipilih</a:t>
            </a:r>
            <a:r>
              <a:rPr lang="en-US" dirty="0"/>
              <a:t> </a:t>
            </a:r>
            <a:r>
              <a:rPr lang="en-US" dirty="0" err="1"/>
              <a:t>adalah</a:t>
            </a:r>
            <a:r>
              <a:rPr lang="en-US" dirty="0"/>
              <a:t> </a:t>
            </a:r>
            <a:r>
              <a:rPr lang="en-US" dirty="0" err="1"/>
              <a:t>berdasarkan</a:t>
            </a:r>
            <a:r>
              <a:rPr lang="en-US" dirty="0"/>
              <a:t> </a:t>
            </a:r>
            <a:r>
              <a:rPr lang="en-US" dirty="0" err="1"/>
              <a:t>Indikator</a:t>
            </a:r>
            <a:r>
              <a:rPr lang="en-US" dirty="0"/>
              <a:t> yang paling </a:t>
            </a:r>
            <a:r>
              <a:rPr lang="en-US" dirty="0" err="1"/>
              <a:t>banyak</a:t>
            </a:r>
            <a:r>
              <a:rPr lang="en-US" dirty="0"/>
              <a:t> </a:t>
            </a:r>
            <a:r>
              <a:rPr lang="en-US" dirty="0" err="1"/>
              <a:t>dihasilkan</a:t>
            </a:r>
            <a:r>
              <a:rPr lang="en-US" dirty="0"/>
              <a:t> </a:t>
            </a:r>
            <a:r>
              <a:rPr lang="en-US" dirty="0" err="1"/>
              <a:t>jika</a:t>
            </a:r>
            <a:r>
              <a:rPr lang="en-US" dirty="0"/>
              <a:t> </a:t>
            </a:r>
            <a:r>
              <a:rPr lang="en-US" dirty="0" err="1"/>
              <a:t>dibandingkan</a:t>
            </a:r>
            <a:r>
              <a:rPr lang="en-US" dirty="0"/>
              <a:t> </a:t>
            </a:r>
            <a:r>
              <a:rPr lang="en-US" dirty="0" err="1"/>
              <a:t>sektor</a:t>
            </a:r>
            <a:r>
              <a:rPr lang="en-US" dirty="0"/>
              <a:t> </a:t>
            </a:r>
            <a:r>
              <a:rPr lang="en-US" dirty="0" err="1"/>
              <a:t>lainnya</a:t>
            </a:r>
            <a:r>
              <a:rPr lang="en-US" dirty="0"/>
              <a:t>.</a:t>
            </a:r>
            <a:endParaRPr lang="en-ID" dirty="0"/>
          </a:p>
        </p:txBody>
      </p:sp>
      <p:sp>
        <p:nvSpPr>
          <p:cNvPr id="4" name="Slide Number Placeholder 3"/>
          <p:cNvSpPr>
            <a:spLocks noGrp="1"/>
          </p:cNvSpPr>
          <p:nvPr>
            <p:ph type="sldNum" sz="quarter" idx="5"/>
          </p:nvPr>
        </p:nvSpPr>
        <p:spPr/>
        <p:txBody>
          <a:bodyPr/>
          <a:lstStyle/>
          <a:p>
            <a:fld id="{E80136E6-A0A6-475F-8B24-400D7F5A6927}" type="slidenum">
              <a:rPr lang="en-US" smtClean="0"/>
              <a:t>12</a:t>
            </a:fld>
            <a:endParaRPr lang="en-US"/>
          </a:p>
        </p:txBody>
      </p:sp>
    </p:spTree>
    <p:extLst>
      <p:ext uri="{BB962C8B-B14F-4D97-AF65-F5344CB8AC3E}">
        <p14:creationId xmlns:p14="http://schemas.microsoft.com/office/powerpoint/2010/main" val="18614606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U"/>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4" name="Date Placeholder 3"/>
          <p:cNvSpPr>
            <a:spLocks noGrp="1"/>
          </p:cNvSpPr>
          <p:nvPr>
            <p:ph type="dt" sz="half" idx="10"/>
          </p:nvPr>
        </p:nvSpPr>
        <p:spPr/>
        <p:txBody>
          <a:bodyPr/>
          <a:lstStyle/>
          <a:p>
            <a:fld id="{B2A62E8B-3894-426E-8755-E54B549BFD5E}" type="datetimeFigureOut">
              <a:rPr lang="en-US" smtClean="0"/>
              <a:t>12/27/2022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22E3BB-C704-4769-A017-48B011B20D83}" type="slidenum">
              <a:rPr lang="en-US" smtClean="0"/>
              <a:t>‹#›</a:t>
            </a:fld>
            <a:endParaRPr lang="en-US"/>
          </a:p>
        </p:txBody>
      </p:sp>
    </p:spTree>
    <p:extLst>
      <p:ext uri="{BB962C8B-B14F-4D97-AF65-F5344CB8AC3E}">
        <p14:creationId xmlns:p14="http://schemas.microsoft.com/office/powerpoint/2010/main" val="14662324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p:cNvSpPr>
            <a:spLocks noGrp="1"/>
          </p:cNvSpPr>
          <p:nvPr>
            <p:ph type="dt" sz="half" idx="10"/>
          </p:nvPr>
        </p:nvSpPr>
        <p:spPr/>
        <p:txBody>
          <a:bodyPr/>
          <a:lstStyle/>
          <a:p>
            <a:fld id="{B2A62E8B-3894-426E-8755-E54B549BFD5E}" type="datetimeFigureOut">
              <a:rPr lang="en-US" smtClean="0"/>
              <a:t>12/27/2022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22E3BB-C704-4769-A017-48B011B20D83}" type="slidenum">
              <a:rPr lang="en-US" smtClean="0"/>
              <a:t>‹#›</a:t>
            </a:fld>
            <a:endParaRPr lang="en-US"/>
          </a:p>
        </p:txBody>
      </p:sp>
    </p:spTree>
    <p:extLst>
      <p:ext uri="{BB962C8B-B14F-4D97-AF65-F5344CB8AC3E}">
        <p14:creationId xmlns:p14="http://schemas.microsoft.com/office/powerpoint/2010/main" val="22818993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AU"/>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p:cNvSpPr>
            <a:spLocks noGrp="1"/>
          </p:cNvSpPr>
          <p:nvPr>
            <p:ph type="dt" sz="half" idx="10"/>
          </p:nvPr>
        </p:nvSpPr>
        <p:spPr/>
        <p:txBody>
          <a:bodyPr/>
          <a:lstStyle/>
          <a:p>
            <a:fld id="{B2A62E8B-3894-426E-8755-E54B549BFD5E}" type="datetimeFigureOut">
              <a:rPr lang="en-US" smtClean="0"/>
              <a:t>12/27/2022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22E3BB-C704-4769-A017-48B011B20D83}" type="slidenum">
              <a:rPr lang="en-US" smtClean="0"/>
              <a:t>‹#›</a:t>
            </a:fld>
            <a:endParaRPr lang="en-US"/>
          </a:p>
        </p:txBody>
      </p:sp>
    </p:spTree>
    <p:extLst>
      <p:ext uri="{BB962C8B-B14F-4D97-AF65-F5344CB8AC3E}">
        <p14:creationId xmlns:p14="http://schemas.microsoft.com/office/powerpoint/2010/main" val="7022397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1_Custom Layout">
    <p:bg>
      <p:bgPr>
        <a:solidFill>
          <a:srgbClr val="1D70B7"/>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9448800" y="6523040"/>
            <a:ext cx="2743200" cy="396873"/>
          </a:xfrm>
        </p:spPr>
        <p:txBody>
          <a:bodyPr/>
          <a:lstStyle>
            <a:lvl1pPr>
              <a:defRPr sz="1400" b="1">
                <a:solidFill>
                  <a:schemeClr val="bg1"/>
                </a:solidFill>
              </a:defRPr>
            </a:lvl1pPr>
          </a:lstStyle>
          <a:p>
            <a:fld id="{EB9E5DA5-6055-4EBD-AF78-CBB20B4B5717}" type="slidenum">
              <a:rPr lang="en-US" smtClean="0"/>
              <a:pPr/>
              <a:t>‹#›</a:t>
            </a:fld>
            <a:endParaRPr lang="en-US" dirty="0"/>
          </a:p>
        </p:txBody>
      </p:sp>
    </p:spTree>
    <p:extLst>
      <p:ext uri="{BB962C8B-B14F-4D97-AF65-F5344CB8AC3E}">
        <p14:creationId xmlns:p14="http://schemas.microsoft.com/office/powerpoint/2010/main" val="4164573889"/>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Custom Layout">
    <p:bg>
      <p:bgPr>
        <a:solidFill>
          <a:srgbClr val="1D70B7"/>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9448800" y="6523040"/>
            <a:ext cx="2743200" cy="396873"/>
          </a:xfrm>
        </p:spPr>
        <p:txBody>
          <a:bodyPr/>
          <a:lstStyle>
            <a:lvl1pPr>
              <a:defRPr sz="1400" b="1">
                <a:solidFill>
                  <a:schemeClr val="bg1"/>
                </a:solidFill>
              </a:defRPr>
            </a:lvl1pPr>
          </a:lstStyle>
          <a:p>
            <a:fld id="{EB9E5DA5-6055-4EBD-AF78-CBB20B4B5717}" type="slidenum">
              <a:rPr lang="en-US" smtClean="0"/>
              <a:pPr/>
              <a:t>‹#›</a:t>
            </a:fld>
            <a:endParaRPr lang="en-US" dirty="0"/>
          </a:p>
        </p:txBody>
      </p:sp>
    </p:spTree>
    <p:extLst>
      <p:ext uri="{BB962C8B-B14F-4D97-AF65-F5344CB8AC3E}">
        <p14:creationId xmlns:p14="http://schemas.microsoft.com/office/powerpoint/2010/main" val="1946891896"/>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2952C92-C677-48BC-8D92-7DD016F399A6}"/>
              </a:ext>
            </a:extLst>
          </p:cNvPr>
          <p:cNvSpPr/>
          <p:nvPr/>
        </p:nvSpPr>
        <p:spPr>
          <a:xfrm>
            <a:off x="0" y="0"/>
            <a:ext cx="12192000" cy="6444000"/>
          </a:xfrm>
          <a:prstGeom prst="rect">
            <a:avLst/>
          </a:prstGeom>
          <a:solidFill>
            <a:srgbClr val="1D70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 name="Rectangle 7">
            <a:extLst>
              <a:ext uri="{FF2B5EF4-FFF2-40B4-BE49-F238E27FC236}">
                <a16:creationId xmlns:a16="http://schemas.microsoft.com/office/drawing/2014/main" id="{A9235ABC-E847-4D88-B502-C00B42B38A79}"/>
              </a:ext>
            </a:extLst>
          </p:cNvPr>
          <p:cNvSpPr/>
          <p:nvPr/>
        </p:nvSpPr>
        <p:spPr>
          <a:xfrm>
            <a:off x="0" y="2712203"/>
            <a:ext cx="12192000" cy="3729999"/>
          </a:xfrm>
          <a:prstGeom prst="rect">
            <a:avLst/>
          </a:prstGeom>
          <a:solidFill>
            <a:srgbClr val="ECF1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2" name="Title 1"/>
          <p:cNvSpPr>
            <a:spLocks noGrp="1"/>
          </p:cNvSpPr>
          <p:nvPr>
            <p:ph type="title"/>
          </p:nvPr>
        </p:nvSpPr>
        <p:spPr/>
        <p:txBody>
          <a:bodyPr/>
          <a:lstStyle/>
          <a:p>
            <a:r>
              <a:rPr lang="en-US"/>
              <a:t>Click to edit Master title style</a:t>
            </a:r>
            <a:endParaRPr lang="en-AU"/>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p:cNvSpPr>
            <a:spLocks noGrp="1"/>
          </p:cNvSpPr>
          <p:nvPr>
            <p:ph type="dt" sz="half" idx="10"/>
          </p:nvPr>
        </p:nvSpPr>
        <p:spPr/>
        <p:txBody>
          <a:bodyPr/>
          <a:lstStyle/>
          <a:p>
            <a:fld id="{B2A62E8B-3894-426E-8755-E54B549BFD5E}" type="datetimeFigureOut">
              <a:rPr lang="en-US" smtClean="0"/>
              <a:t>12/27/2022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22E3BB-C704-4769-A017-48B011B20D83}" type="slidenum">
              <a:rPr lang="en-US" smtClean="0"/>
              <a:t>‹#›</a:t>
            </a:fld>
            <a:endParaRPr lang="en-US"/>
          </a:p>
        </p:txBody>
      </p:sp>
    </p:spTree>
    <p:extLst>
      <p:ext uri="{BB962C8B-B14F-4D97-AF65-F5344CB8AC3E}">
        <p14:creationId xmlns:p14="http://schemas.microsoft.com/office/powerpoint/2010/main" val="33858686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U"/>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2A62E8B-3894-426E-8755-E54B549BFD5E}" type="datetimeFigureOut">
              <a:rPr lang="en-US" smtClean="0"/>
              <a:t>12/27/2022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22E3BB-C704-4769-A017-48B011B20D83}" type="slidenum">
              <a:rPr lang="en-US" smtClean="0"/>
              <a:t>‹#›</a:t>
            </a:fld>
            <a:endParaRPr lang="en-US"/>
          </a:p>
        </p:txBody>
      </p:sp>
    </p:spTree>
    <p:extLst>
      <p:ext uri="{BB962C8B-B14F-4D97-AF65-F5344CB8AC3E}">
        <p14:creationId xmlns:p14="http://schemas.microsoft.com/office/powerpoint/2010/main" val="21967916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02E2BE6-6FB4-4A98-8471-1F07F1FE9CAD}"/>
              </a:ext>
            </a:extLst>
          </p:cNvPr>
          <p:cNvSpPr/>
          <p:nvPr/>
        </p:nvSpPr>
        <p:spPr>
          <a:xfrm>
            <a:off x="0" y="0"/>
            <a:ext cx="12192000" cy="6444000"/>
          </a:xfrm>
          <a:prstGeom prst="rect">
            <a:avLst/>
          </a:prstGeom>
          <a:solidFill>
            <a:srgbClr val="1D70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8" name="Picture 7">
            <a:extLst>
              <a:ext uri="{FF2B5EF4-FFF2-40B4-BE49-F238E27FC236}">
                <a16:creationId xmlns:a16="http://schemas.microsoft.com/office/drawing/2014/main" id="{B47E938E-FC8F-4A0E-BD83-DE2631AA82EC}"/>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3009" r="3097" b="10997"/>
          <a:stretch/>
        </p:blipFill>
        <p:spPr>
          <a:xfrm>
            <a:off x="2545980" y="0"/>
            <a:ext cx="9646020" cy="6444000"/>
          </a:xfrm>
          <a:prstGeom prst="rect">
            <a:avLst/>
          </a:prstGeom>
        </p:spPr>
      </p:pic>
      <p:sp>
        <p:nvSpPr>
          <p:cNvPr id="2" name="Title 1"/>
          <p:cNvSpPr>
            <a:spLocks noGrp="1"/>
          </p:cNvSpPr>
          <p:nvPr>
            <p:ph type="title"/>
          </p:nvPr>
        </p:nvSpPr>
        <p:spPr/>
        <p:txBody>
          <a:bodyPr/>
          <a:lstStyle/>
          <a:p>
            <a:r>
              <a:rPr lang="en-US"/>
              <a:t>Click to edit Master title style</a:t>
            </a:r>
            <a:endParaRPr lang="en-AU"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p:cNvSpPr>
            <a:spLocks noGrp="1"/>
          </p:cNvSpPr>
          <p:nvPr>
            <p:ph type="dt" sz="half" idx="10"/>
          </p:nvPr>
        </p:nvSpPr>
        <p:spPr/>
        <p:txBody>
          <a:bodyPr/>
          <a:lstStyle/>
          <a:p>
            <a:fld id="{B2A62E8B-3894-426E-8755-E54B549BFD5E}" type="datetimeFigureOut">
              <a:rPr lang="en-US" smtClean="0"/>
              <a:t>12/27/2022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C22E3BB-C704-4769-A017-48B011B20D83}" type="slidenum">
              <a:rPr lang="en-US" smtClean="0"/>
              <a:t>‹#›</a:t>
            </a:fld>
            <a:endParaRPr lang="en-US"/>
          </a:p>
        </p:txBody>
      </p:sp>
    </p:spTree>
    <p:extLst>
      <p:ext uri="{BB962C8B-B14F-4D97-AF65-F5344CB8AC3E}">
        <p14:creationId xmlns:p14="http://schemas.microsoft.com/office/powerpoint/2010/main" val="31176170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BCEE288-291D-41AA-B21D-827EB03DD505}"/>
              </a:ext>
            </a:extLst>
          </p:cNvPr>
          <p:cNvSpPr/>
          <p:nvPr/>
        </p:nvSpPr>
        <p:spPr>
          <a:xfrm>
            <a:off x="0" y="0"/>
            <a:ext cx="12192000" cy="6444000"/>
          </a:xfrm>
          <a:prstGeom prst="rect">
            <a:avLst/>
          </a:prstGeom>
          <a:solidFill>
            <a:srgbClr val="1D70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Rectangle 10">
            <a:extLst>
              <a:ext uri="{FF2B5EF4-FFF2-40B4-BE49-F238E27FC236}">
                <a16:creationId xmlns:a16="http://schemas.microsoft.com/office/drawing/2014/main" id="{2215B7A9-D0BA-4184-8596-903D5B5ADE1B}"/>
              </a:ext>
            </a:extLst>
          </p:cNvPr>
          <p:cNvSpPr/>
          <p:nvPr/>
        </p:nvSpPr>
        <p:spPr>
          <a:xfrm>
            <a:off x="4293031" y="1"/>
            <a:ext cx="7898969" cy="6442202"/>
          </a:xfrm>
          <a:prstGeom prst="rect">
            <a:avLst/>
          </a:prstGeom>
          <a:solidFill>
            <a:srgbClr val="ECF1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2" name="Title 1"/>
          <p:cNvSpPr>
            <a:spLocks noGrp="1"/>
          </p:cNvSpPr>
          <p:nvPr>
            <p:ph type="title"/>
          </p:nvPr>
        </p:nvSpPr>
        <p:spPr>
          <a:xfrm>
            <a:off x="839788" y="365125"/>
            <a:ext cx="10515600" cy="1325563"/>
          </a:xfrm>
        </p:spPr>
        <p:txBody>
          <a:bodyPr/>
          <a:lstStyle/>
          <a:p>
            <a:r>
              <a:rPr lang="en-US"/>
              <a:t>Click to edit Master title style</a:t>
            </a:r>
            <a:endParaRPr lang="en-AU"/>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p:cNvSpPr>
            <a:spLocks noGrp="1"/>
          </p:cNvSpPr>
          <p:nvPr>
            <p:ph type="dt" sz="half" idx="10"/>
          </p:nvPr>
        </p:nvSpPr>
        <p:spPr/>
        <p:txBody>
          <a:bodyPr/>
          <a:lstStyle/>
          <a:p>
            <a:fld id="{B2A62E8B-3894-426E-8755-E54B549BFD5E}" type="datetimeFigureOut">
              <a:rPr lang="en-US" smtClean="0"/>
              <a:t>12/27/2022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C22E3BB-C704-4769-A017-48B011B20D83}" type="slidenum">
              <a:rPr lang="en-US" smtClean="0"/>
              <a:t>‹#›</a:t>
            </a:fld>
            <a:endParaRPr lang="en-US"/>
          </a:p>
        </p:txBody>
      </p:sp>
    </p:spTree>
    <p:extLst>
      <p:ext uri="{BB962C8B-B14F-4D97-AF65-F5344CB8AC3E}">
        <p14:creationId xmlns:p14="http://schemas.microsoft.com/office/powerpoint/2010/main" val="18263085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F74A398-B465-464E-B3B4-50CEB8800A0A}"/>
              </a:ext>
            </a:extLst>
          </p:cNvPr>
          <p:cNvSpPr/>
          <p:nvPr/>
        </p:nvSpPr>
        <p:spPr>
          <a:xfrm>
            <a:off x="0" y="0"/>
            <a:ext cx="12192000" cy="6444000"/>
          </a:xfrm>
          <a:prstGeom prst="rect">
            <a:avLst/>
          </a:prstGeom>
          <a:solidFill>
            <a:srgbClr val="1D70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Rectangle 5">
            <a:extLst>
              <a:ext uri="{FF2B5EF4-FFF2-40B4-BE49-F238E27FC236}">
                <a16:creationId xmlns:a16="http://schemas.microsoft.com/office/drawing/2014/main" id="{BA6E4E81-1503-46C6-A0FB-06B1CDA7B408}"/>
              </a:ext>
            </a:extLst>
          </p:cNvPr>
          <p:cNvSpPr/>
          <p:nvPr/>
        </p:nvSpPr>
        <p:spPr>
          <a:xfrm>
            <a:off x="6096000" y="1"/>
            <a:ext cx="6096000" cy="6442202"/>
          </a:xfrm>
          <a:prstGeom prst="rect">
            <a:avLst/>
          </a:prstGeom>
          <a:solidFill>
            <a:srgbClr val="ECF1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2" name="Title 1"/>
          <p:cNvSpPr>
            <a:spLocks noGrp="1"/>
          </p:cNvSpPr>
          <p:nvPr>
            <p:ph type="title"/>
          </p:nvPr>
        </p:nvSpPr>
        <p:spPr/>
        <p:txBody>
          <a:bodyPr/>
          <a:lstStyle/>
          <a:p>
            <a:r>
              <a:rPr lang="en-US"/>
              <a:t>Click to edit Master title style</a:t>
            </a:r>
            <a:endParaRPr lang="en-AU"/>
          </a:p>
        </p:txBody>
      </p:sp>
      <p:sp>
        <p:nvSpPr>
          <p:cNvPr id="3" name="Date Placeholder 2"/>
          <p:cNvSpPr>
            <a:spLocks noGrp="1"/>
          </p:cNvSpPr>
          <p:nvPr>
            <p:ph type="dt" sz="half" idx="10"/>
          </p:nvPr>
        </p:nvSpPr>
        <p:spPr/>
        <p:txBody>
          <a:bodyPr/>
          <a:lstStyle/>
          <a:p>
            <a:fld id="{B2A62E8B-3894-426E-8755-E54B549BFD5E}" type="datetimeFigureOut">
              <a:rPr lang="en-US" smtClean="0"/>
              <a:t>12/27/2022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C22E3BB-C704-4769-A017-48B011B20D83}" type="slidenum">
              <a:rPr lang="en-US" smtClean="0"/>
              <a:t>‹#›</a:t>
            </a:fld>
            <a:endParaRPr lang="en-US"/>
          </a:p>
        </p:txBody>
      </p:sp>
    </p:spTree>
    <p:extLst>
      <p:ext uri="{BB962C8B-B14F-4D97-AF65-F5344CB8AC3E}">
        <p14:creationId xmlns:p14="http://schemas.microsoft.com/office/powerpoint/2010/main" val="12507379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2A62E8B-3894-426E-8755-E54B549BFD5E}" type="datetimeFigureOut">
              <a:rPr lang="en-US" smtClean="0"/>
              <a:t>12/27/2022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C22E3BB-C704-4769-A017-48B011B20D83}" type="slidenum">
              <a:rPr lang="en-US" smtClean="0"/>
              <a:t>‹#›</a:t>
            </a:fld>
            <a:endParaRPr lang="en-US"/>
          </a:p>
        </p:txBody>
      </p:sp>
    </p:spTree>
    <p:extLst>
      <p:ext uri="{BB962C8B-B14F-4D97-AF65-F5344CB8AC3E}">
        <p14:creationId xmlns:p14="http://schemas.microsoft.com/office/powerpoint/2010/main" val="36155255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2A62E8B-3894-426E-8755-E54B549BFD5E}" type="datetimeFigureOut">
              <a:rPr lang="en-US" smtClean="0"/>
              <a:t>12/27/2022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C22E3BB-C704-4769-A017-48B011B20D83}" type="slidenum">
              <a:rPr lang="en-US" smtClean="0"/>
              <a:t>‹#›</a:t>
            </a:fld>
            <a:endParaRPr lang="en-US"/>
          </a:p>
        </p:txBody>
      </p:sp>
    </p:spTree>
    <p:extLst>
      <p:ext uri="{BB962C8B-B14F-4D97-AF65-F5344CB8AC3E}">
        <p14:creationId xmlns:p14="http://schemas.microsoft.com/office/powerpoint/2010/main" val="27213929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AU"/>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2A62E8B-3894-426E-8755-E54B549BFD5E}" type="datetimeFigureOut">
              <a:rPr lang="en-US" smtClean="0"/>
              <a:t>12/27/2022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C22E3BB-C704-4769-A017-48B011B20D83}" type="slidenum">
              <a:rPr lang="en-US" smtClean="0"/>
              <a:t>‹#›</a:t>
            </a:fld>
            <a:endParaRPr lang="en-US"/>
          </a:p>
        </p:txBody>
      </p:sp>
    </p:spTree>
    <p:extLst>
      <p:ext uri="{BB962C8B-B14F-4D97-AF65-F5344CB8AC3E}">
        <p14:creationId xmlns:p14="http://schemas.microsoft.com/office/powerpoint/2010/main" val="24026852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microsoft.com/office/2007/relationships/hdphoto" Target="../media/hdphoto1.wdp"/><Relationship Id="rId2" Type="http://schemas.openxmlformats.org/officeDocument/2006/relationships/slideLayout" Target="../slideLayouts/slideLayout2.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2A62E8B-3894-426E-8755-E54B549BFD5E}" type="datetimeFigureOut">
              <a:rPr lang="en-US" smtClean="0"/>
              <a:t>12/27/2022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C22E3BB-C704-4769-A017-48B011B20D83}" type="slidenum">
              <a:rPr lang="en-US" smtClean="0"/>
              <a:t>‹#›</a:t>
            </a:fld>
            <a:endParaRPr lang="en-US"/>
          </a:p>
        </p:txBody>
      </p:sp>
      <p:sp>
        <p:nvSpPr>
          <p:cNvPr id="7" name="Rectangle 6">
            <a:extLst>
              <a:ext uri="{FF2B5EF4-FFF2-40B4-BE49-F238E27FC236}">
                <a16:creationId xmlns:a16="http://schemas.microsoft.com/office/drawing/2014/main" id="{8F03BBAB-441A-47E4-B76F-80CC3ED8D8F5}"/>
              </a:ext>
            </a:extLst>
          </p:cNvPr>
          <p:cNvSpPr/>
          <p:nvPr/>
        </p:nvSpPr>
        <p:spPr>
          <a:xfrm flipH="1">
            <a:off x="6154040" y="6442424"/>
            <a:ext cx="2989960" cy="421276"/>
          </a:xfrm>
          <a:prstGeom prst="rect">
            <a:avLst/>
          </a:prstGeom>
          <a:gradFill flip="none" rotWithShape="1">
            <a:gsLst>
              <a:gs pos="0">
                <a:srgbClr val="045D94">
                  <a:alpha val="0"/>
                </a:srgbClr>
              </a:gs>
              <a:gs pos="100000">
                <a:srgbClr val="015C93"/>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prstClr val="white"/>
              </a:solidFill>
            </a:endParaRPr>
          </a:p>
        </p:txBody>
      </p:sp>
      <p:sp>
        <p:nvSpPr>
          <p:cNvPr id="8" name="Rectangle 7">
            <a:extLst>
              <a:ext uri="{FF2B5EF4-FFF2-40B4-BE49-F238E27FC236}">
                <a16:creationId xmlns:a16="http://schemas.microsoft.com/office/drawing/2014/main" id="{7F751F52-46DC-41B4-A9FB-89AD2EDEEA71}"/>
              </a:ext>
            </a:extLst>
          </p:cNvPr>
          <p:cNvSpPr/>
          <p:nvPr/>
        </p:nvSpPr>
        <p:spPr>
          <a:xfrm>
            <a:off x="-1" y="6442424"/>
            <a:ext cx="12192001" cy="421276"/>
          </a:xfrm>
          <a:prstGeom prst="rect">
            <a:avLst/>
          </a:prstGeom>
          <a:solidFill>
            <a:srgbClr val="035D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prstClr val="white"/>
              </a:solidFill>
            </a:endParaRPr>
          </a:p>
        </p:txBody>
      </p:sp>
      <p:pic>
        <p:nvPicPr>
          <p:cNvPr id="9" name="Picture 8">
            <a:extLst>
              <a:ext uri="{FF2B5EF4-FFF2-40B4-BE49-F238E27FC236}">
                <a16:creationId xmlns:a16="http://schemas.microsoft.com/office/drawing/2014/main" id="{E24C5B49-3E3F-476E-95AE-0814122FC570}"/>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200728" y="6533605"/>
            <a:ext cx="1630313" cy="245414"/>
          </a:xfrm>
          <a:prstGeom prst="rect">
            <a:avLst/>
          </a:prstGeom>
        </p:spPr>
      </p:pic>
      <p:pic>
        <p:nvPicPr>
          <p:cNvPr id="10" name="Picture 9">
            <a:extLst>
              <a:ext uri="{FF2B5EF4-FFF2-40B4-BE49-F238E27FC236}">
                <a16:creationId xmlns:a16="http://schemas.microsoft.com/office/drawing/2014/main" id="{2853A374-5EE3-49DA-99E6-17F44A99AA34}"/>
              </a:ext>
            </a:extLst>
          </p:cNvPr>
          <p:cNvPicPr>
            <a:picLocks noChangeAspect="1"/>
          </p:cNvPicPr>
          <p:nvPr/>
        </p:nvPicPr>
        <p:blipFill>
          <a:blip r:embed="rId16" cstate="print">
            <a:biLevel thresh="75000"/>
            <a:extLst>
              <a:ext uri="{BEBA8EAE-BF5A-486C-A8C5-ECC9F3942E4B}">
                <a14:imgProps xmlns:a14="http://schemas.microsoft.com/office/drawing/2010/main">
                  <a14:imgLayer r:embed="rId17">
                    <a14:imgEffect>
                      <a14:saturation sat="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1209202" y="6399693"/>
            <a:ext cx="808280" cy="421276"/>
          </a:xfrm>
          <a:prstGeom prst="rect">
            <a:avLst/>
          </a:prstGeom>
        </p:spPr>
      </p:pic>
    </p:spTree>
    <p:extLst>
      <p:ext uri="{BB962C8B-B14F-4D97-AF65-F5344CB8AC3E}">
        <p14:creationId xmlns:p14="http://schemas.microsoft.com/office/powerpoint/2010/main" val="3499832272"/>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60"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12.xml"/><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12.xml"/><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image" Target="../media/image10.png"/></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8.xml"/><Relationship Id="rId1" Type="http://schemas.openxmlformats.org/officeDocument/2006/relationships/slideLayout" Target="../slideLayouts/slideLayout12.xml"/><Relationship Id="rId4" Type="http://schemas.openxmlformats.org/officeDocument/2006/relationships/image" Target="../media/image33.png"/></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3.xml"/><Relationship Id="rId1" Type="http://schemas.openxmlformats.org/officeDocument/2006/relationships/slideLayout" Target="../slideLayouts/slideLayout12.xml"/><Relationship Id="rId4" Type="http://schemas.openxmlformats.org/officeDocument/2006/relationships/image" Target="../media/image39.png"/></Relationships>
</file>

<file path=ppt/slides/_rels/slide2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g"/><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6.xml"/><Relationship Id="rId1" Type="http://schemas.openxmlformats.org/officeDocument/2006/relationships/slideLayout" Target="../slideLayouts/slideLayout12.xml"/><Relationship Id="rId4" Type="http://schemas.openxmlformats.org/officeDocument/2006/relationships/image" Target="../media/image43.png"/></Relationships>
</file>

<file path=ppt/slides/_rels/slide3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0.xml"/><Relationship Id="rId1" Type="http://schemas.openxmlformats.org/officeDocument/2006/relationships/slideLayout" Target="../slideLayouts/slideLayout12.xml"/><Relationship Id="rId4" Type="http://schemas.openxmlformats.org/officeDocument/2006/relationships/image" Target="../media/image48.png"/></Relationships>
</file>

<file path=ppt/slides/_rels/slide3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g"/><Relationship Id="rId1" Type="http://schemas.openxmlformats.org/officeDocument/2006/relationships/slideLayout" Target="../slideLayouts/slideLayout12.xml"/><Relationship Id="rId4" Type="http://schemas.openxmlformats.org/officeDocument/2006/relationships/image" Target="../media/image14.png"/></Relationships>
</file>

<file path=ppt/slides/_rels/slide3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g"/><Relationship Id="rId1" Type="http://schemas.openxmlformats.org/officeDocument/2006/relationships/slideLayout" Target="../slideLayouts/slideLayout12.xml"/><Relationship Id="rId4" Type="http://schemas.openxmlformats.org/officeDocument/2006/relationships/image" Target="../media/image49.png"/></Relationships>
</file>

<file path=ppt/slides/_rels/slide3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g"/><Relationship Id="rId1" Type="http://schemas.openxmlformats.org/officeDocument/2006/relationships/slideLayout" Target="../slideLayouts/slideLayout12.xml"/><Relationship Id="rId5" Type="http://schemas.openxmlformats.org/officeDocument/2006/relationships/comments" Target="../comments/comment2.xml"/><Relationship Id="rId4" Type="http://schemas.openxmlformats.org/officeDocument/2006/relationships/image" Target="../media/image49.png"/></Relationships>
</file>

<file path=ppt/slides/_rels/slide3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g"/><Relationship Id="rId1" Type="http://schemas.openxmlformats.org/officeDocument/2006/relationships/slideLayout" Target="../slideLayouts/slideLayout12.xml"/><Relationship Id="rId4" Type="http://schemas.openxmlformats.org/officeDocument/2006/relationships/image" Target="../media/image50.png"/></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12.xml"/><Relationship Id="rId5" Type="http://schemas.openxmlformats.org/officeDocument/2006/relationships/image" Target="../media/image15.png"/><Relationship Id="rId4" Type="http://schemas.openxmlformats.org/officeDocument/2006/relationships/image" Target="../media/image14.png"/></Relationships>
</file>

<file path=ppt/slides/_rels/slide4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g"/><Relationship Id="rId1" Type="http://schemas.openxmlformats.org/officeDocument/2006/relationships/slideLayout" Target="../slideLayouts/slideLayout12.xml"/><Relationship Id="rId4" Type="http://schemas.openxmlformats.org/officeDocument/2006/relationships/image" Target="../media/image51.png"/></Relationships>
</file>

<file path=ppt/slides/_rels/slide4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g"/><Relationship Id="rId1" Type="http://schemas.openxmlformats.org/officeDocument/2006/relationships/slideLayout" Target="../slideLayouts/slideLayout12.xml"/><Relationship Id="rId4" Type="http://schemas.openxmlformats.org/officeDocument/2006/relationships/image" Target="../media/image52.png"/></Relationships>
</file>

<file path=ppt/slides/_rels/slide4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g"/><Relationship Id="rId1" Type="http://schemas.openxmlformats.org/officeDocument/2006/relationships/slideLayout" Target="../slideLayouts/slideLayout12.xml"/><Relationship Id="rId4" Type="http://schemas.openxmlformats.org/officeDocument/2006/relationships/image" Target="../media/image53.png"/></Relationships>
</file>

<file path=ppt/slides/_rels/slide4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g"/><Relationship Id="rId1" Type="http://schemas.openxmlformats.org/officeDocument/2006/relationships/slideLayout" Target="../slideLayouts/slideLayout12.xml"/><Relationship Id="rId4" Type="http://schemas.openxmlformats.org/officeDocument/2006/relationships/image" Target="../media/image54.png"/></Relationships>
</file>

<file path=ppt/slides/_rels/slide4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11.jpg"/><Relationship Id="rId1" Type="http://schemas.openxmlformats.org/officeDocument/2006/relationships/slideLayout" Target="../slideLayouts/slideLayout12.xml"/><Relationship Id="rId4" Type="http://schemas.openxmlformats.org/officeDocument/2006/relationships/image" Target="../media/image12.png"/></Relationships>
</file>

<file path=ppt/slides/_rels/slide45.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32.xml"/><Relationship Id="rId1" Type="http://schemas.openxmlformats.org/officeDocument/2006/relationships/slideLayout" Target="../slideLayouts/slideLayout12.xml"/><Relationship Id="rId4" Type="http://schemas.openxmlformats.org/officeDocument/2006/relationships/image" Target="../media/image12.png"/></Relationships>
</file>

<file path=ppt/slides/_rels/slide4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11.jpg"/><Relationship Id="rId1" Type="http://schemas.openxmlformats.org/officeDocument/2006/relationships/slideLayout" Target="../slideLayouts/slideLayout12.xml"/><Relationship Id="rId4" Type="http://schemas.openxmlformats.org/officeDocument/2006/relationships/hyperlink" Target="Contoh%20MS-Indikator.xlsx" TargetMode="External"/></Relationships>
</file>

<file path=ppt/slides/_rels/slide4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g"/><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g"/><Relationship Id="rId1" Type="http://schemas.openxmlformats.org/officeDocument/2006/relationships/slideLayout" Target="../slideLayouts/slideLayout12.xml"/><Relationship Id="rId4" Type="http://schemas.openxmlformats.org/officeDocument/2006/relationships/image" Target="../media/image13.png"/></Relationships>
</file>

<file path=ppt/slides/_rels/slide5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g"/><Relationship Id="rId1" Type="http://schemas.openxmlformats.org/officeDocument/2006/relationships/slideLayout" Target="../slideLayouts/slideLayout12.xml"/><Relationship Id="rId4" Type="http://schemas.openxmlformats.org/officeDocument/2006/relationships/image" Target="../media/image15.png"/></Relationships>
</file>

<file path=ppt/slides/_rels/slide5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g"/><Relationship Id="rId1" Type="http://schemas.openxmlformats.org/officeDocument/2006/relationships/slideLayout" Target="../slideLayouts/slideLayout12.xml"/><Relationship Id="rId4" Type="http://schemas.openxmlformats.org/officeDocument/2006/relationships/image" Target="../media/image57.png"/></Relationships>
</file>

<file path=ppt/slides/_rels/slide5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g"/><Relationship Id="rId1" Type="http://schemas.openxmlformats.org/officeDocument/2006/relationships/slideLayout" Target="../slideLayouts/slideLayout12.xml"/><Relationship Id="rId4" Type="http://schemas.openxmlformats.org/officeDocument/2006/relationships/image" Target="../media/image49.png"/></Relationships>
</file>

<file path=ppt/slides/_rels/slide5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g"/><Relationship Id="rId1" Type="http://schemas.openxmlformats.org/officeDocument/2006/relationships/slideLayout" Target="../slideLayouts/slideLayout12.xml"/><Relationship Id="rId4" Type="http://schemas.openxmlformats.org/officeDocument/2006/relationships/image" Target="../media/image58.png"/></Relationships>
</file>

<file path=ppt/slides/_rels/slide5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g"/><Relationship Id="rId1" Type="http://schemas.openxmlformats.org/officeDocument/2006/relationships/slideLayout" Target="../slideLayouts/slideLayout12.xml"/><Relationship Id="rId4" Type="http://schemas.openxmlformats.org/officeDocument/2006/relationships/image" Target="../media/image58.png"/></Relationships>
</file>

<file path=ppt/slides/_rels/slide5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g"/><Relationship Id="rId1" Type="http://schemas.openxmlformats.org/officeDocument/2006/relationships/slideLayout" Target="../slideLayouts/slideLayout12.xml"/><Relationship Id="rId4" Type="http://schemas.openxmlformats.org/officeDocument/2006/relationships/image" Target="../media/image59.png"/></Relationships>
</file>

<file path=ppt/slides/_rels/slide5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g"/><Relationship Id="rId1" Type="http://schemas.openxmlformats.org/officeDocument/2006/relationships/slideLayout" Target="../slideLayouts/slideLayout12.xml"/><Relationship Id="rId4" Type="http://schemas.openxmlformats.org/officeDocument/2006/relationships/image" Target="../media/image60.png"/></Relationships>
</file>

<file path=ppt/slides/_rels/slide5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g"/><Relationship Id="rId1" Type="http://schemas.openxmlformats.org/officeDocument/2006/relationships/slideLayout" Target="../slideLayouts/slideLayout12.xml"/><Relationship Id="rId4" Type="http://schemas.openxmlformats.org/officeDocument/2006/relationships/image" Target="../media/image61.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64.png"/><Relationship Id="rId2" Type="http://schemas.openxmlformats.org/officeDocument/2006/relationships/image" Target="../media/image11.jpg"/><Relationship Id="rId1" Type="http://schemas.openxmlformats.org/officeDocument/2006/relationships/slideLayout" Target="../slideLayouts/slideLayout12.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56.png"/></Relationships>
</file>

<file path=ppt/slides/_rels/slide6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g"/><Relationship Id="rId1" Type="http://schemas.openxmlformats.org/officeDocument/2006/relationships/slideLayout" Target="../slideLayouts/slideLayout12.xml"/><Relationship Id="rId6" Type="http://schemas.openxmlformats.org/officeDocument/2006/relationships/image" Target="../media/image64.png"/><Relationship Id="rId5" Type="http://schemas.openxmlformats.org/officeDocument/2006/relationships/image" Target="../media/image66.png"/><Relationship Id="rId4" Type="http://schemas.openxmlformats.org/officeDocument/2006/relationships/image" Target="../media/image65.png"/></Relationships>
</file>

<file path=ppt/slides/_rels/slide6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4.xml"/><Relationship Id="rId1" Type="http://schemas.openxmlformats.org/officeDocument/2006/relationships/slideLayout" Target="../slideLayouts/slideLayout12.xml"/><Relationship Id="rId4" Type="http://schemas.openxmlformats.org/officeDocument/2006/relationships/image" Target="../media/image68.png"/></Relationships>
</file>

<file path=ppt/slides/_rels/slide6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jpeg"/><Relationship Id="rId1" Type="http://schemas.openxmlformats.org/officeDocument/2006/relationships/slideLayout" Target="../slideLayouts/slideLayout12.xml"/><Relationship Id="rId4" Type="http://schemas.openxmlformats.org/officeDocument/2006/relationships/image" Target="../media/image71.pn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12.xml"/><Relationship Id="rId5" Type="http://schemas.openxmlformats.org/officeDocument/2006/relationships/comments" Target="../comments/comment1.xml"/><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9.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Slide Number Placeholder 21"/>
          <p:cNvSpPr>
            <a:spLocks noGrp="1"/>
          </p:cNvSpPr>
          <p:nvPr>
            <p:ph type="sldNum" sz="quarter" idx="12"/>
          </p:nvPr>
        </p:nvSpPr>
        <p:spPr/>
        <p:txBody>
          <a:bodyPr/>
          <a:lstStyle/>
          <a:p>
            <a:fld id="{A88EA908-BA59-4183-8648-53219FC00D5C}" type="slidenum">
              <a:rPr lang="en-AU" smtClean="0"/>
              <a:t>1</a:t>
            </a:fld>
            <a:endParaRPr lang="en-AU" dirty="0"/>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3997" y="654310"/>
            <a:ext cx="2904530" cy="526237"/>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898162" y="473675"/>
            <a:ext cx="1803020" cy="887506"/>
          </a:xfrm>
          <a:prstGeom prst="rect">
            <a:avLst/>
          </a:prstGeom>
        </p:spPr>
      </p:pic>
      <p:sp>
        <p:nvSpPr>
          <p:cNvPr id="9" name="Freeform 8"/>
          <p:cNvSpPr/>
          <p:nvPr/>
        </p:nvSpPr>
        <p:spPr>
          <a:xfrm>
            <a:off x="-1" y="1801504"/>
            <a:ext cx="12192000" cy="5056496"/>
          </a:xfrm>
          <a:custGeom>
            <a:avLst/>
            <a:gdLst>
              <a:gd name="connsiteX0" fmla="*/ 2111832 w 12192000"/>
              <a:gd name="connsiteY0" fmla="*/ 0 h 4719917"/>
              <a:gd name="connsiteX1" fmla="*/ 12192000 w 12192000"/>
              <a:gd name="connsiteY1" fmla="*/ 0 h 4719917"/>
              <a:gd name="connsiteX2" fmla="*/ 12192000 w 12192000"/>
              <a:gd name="connsiteY2" fmla="*/ 2420470 h 4719917"/>
              <a:gd name="connsiteX3" fmla="*/ 12192000 w 12192000"/>
              <a:gd name="connsiteY3" fmla="*/ 2608085 h 4719917"/>
              <a:gd name="connsiteX4" fmla="*/ 12192000 w 12192000"/>
              <a:gd name="connsiteY4" fmla="*/ 4719917 h 4719917"/>
              <a:gd name="connsiteX5" fmla="*/ 10080168 w 12192000"/>
              <a:gd name="connsiteY5" fmla="*/ 4719917 h 4719917"/>
              <a:gd name="connsiteX6" fmla="*/ 9587753 w 12192000"/>
              <a:gd name="connsiteY6" fmla="*/ 4719917 h 4719917"/>
              <a:gd name="connsiteX7" fmla="*/ 0 w 12192000"/>
              <a:gd name="connsiteY7" fmla="*/ 4719917 h 4719917"/>
              <a:gd name="connsiteX8" fmla="*/ 0 w 12192000"/>
              <a:gd name="connsiteY8" fmla="*/ 2111832 h 4719917"/>
              <a:gd name="connsiteX9" fmla="*/ 2111832 w 12192000"/>
              <a:gd name="connsiteY9" fmla="*/ 0 h 4719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0" h="4719917">
                <a:moveTo>
                  <a:pt x="2111832" y="0"/>
                </a:moveTo>
                <a:lnTo>
                  <a:pt x="12192000" y="0"/>
                </a:lnTo>
                <a:lnTo>
                  <a:pt x="12192000" y="2420470"/>
                </a:lnTo>
                <a:lnTo>
                  <a:pt x="12192000" y="2608085"/>
                </a:lnTo>
                <a:lnTo>
                  <a:pt x="12192000" y="4719917"/>
                </a:lnTo>
                <a:lnTo>
                  <a:pt x="10080168" y="4719917"/>
                </a:lnTo>
                <a:lnTo>
                  <a:pt x="9587753" y="4719917"/>
                </a:lnTo>
                <a:lnTo>
                  <a:pt x="0" y="4719917"/>
                </a:lnTo>
                <a:lnTo>
                  <a:pt x="0" y="2111832"/>
                </a:lnTo>
                <a:cubicBezTo>
                  <a:pt x="0" y="945499"/>
                  <a:pt x="945499" y="0"/>
                  <a:pt x="2111832" y="0"/>
                </a:cubicBezTo>
                <a:close/>
              </a:path>
            </a:pathLst>
          </a:custGeom>
          <a:solidFill>
            <a:srgbClr val="2D6C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0" name="Picture 9"/>
          <p:cNvPicPr>
            <a:picLocks noChangeAspect="1"/>
          </p:cNvPicPr>
          <p:nvPr/>
        </p:nvPicPr>
        <p:blipFill>
          <a:blip r:embed="rId5"/>
          <a:stretch>
            <a:fillRect/>
          </a:stretch>
        </p:blipFill>
        <p:spPr>
          <a:xfrm>
            <a:off x="10263116" y="5853582"/>
            <a:ext cx="1928884" cy="1004418"/>
          </a:xfrm>
          <a:prstGeom prst="rect">
            <a:avLst/>
          </a:prstGeom>
        </p:spPr>
      </p:pic>
      <p:sp>
        <p:nvSpPr>
          <p:cNvPr id="14" name="Rectangle 13"/>
          <p:cNvSpPr/>
          <p:nvPr/>
        </p:nvSpPr>
        <p:spPr>
          <a:xfrm>
            <a:off x="6277970" y="2221267"/>
            <a:ext cx="5540534" cy="1077218"/>
          </a:xfrm>
          <a:prstGeom prst="rect">
            <a:avLst/>
          </a:prstGeom>
        </p:spPr>
        <p:txBody>
          <a:bodyPr wrap="square">
            <a:spAutoFit/>
          </a:bodyPr>
          <a:lstStyle/>
          <a:p>
            <a:pPr algn="r">
              <a:lnSpc>
                <a:spcPct val="80000"/>
              </a:lnSpc>
            </a:pPr>
            <a:r>
              <a:rPr lang="en-AU" sz="4400" dirty="0">
                <a:solidFill>
                  <a:schemeClr val="bg1"/>
                </a:solidFill>
                <a:effectLst>
                  <a:outerShdw blurRad="38100" dist="38100" dir="2700000" algn="tl">
                    <a:srgbClr val="000000">
                      <a:alpha val="43137"/>
                    </a:srgbClr>
                  </a:outerShdw>
                </a:effectLst>
                <a:latin typeface="Franklin Gothic Medium Cond" panose="020B0606030402020204" pitchFamily="34" charset="0"/>
                <a:ea typeface="Open Sans" panose="020B0606030504020204" pitchFamily="34" charset="0"/>
                <a:cs typeface="Open Sans" panose="020B0606030504020204" pitchFamily="34" charset="0"/>
              </a:rPr>
              <a:t>Metadata </a:t>
            </a:r>
            <a:r>
              <a:rPr lang="en-AU" sz="4400" dirty="0" err="1">
                <a:solidFill>
                  <a:schemeClr val="bg1"/>
                </a:solidFill>
                <a:effectLst>
                  <a:outerShdw blurRad="38100" dist="38100" dir="2700000" algn="tl">
                    <a:srgbClr val="000000">
                      <a:alpha val="43137"/>
                    </a:srgbClr>
                  </a:outerShdw>
                </a:effectLst>
                <a:latin typeface="Franklin Gothic Medium Cond" panose="020B0606030402020204" pitchFamily="34" charset="0"/>
                <a:ea typeface="Open Sans" panose="020B0606030504020204" pitchFamily="34" charset="0"/>
                <a:cs typeface="Open Sans" panose="020B0606030504020204" pitchFamily="34" charset="0"/>
              </a:rPr>
              <a:t>Statistik</a:t>
            </a:r>
            <a:endParaRPr lang="en-AU" sz="4400" dirty="0">
              <a:solidFill>
                <a:schemeClr val="bg1"/>
              </a:solidFill>
              <a:effectLst>
                <a:outerShdw blurRad="38100" dist="38100" dir="2700000" algn="tl">
                  <a:srgbClr val="000000">
                    <a:alpha val="43137"/>
                  </a:srgbClr>
                </a:outerShdw>
              </a:effectLst>
              <a:latin typeface="Franklin Gothic Medium Cond" panose="020B0606030402020204" pitchFamily="34" charset="0"/>
              <a:ea typeface="Open Sans" panose="020B0606030504020204" pitchFamily="34" charset="0"/>
              <a:cs typeface="Open Sans" panose="020B0606030504020204" pitchFamily="34" charset="0"/>
            </a:endParaRPr>
          </a:p>
          <a:p>
            <a:pPr algn="r">
              <a:lnSpc>
                <a:spcPct val="80000"/>
              </a:lnSpc>
            </a:pPr>
            <a:r>
              <a:rPr lang="en-AU" sz="3600" dirty="0">
                <a:solidFill>
                  <a:schemeClr val="bg1"/>
                </a:solidFill>
                <a:effectLst>
                  <a:outerShdw blurRad="38100" dist="38100" dir="2700000" algn="tl">
                    <a:srgbClr val="000000">
                      <a:alpha val="43137"/>
                    </a:srgbClr>
                  </a:outerShdw>
                </a:effectLst>
                <a:latin typeface="Franklin Gothic Medium Cond" panose="020B0606030402020204" pitchFamily="34" charset="0"/>
                <a:ea typeface="Open Sans" panose="020B0606030504020204" pitchFamily="34" charset="0"/>
                <a:cs typeface="Open Sans" panose="020B0606030504020204" pitchFamily="34" charset="0"/>
              </a:rPr>
              <a:t>(MS-Keg, MS-Ind, MS- Var)</a:t>
            </a:r>
            <a:endParaRPr lang="en-AU" sz="2000" dirty="0">
              <a:solidFill>
                <a:srgbClr val="FFFF00"/>
              </a:solidFill>
              <a:effectLst>
                <a:outerShdw blurRad="38100" dist="38100" dir="2700000" algn="tl">
                  <a:srgbClr val="000000">
                    <a:alpha val="43137"/>
                  </a:srgbClr>
                </a:outerShdw>
              </a:effectLst>
              <a:latin typeface="Arial Narrow" panose="020B0606020202030204" pitchFamily="34" charset="0"/>
              <a:ea typeface="Open Sans" panose="020B0606030504020204" pitchFamily="34" charset="0"/>
              <a:cs typeface="Open Sans" panose="020B0606030504020204" pitchFamily="34" charset="0"/>
            </a:endParaRPr>
          </a:p>
        </p:txBody>
      </p:sp>
      <p:cxnSp>
        <p:nvCxnSpPr>
          <p:cNvPr id="16" name="Straight Connector 15"/>
          <p:cNvCxnSpPr/>
          <p:nvPr/>
        </p:nvCxnSpPr>
        <p:spPr>
          <a:xfrm>
            <a:off x="7345182" y="4480347"/>
            <a:ext cx="43560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19" name="Group 18"/>
          <p:cNvGrpSpPr/>
          <p:nvPr/>
        </p:nvGrpSpPr>
        <p:grpSpPr>
          <a:xfrm>
            <a:off x="6637205" y="6223059"/>
            <a:ext cx="3451340" cy="612885"/>
            <a:chOff x="1820361" y="5790068"/>
            <a:chExt cx="2844223" cy="612885"/>
          </a:xfrm>
        </p:grpSpPr>
        <p:pic>
          <p:nvPicPr>
            <p:cNvPr id="20" name="Picture 19"/>
            <p:cNvPicPr>
              <a:picLocks noChangeAspect="1"/>
            </p:cNvPicPr>
            <p:nvPr/>
          </p:nvPicPr>
          <p:blipFill rotWithShape="1">
            <a:blip r:embed="rId6" cstate="print">
              <a:extLst>
                <a:ext uri="{28A0092B-C50C-407E-A947-70E740481C1C}">
                  <a14:useLocalDpi xmlns:a14="http://schemas.microsoft.com/office/drawing/2010/main" val="0"/>
                </a:ext>
              </a:extLst>
            </a:blip>
            <a:srcRect r="83479" b="50000"/>
            <a:stretch/>
          </p:blipFill>
          <p:spPr>
            <a:xfrm>
              <a:off x="1820361" y="5790068"/>
              <a:ext cx="392591" cy="423984"/>
            </a:xfrm>
            <a:prstGeom prst="rect">
              <a:avLst/>
            </a:prstGeom>
          </p:spPr>
        </p:pic>
        <p:sp>
          <p:nvSpPr>
            <p:cNvPr id="21" name="TextBox 10"/>
            <p:cNvSpPr txBox="1"/>
            <p:nvPr/>
          </p:nvSpPr>
          <p:spPr>
            <a:xfrm>
              <a:off x="2266352" y="5818178"/>
              <a:ext cx="2398232" cy="584775"/>
            </a:xfrm>
            <a:prstGeom prst="rect">
              <a:avLst/>
            </a:prstGeom>
            <a:noFill/>
          </p:spPr>
          <p:txBody>
            <a:bodyPr wrap="square" rtlCol="0">
              <a:spAutoFit/>
            </a:bodyPr>
            <a:lstStyle>
              <a:defPPr>
                <a:defRPr lang="en-US"/>
              </a:defPPr>
              <a:lvl1pPr algn="l" rtl="0" fontAlgn="base">
                <a:spcBef>
                  <a:spcPct val="0"/>
                </a:spcBef>
                <a:spcAft>
                  <a:spcPct val="0"/>
                </a:spcAft>
                <a:defRPr kern="1200">
                  <a:solidFill>
                    <a:schemeClr val="tx1"/>
                  </a:solidFill>
                  <a:latin typeface="Arial" pitchFamily="34" charset="0"/>
                  <a:ea typeface="+mn-ea"/>
                  <a:cs typeface="Arial" pitchFamily="34" charset="0"/>
                </a:defRPr>
              </a:lvl1pPr>
              <a:lvl2pPr marL="457200" algn="l" rtl="0" fontAlgn="base">
                <a:spcBef>
                  <a:spcPct val="0"/>
                </a:spcBef>
                <a:spcAft>
                  <a:spcPct val="0"/>
                </a:spcAft>
                <a:defRPr kern="1200">
                  <a:solidFill>
                    <a:schemeClr val="tx1"/>
                  </a:solidFill>
                  <a:latin typeface="Arial" pitchFamily="34" charset="0"/>
                  <a:ea typeface="+mn-ea"/>
                  <a:cs typeface="Arial" pitchFamily="34" charset="0"/>
                </a:defRPr>
              </a:lvl2pPr>
              <a:lvl3pPr marL="914400" algn="l" rtl="0" fontAlgn="base">
                <a:spcBef>
                  <a:spcPct val="0"/>
                </a:spcBef>
                <a:spcAft>
                  <a:spcPct val="0"/>
                </a:spcAft>
                <a:defRPr kern="1200">
                  <a:solidFill>
                    <a:schemeClr val="tx1"/>
                  </a:solidFill>
                  <a:latin typeface="Arial" pitchFamily="34" charset="0"/>
                  <a:ea typeface="+mn-ea"/>
                  <a:cs typeface="Arial" pitchFamily="34" charset="0"/>
                </a:defRPr>
              </a:lvl3pPr>
              <a:lvl4pPr marL="1371600" algn="l" rtl="0" fontAlgn="base">
                <a:spcBef>
                  <a:spcPct val="0"/>
                </a:spcBef>
                <a:spcAft>
                  <a:spcPct val="0"/>
                </a:spcAft>
                <a:defRPr kern="1200">
                  <a:solidFill>
                    <a:schemeClr val="tx1"/>
                  </a:solidFill>
                  <a:latin typeface="Arial" pitchFamily="34" charset="0"/>
                  <a:ea typeface="+mn-ea"/>
                  <a:cs typeface="Arial" pitchFamily="34" charset="0"/>
                </a:defRPr>
              </a:lvl4pPr>
              <a:lvl5pPr marL="1828800" algn="l" rtl="0" fontAlgn="base">
                <a:spcBef>
                  <a:spcPct val="0"/>
                </a:spcBef>
                <a:spcAft>
                  <a:spcPct val="0"/>
                </a:spcAft>
                <a:defRPr kern="1200">
                  <a:solidFill>
                    <a:schemeClr val="tx1"/>
                  </a:solidFill>
                  <a:latin typeface="Arial" pitchFamily="34" charset="0"/>
                  <a:ea typeface="+mn-ea"/>
                  <a:cs typeface="Arial" pitchFamily="34" charset="0"/>
                </a:defRPr>
              </a:lvl5pPr>
              <a:lvl6pPr marL="2286000" algn="l" defTabSz="914400" rtl="0" eaLnBrk="1" latinLnBrk="0" hangingPunct="1">
                <a:defRPr kern="1200">
                  <a:solidFill>
                    <a:schemeClr val="tx1"/>
                  </a:solidFill>
                  <a:latin typeface="Arial" pitchFamily="34" charset="0"/>
                  <a:ea typeface="+mn-ea"/>
                  <a:cs typeface="Arial" pitchFamily="34" charset="0"/>
                </a:defRPr>
              </a:lvl6pPr>
              <a:lvl7pPr marL="2743200" algn="l" defTabSz="914400" rtl="0" eaLnBrk="1" latinLnBrk="0" hangingPunct="1">
                <a:defRPr kern="1200">
                  <a:solidFill>
                    <a:schemeClr val="tx1"/>
                  </a:solidFill>
                  <a:latin typeface="Arial" pitchFamily="34" charset="0"/>
                  <a:ea typeface="+mn-ea"/>
                  <a:cs typeface="Arial" pitchFamily="34" charset="0"/>
                </a:defRPr>
              </a:lvl7pPr>
              <a:lvl8pPr marL="3200400" algn="l" defTabSz="914400" rtl="0" eaLnBrk="1" latinLnBrk="0" hangingPunct="1">
                <a:defRPr kern="1200">
                  <a:solidFill>
                    <a:schemeClr val="tx1"/>
                  </a:solidFill>
                  <a:latin typeface="Arial" pitchFamily="34" charset="0"/>
                  <a:ea typeface="+mn-ea"/>
                  <a:cs typeface="Arial" pitchFamily="34" charset="0"/>
                </a:defRPr>
              </a:lvl8pPr>
              <a:lvl9pPr marL="3657600" algn="l" defTabSz="914400" rtl="0" eaLnBrk="1" latinLnBrk="0" hangingPunct="1">
                <a:defRPr kern="1200">
                  <a:solidFill>
                    <a:schemeClr val="tx1"/>
                  </a:solidFill>
                  <a:latin typeface="Arial" pitchFamily="34" charset="0"/>
                  <a:ea typeface="+mn-ea"/>
                  <a:cs typeface="Arial" pitchFamily="34" charset="0"/>
                </a:defRPr>
              </a:lvl9pPr>
            </a:lstStyle>
            <a:p>
              <a:r>
                <a:rPr lang="en-US" sz="1600" b="1" dirty="0" err="1">
                  <a:solidFill>
                    <a:schemeClr val="bg1"/>
                  </a:solidFill>
                  <a:effectLst>
                    <a:outerShdw blurRad="38100" dist="38100" dir="2700000" algn="tl">
                      <a:srgbClr val="000000">
                        <a:alpha val="43137"/>
                      </a:srgbClr>
                    </a:outerShdw>
                  </a:effectLst>
                  <a:latin typeface="Arial Narrow" pitchFamily="34" charset="0"/>
                </a:rPr>
                <a:t>Teluk</a:t>
              </a:r>
              <a:r>
                <a:rPr lang="en-US" sz="1600" b="1" dirty="0">
                  <a:solidFill>
                    <a:schemeClr val="bg1"/>
                  </a:solidFill>
                  <a:effectLst>
                    <a:outerShdw blurRad="38100" dist="38100" dir="2700000" algn="tl">
                      <a:srgbClr val="000000">
                        <a:alpha val="43137"/>
                      </a:srgbClr>
                    </a:outerShdw>
                  </a:effectLst>
                  <a:latin typeface="Arial Narrow" pitchFamily="34" charset="0"/>
                </a:rPr>
                <a:t> Kuantan, 28 </a:t>
              </a:r>
              <a:r>
                <a:rPr lang="en-US" sz="1600" b="1" dirty="0" err="1">
                  <a:solidFill>
                    <a:schemeClr val="bg1"/>
                  </a:solidFill>
                  <a:effectLst>
                    <a:outerShdw blurRad="38100" dist="38100" dir="2700000" algn="tl">
                      <a:srgbClr val="000000">
                        <a:alpha val="43137"/>
                      </a:srgbClr>
                    </a:outerShdw>
                  </a:effectLst>
                  <a:latin typeface="Arial Narrow" pitchFamily="34" charset="0"/>
                </a:rPr>
                <a:t>Desember</a:t>
              </a:r>
              <a:r>
                <a:rPr lang="en-US" sz="1600" b="1" dirty="0">
                  <a:solidFill>
                    <a:schemeClr val="bg1"/>
                  </a:solidFill>
                  <a:effectLst>
                    <a:outerShdw blurRad="38100" dist="38100" dir="2700000" algn="tl">
                      <a:srgbClr val="000000">
                        <a:alpha val="43137"/>
                      </a:srgbClr>
                    </a:outerShdw>
                  </a:effectLst>
                  <a:latin typeface="Arial Narrow" pitchFamily="34" charset="0"/>
                </a:rPr>
                <a:t> 2022</a:t>
              </a:r>
            </a:p>
          </p:txBody>
        </p:sp>
      </p:grpSp>
      <p:sp>
        <p:nvSpPr>
          <p:cNvPr id="23" name="Rectangle 22"/>
          <p:cNvSpPr/>
          <p:nvPr/>
        </p:nvSpPr>
        <p:spPr>
          <a:xfrm>
            <a:off x="7234518" y="4645006"/>
            <a:ext cx="4583986" cy="923330"/>
          </a:xfrm>
          <a:prstGeom prst="rect">
            <a:avLst/>
          </a:prstGeom>
        </p:spPr>
        <p:txBody>
          <a:bodyPr wrap="square">
            <a:spAutoFit/>
          </a:bodyPr>
          <a:lstStyle/>
          <a:p>
            <a:pPr algn="r"/>
            <a:r>
              <a:rPr lang="en-US" b="1" dirty="0" err="1">
                <a:solidFill>
                  <a:srgbClr val="FFFF00"/>
                </a:solidFill>
                <a:effectLst>
                  <a:outerShdw blurRad="38100" dist="38100" dir="2700000" algn="tl">
                    <a:srgbClr val="000000">
                      <a:alpha val="43137"/>
                    </a:srgbClr>
                  </a:outerShdw>
                </a:effectLst>
                <a:latin typeface="Arial Narrow" pitchFamily="34" charset="0"/>
              </a:rPr>
              <a:t>Disampaikan</a:t>
            </a:r>
            <a:r>
              <a:rPr lang="en-US" b="1" dirty="0">
                <a:solidFill>
                  <a:srgbClr val="FFFF00"/>
                </a:solidFill>
                <a:effectLst>
                  <a:outerShdw blurRad="38100" dist="38100" dir="2700000" algn="tl">
                    <a:srgbClr val="000000">
                      <a:alpha val="43137"/>
                    </a:srgbClr>
                  </a:outerShdw>
                </a:effectLst>
                <a:latin typeface="Arial Narrow" pitchFamily="34" charset="0"/>
              </a:rPr>
              <a:t> pada </a:t>
            </a:r>
            <a:r>
              <a:rPr lang="en-US" b="1" dirty="0" err="1">
                <a:solidFill>
                  <a:srgbClr val="FFFF00"/>
                </a:solidFill>
                <a:effectLst>
                  <a:outerShdw blurRad="38100" dist="38100" dir="2700000" algn="tl">
                    <a:srgbClr val="000000">
                      <a:alpha val="43137"/>
                    </a:srgbClr>
                  </a:outerShdw>
                </a:effectLst>
                <a:latin typeface="Arial Narrow" pitchFamily="34" charset="0"/>
              </a:rPr>
              <a:t>kegiatan</a:t>
            </a:r>
            <a:r>
              <a:rPr lang="en-US" b="1" dirty="0">
                <a:solidFill>
                  <a:srgbClr val="FFFF00"/>
                </a:solidFill>
                <a:effectLst>
                  <a:outerShdw blurRad="38100" dist="38100" dir="2700000" algn="tl">
                    <a:srgbClr val="000000">
                      <a:alpha val="43137"/>
                    </a:srgbClr>
                  </a:outerShdw>
                </a:effectLst>
                <a:latin typeface="Arial Narrow" pitchFamily="34" charset="0"/>
              </a:rPr>
              <a:t> </a:t>
            </a:r>
            <a:r>
              <a:rPr lang="en-US" b="1" dirty="0" err="1">
                <a:solidFill>
                  <a:srgbClr val="FFFF00"/>
                </a:solidFill>
                <a:effectLst>
                  <a:outerShdw blurRad="38100" dist="38100" dir="2700000" algn="tl">
                    <a:srgbClr val="000000">
                      <a:alpha val="43137"/>
                    </a:srgbClr>
                  </a:outerShdw>
                </a:effectLst>
                <a:latin typeface="Arial Narrow" pitchFamily="34" charset="0"/>
              </a:rPr>
              <a:t>Pembinaan</a:t>
            </a:r>
            <a:r>
              <a:rPr lang="en-US" b="1" dirty="0">
                <a:solidFill>
                  <a:srgbClr val="FFFF00"/>
                </a:solidFill>
                <a:effectLst>
                  <a:outerShdw blurRad="38100" dist="38100" dir="2700000" algn="tl">
                    <a:srgbClr val="000000">
                      <a:alpha val="43137"/>
                    </a:srgbClr>
                  </a:outerShdw>
                </a:effectLst>
                <a:latin typeface="Arial Narrow" pitchFamily="34" charset="0"/>
              </a:rPr>
              <a:t> </a:t>
            </a:r>
            <a:r>
              <a:rPr lang="en-US" b="1" dirty="0" err="1">
                <a:solidFill>
                  <a:srgbClr val="FFFF00"/>
                </a:solidFill>
                <a:effectLst>
                  <a:outerShdw blurRad="38100" dist="38100" dir="2700000" algn="tl">
                    <a:srgbClr val="000000">
                      <a:alpha val="43137"/>
                    </a:srgbClr>
                  </a:outerShdw>
                </a:effectLst>
                <a:latin typeface="Arial Narrow" pitchFamily="34" charset="0"/>
              </a:rPr>
              <a:t>Statistik</a:t>
            </a:r>
            <a:r>
              <a:rPr lang="en-US" b="1" dirty="0">
                <a:solidFill>
                  <a:srgbClr val="FFFF00"/>
                </a:solidFill>
                <a:effectLst>
                  <a:outerShdw blurRad="38100" dist="38100" dir="2700000" algn="tl">
                    <a:srgbClr val="000000">
                      <a:alpha val="43137"/>
                    </a:srgbClr>
                  </a:outerShdw>
                </a:effectLst>
                <a:latin typeface="Arial Narrow" pitchFamily="34" charset="0"/>
              </a:rPr>
              <a:t> </a:t>
            </a:r>
            <a:r>
              <a:rPr lang="en-US" b="1" dirty="0" err="1">
                <a:solidFill>
                  <a:srgbClr val="FFFF00"/>
                </a:solidFill>
                <a:effectLst>
                  <a:outerShdw blurRad="38100" dist="38100" dir="2700000" algn="tl">
                    <a:srgbClr val="000000">
                      <a:alpha val="43137"/>
                    </a:srgbClr>
                  </a:outerShdw>
                </a:effectLst>
                <a:latin typeface="Arial Narrow" pitchFamily="34" charset="0"/>
              </a:rPr>
              <a:t>Sektoral</a:t>
            </a:r>
            <a:r>
              <a:rPr lang="en-US" b="1" dirty="0">
                <a:solidFill>
                  <a:srgbClr val="FFFF00"/>
                </a:solidFill>
                <a:effectLst>
                  <a:outerShdw blurRad="38100" dist="38100" dir="2700000" algn="tl">
                    <a:srgbClr val="000000">
                      <a:alpha val="43137"/>
                    </a:srgbClr>
                  </a:outerShdw>
                </a:effectLst>
                <a:latin typeface="Arial Narrow" pitchFamily="34" charset="0"/>
              </a:rPr>
              <a:t> </a:t>
            </a:r>
            <a:r>
              <a:rPr lang="en-US" b="1" dirty="0" err="1">
                <a:solidFill>
                  <a:srgbClr val="FFFF00"/>
                </a:solidFill>
                <a:effectLst>
                  <a:outerShdw blurRad="38100" dist="38100" dir="2700000" algn="tl">
                    <a:srgbClr val="000000">
                      <a:alpha val="43137"/>
                    </a:srgbClr>
                  </a:outerShdw>
                </a:effectLst>
                <a:latin typeface="Arial Narrow" pitchFamily="34" charset="0"/>
              </a:rPr>
              <a:t>Tahun</a:t>
            </a:r>
            <a:r>
              <a:rPr lang="en-US" b="1" dirty="0">
                <a:solidFill>
                  <a:srgbClr val="FFFF00"/>
                </a:solidFill>
                <a:effectLst>
                  <a:outerShdw blurRad="38100" dist="38100" dir="2700000" algn="tl">
                    <a:srgbClr val="000000">
                      <a:alpha val="43137"/>
                    </a:srgbClr>
                  </a:outerShdw>
                </a:effectLst>
                <a:latin typeface="Arial Narrow" pitchFamily="34" charset="0"/>
              </a:rPr>
              <a:t> 2022</a:t>
            </a:r>
          </a:p>
          <a:p>
            <a:pPr algn="r"/>
            <a:r>
              <a:rPr lang="en-US" b="1" dirty="0">
                <a:solidFill>
                  <a:srgbClr val="FFFF00"/>
                </a:solidFill>
                <a:effectLst>
                  <a:outerShdw blurRad="38100" dist="38100" dir="2700000" algn="tl">
                    <a:srgbClr val="000000">
                      <a:alpha val="43137"/>
                    </a:srgbClr>
                  </a:outerShdw>
                </a:effectLst>
                <a:latin typeface="Arial Narrow" pitchFamily="34" charset="0"/>
              </a:rPr>
              <a:t> </a:t>
            </a:r>
            <a:endParaRPr lang="en-US" b="1" i="1" dirty="0">
              <a:solidFill>
                <a:srgbClr val="FFFF00"/>
              </a:solidFill>
              <a:effectLst>
                <a:outerShdw blurRad="38100" dist="38100" dir="2700000" algn="tl">
                  <a:srgbClr val="000000">
                    <a:alpha val="43137"/>
                  </a:srgbClr>
                </a:outerShdw>
              </a:effectLst>
              <a:latin typeface="Arial Narrow" pitchFamily="34" charset="0"/>
            </a:endParaRPr>
          </a:p>
        </p:txBody>
      </p:sp>
      <p:pic>
        <p:nvPicPr>
          <p:cNvPr id="15" name="Picture 14">
            <a:extLst>
              <a:ext uri="{FF2B5EF4-FFF2-40B4-BE49-F238E27FC236}">
                <a16:creationId xmlns:a16="http://schemas.microsoft.com/office/drawing/2014/main" id="{9E29529B-C23E-4167-A459-690457F7D38D}"/>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p:blipFill>
        <p:spPr>
          <a:xfrm>
            <a:off x="-556593" y="1794300"/>
            <a:ext cx="7595552" cy="5063700"/>
          </a:xfrm>
          <a:prstGeom prst="round2DiagRect">
            <a:avLst>
              <a:gd name="adj1" fmla="val 50000"/>
              <a:gd name="adj2" fmla="val 0"/>
            </a:avLst>
          </a:prstGeom>
        </p:spPr>
      </p:pic>
    </p:spTree>
    <p:extLst>
      <p:ext uri="{BB962C8B-B14F-4D97-AF65-F5344CB8AC3E}">
        <p14:creationId xmlns:p14="http://schemas.microsoft.com/office/powerpoint/2010/main" val="20445257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35D5719-7CAE-4B20-9A96-21627AE848C4}"/>
              </a:ext>
            </a:extLst>
          </p:cNvPr>
          <p:cNvSpPr txBox="1"/>
          <p:nvPr/>
        </p:nvSpPr>
        <p:spPr>
          <a:xfrm>
            <a:off x="1101835" y="1202470"/>
            <a:ext cx="9988329" cy="3016210"/>
          </a:xfrm>
          <a:prstGeom prst="rect">
            <a:avLst/>
          </a:prstGeom>
          <a:noFill/>
        </p:spPr>
        <p:txBody>
          <a:bodyPr wrap="square" lIns="0" tIns="0" rIns="0" bIns="0" rtlCol="0">
            <a:spAutoFit/>
          </a:bodyPr>
          <a:lstStyle/>
          <a:p>
            <a:r>
              <a:rPr lang="en-US" sz="1400" i="1" dirty="0" err="1">
                <a:solidFill>
                  <a:schemeClr val="bg1"/>
                </a:solidFill>
                <a:highlight>
                  <a:srgbClr val="FF0000"/>
                </a:highlight>
                <a:latin typeface="Metropolis Light" panose="00000500000000000000" pitchFamily="50" charset="0"/>
              </a:rPr>
              <a:t>Penegasan</a:t>
            </a:r>
            <a:r>
              <a:rPr lang="en-US" sz="1400" i="1" dirty="0">
                <a:solidFill>
                  <a:schemeClr val="bg1"/>
                </a:solidFill>
                <a:highlight>
                  <a:srgbClr val="FF0000"/>
                </a:highlight>
                <a:latin typeface="Metropolis Light" panose="00000500000000000000" pitchFamily="50" charset="0"/>
              </a:rPr>
              <a:t> </a:t>
            </a:r>
            <a:r>
              <a:rPr lang="en-US" sz="1400" dirty="0">
                <a:solidFill>
                  <a:schemeClr val="bg1"/>
                </a:solidFill>
                <a:highlight>
                  <a:srgbClr val="FF0000"/>
                </a:highlight>
                <a:latin typeface="Metropolis Light" panose="00000500000000000000" pitchFamily="50" charset="0"/>
              </a:rPr>
              <a:t>:</a:t>
            </a:r>
          </a:p>
          <a:p>
            <a:endParaRPr lang="en-US" sz="1400" dirty="0">
              <a:solidFill>
                <a:schemeClr val="bg1"/>
              </a:solidFill>
              <a:highlight>
                <a:srgbClr val="FF0000"/>
              </a:highlight>
              <a:latin typeface="Metropolis Light" panose="00000500000000000000" pitchFamily="50" charset="0"/>
            </a:endParaRPr>
          </a:p>
          <a:p>
            <a:r>
              <a:rPr lang="en-US" sz="1400" i="1" dirty="0">
                <a:solidFill>
                  <a:schemeClr val="bg1"/>
                </a:solidFill>
                <a:latin typeface="Metropolis Light" panose="00000500000000000000" pitchFamily="50" charset="0"/>
              </a:rPr>
              <a:t>Tata </a:t>
            </a:r>
            <a:r>
              <a:rPr lang="en-US" sz="1400" i="1" dirty="0" err="1">
                <a:solidFill>
                  <a:schemeClr val="bg1"/>
                </a:solidFill>
                <a:latin typeface="Metropolis Light" panose="00000500000000000000" pitchFamily="50" charset="0"/>
              </a:rPr>
              <a:t>cara</a:t>
            </a:r>
            <a:r>
              <a:rPr lang="en-US" sz="1400" i="1" dirty="0">
                <a:solidFill>
                  <a:schemeClr val="bg1"/>
                </a:solidFill>
                <a:latin typeface="Metropolis Light" panose="00000500000000000000" pitchFamily="50" charset="0"/>
              </a:rPr>
              <a:t> </a:t>
            </a:r>
            <a:r>
              <a:rPr lang="en-US" sz="1400" i="1" dirty="0" err="1">
                <a:solidFill>
                  <a:schemeClr val="bg1"/>
                </a:solidFill>
                <a:latin typeface="Metropolis Light" panose="00000500000000000000" pitchFamily="50" charset="0"/>
              </a:rPr>
              <a:t>penulisan</a:t>
            </a:r>
            <a:r>
              <a:rPr lang="en-US" sz="1400" i="1" dirty="0">
                <a:solidFill>
                  <a:schemeClr val="bg1"/>
                </a:solidFill>
                <a:latin typeface="Metropolis Light" panose="00000500000000000000" pitchFamily="50" charset="0"/>
              </a:rPr>
              <a:t> Kode </a:t>
            </a:r>
            <a:r>
              <a:rPr lang="en-US" sz="1400" i="1" dirty="0" err="1">
                <a:solidFill>
                  <a:schemeClr val="bg1"/>
                </a:solidFill>
                <a:latin typeface="Metropolis Light" panose="00000500000000000000" pitchFamily="50" charset="0"/>
              </a:rPr>
              <a:t>Kegiatan</a:t>
            </a:r>
            <a:r>
              <a:rPr lang="en-US" sz="1400" i="1" dirty="0">
                <a:solidFill>
                  <a:schemeClr val="bg1"/>
                </a:solidFill>
                <a:latin typeface="Metropolis Light" panose="00000500000000000000" pitchFamily="50" charset="0"/>
              </a:rPr>
              <a:t>:</a:t>
            </a:r>
          </a:p>
          <a:p>
            <a:r>
              <a:rPr lang="en-US" sz="1400" i="1" dirty="0">
                <a:solidFill>
                  <a:schemeClr val="bg1"/>
                </a:solidFill>
                <a:latin typeface="Metropolis Light" panose="00000500000000000000" pitchFamily="50" charset="0"/>
              </a:rPr>
              <a:t>M1.S-21.0000.001 </a:t>
            </a:r>
          </a:p>
          <a:p>
            <a:r>
              <a:rPr lang="en-US" sz="1400" i="1" dirty="0">
                <a:solidFill>
                  <a:schemeClr val="bg1"/>
                </a:solidFill>
                <a:latin typeface="Metropolis Light" panose="00000500000000000000" pitchFamily="50" charset="0"/>
              </a:rPr>
              <a:t>M1.V-21.0000.001</a:t>
            </a:r>
          </a:p>
          <a:p>
            <a:r>
              <a:rPr lang="en-US" sz="1400" i="1" dirty="0">
                <a:solidFill>
                  <a:schemeClr val="bg1"/>
                </a:solidFill>
                <a:latin typeface="Metropolis Light" panose="00000500000000000000" pitchFamily="50" charset="0"/>
              </a:rPr>
              <a:t>M2.K-21.0000.001</a:t>
            </a:r>
          </a:p>
          <a:p>
            <a:r>
              <a:rPr lang="en-US" sz="1400" i="1" dirty="0">
                <a:solidFill>
                  <a:schemeClr val="bg1"/>
                </a:solidFill>
                <a:latin typeface="Metropolis Light" panose="00000500000000000000" pitchFamily="50" charset="0"/>
              </a:rPr>
              <a:t>M1.C-21.0000.001</a:t>
            </a:r>
          </a:p>
          <a:p>
            <a:endParaRPr lang="en-US" sz="1400" i="1" dirty="0">
              <a:solidFill>
                <a:schemeClr val="bg1"/>
              </a:solidFill>
              <a:latin typeface="Metropolis Light" panose="00000500000000000000" pitchFamily="50" charset="0"/>
            </a:endParaRPr>
          </a:p>
          <a:p>
            <a:r>
              <a:rPr lang="en-US" sz="1400" i="1" dirty="0" err="1">
                <a:solidFill>
                  <a:schemeClr val="bg1"/>
                </a:solidFill>
                <a:latin typeface="Metropolis Light" panose="00000500000000000000" pitchFamily="50" charset="0"/>
              </a:rPr>
              <a:t>Keterangan</a:t>
            </a:r>
            <a:r>
              <a:rPr lang="en-US" sz="1400" i="1" dirty="0">
                <a:solidFill>
                  <a:schemeClr val="bg1"/>
                </a:solidFill>
                <a:latin typeface="Metropolis Light" panose="00000500000000000000" pitchFamily="50" charset="0"/>
              </a:rPr>
              <a:t> :</a:t>
            </a:r>
          </a:p>
          <a:p>
            <a:r>
              <a:rPr lang="en-US" sz="1400" i="1" dirty="0">
                <a:solidFill>
                  <a:schemeClr val="bg1"/>
                </a:solidFill>
                <a:latin typeface="Metropolis Light" panose="00000500000000000000" pitchFamily="50" charset="0"/>
              </a:rPr>
              <a:t>Digit 1-2		Digit 3		Digit 4-5		Digit 6-9		Digit 10-12</a:t>
            </a:r>
          </a:p>
          <a:p>
            <a:r>
              <a:rPr lang="en-US" sz="1400" i="1" dirty="0">
                <a:solidFill>
                  <a:schemeClr val="bg1"/>
                </a:solidFill>
                <a:latin typeface="Metropolis Light" panose="00000500000000000000" pitchFamily="50" charset="0"/>
              </a:rPr>
              <a:t>M1 = </a:t>
            </a:r>
            <a:r>
              <a:rPr lang="en-US" sz="1400" i="1" dirty="0" err="1">
                <a:solidFill>
                  <a:schemeClr val="bg1"/>
                </a:solidFill>
                <a:latin typeface="Metropolis Light" panose="00000500000000000000" pitchFamily="50" charset="0"/>
              </a:rPr>
              <a:t>dasar</a:t>
            </a:r>
            <a:r>
              <a:rPr lang="en-US" sz="1400" i="1" dirty="0">
                <a:solidFill>
                  <a:schemeClr val="bg1"/>
                </a:solidFill>
                <a:latin typeface="Metropolis Light" panose="00000500000000000000" pitchFamily="50" charset="0"/>
              </a:rPr>
              <a:t> 		S = </a:t>
            </a:r>
            <a:r>
              <a:rPr lang="en-US" sz="1400" i="1" dirty="0" err="1">
                <a:solidFill>
                  <a:schemeClr val="bg1"/>
                </a:solidFill>
                <a:latin typeface="Metropolis Light" panose="00000500000000000000" pitchFamily="50" charset="0"/>
              </a:rPr>
              <a:t>Sensus</a:t>
            </a:r>
            <a:r>
              <a:rPr lang="en-US" sz="1400" i="1" dirty="0">
                <a:solidFill>
                  <a:schemeClr val="bg1"/>
                </a:solidFill>
                <a:latin typeface="Metropolis Light" panose="00000500000000000000" pitchFamily="50" charset="0"/>
              </a:rPr>
              <a:t>		</a:t>
            </a:r>
            <a:r>
              <a:rPr lang="en-US" sz="1400" i="1" dirty="0" err="1">
                <a:solidFill>
                  <a:schemeClr val="bg1"/>
                </a:solidFill>
                <a:latin typeface="Metropolis Light" panose="00000500000000000000" pitchFamily="50" charset="0"/>
              </a:rPr>
              <a:t>Tahun</a:t>
            </a:r>
            <a:r>
              <a:rPr lang="en-US" sz="1400" i="1" dirty="0">
                <a:solidFill>
                  <a:schemeClr val="bg1"/>
                </a:solidFill>
                <a:latin typeface="Metropolis Light" panose="00000500000000000000" pitchFamily="50" charset="0"/>
              </a:rPr>
              <a:t>		Kode Daerah	No. </a:t>
            </a:r>
            <a:r>
              <a:rPr lang="en-US" sz="1400" i="1" dirty="0" err="1">
                <a:solidFill>
                  <a:schemeClr val="bg1"/>
                </a:solidFill>
                <a:latin typeface="Metropolis Light" panose="00000500000000000000" pitchFamily="50" charset="0"/>
              </a:rPr>
              <a:t>urut</a:t>
            </a:r>
            <a:endParaRPr lang="en-US" sz="1400" i="1" dirty="0">
              <a:solidFill>
                <a:schemeClr val="bg1"/>
              </a:solidFill>
              <a:latin typeface="Metropolis Light" panose="00000500000000000000" pitchFamily="50" charset="0"/>
            </a:endParaRPr>
          </a:p>
          <a:p>
            <a:r>
              <a:rPr lang="en-US" sz="1400" i="1" dirty="0">
                <a:solidFill>
                  <a:schemeClr val="bg1"/>
                </a:solidFill>
                <a:latin typeface="Metropolis Light" panose="00000500000000000000" pitchFamily="50" charset="0"/>
              </a:rPr>
              <a:t>M2 = </a:t>
            </a:r>
            <a:r>
              <a:rPr lang="en-US" sz="1400" i="1" dirty="0" err="1">
                <a:solidFill>
                  <a:schemeClr val="bg1"/>
                </a:solidFill>
                <a:latin typeface="Metropolis Light" panose="00000500000000000000" pitchFamily="50" charset="0"/>
              </a:rPr>
              <a:t>sektoral</a:t>
            </a:r>
            <a:r>
              <a:rPr lang="en-US" sz="1400" i="1" dirty="0">
                <a:solidFill>
                  <a:schemeClr val="bg1"/>
                </a:solidFill>
                <a:latin typeface="Metropolis Light" panose="00000500000000000000" pitchFamily="50" charset="0"/>
              </a:rPr>
              <a:t>	V = </a:t>
            </a:r>
            <a:r>
              <a:rPr lang="en-US" sz="1400" i="1" dirty="0" err="1">
                <a:solidFill>
                  <a:schemeClr val="bg1"/>
                </a:solidFill>
                <a:latin typeface="Metropolis Light" panose="00000500000000000000" pitchFamily="50" charset="0"/>
              </a:rPr>
              <a:t>Survei</a:t>
            </a:r>
            <a:endParaRPr lang="en-US" sz="1400" i="1" dirty="0">
              <a:solidFill>
                <a:schemeClr val="bg1"/>
              </a:solidFill>
              <a:latin typeface="Metropolis Light" panose="00000500000000000000" pitchFamily="50" charset="0"/>
            </a:endParaRPr>
          </a:p>
          <a:p>
            <a:r>
              <a:rPr lang="en-US" sz="1400" i="1" dirty="0">
                <a:solidFill>
                  <a:schemeClr val="bg1"/>
                </a:solidFill>
                <a:latin typeface="Metropolis Light" panose="00000500000000000000" pitchFamily="50" charset="0"/>
              </a:rPr>
              <a:t>M3 = </a:t>
            </a:r>
            <a:r>
              <a:rPr lang="en-US" sz="1400" i="1" dirty="0" err="1">
                <a:solidFill>
                  <a:schemeClr val="bg1"/>
                </a:solidFill>
                <a:latin typeface="Metropolis Light" panose="00000500000000000000" pitchFamily="50" charset="0"/>
              </a:rPr>
              <a:t>khusus</a:t>
            </a:r>
            <a:r>
              <a:rPr lang="en-US" sz="1400" i="1" dirty="0">
                <a:solidFill>
                  <a:schemeClr val="bg1"/>
                </a:solidFill>
                <a:latin typeface="Metropolis Light" panose="00000500000000000000" pitchFamily="50" charset="0"/>
              </a:rPr>
              <a:t>		K = </a:t>
            </a:r>
            <a:r>
              <a:rPr lang="en-US" sz="1400" i="1" dirty="0" err="1">
                <a:solidFill>
                  <a:schemeClr val="bg1"/>
                </a:solidFill>
                <a:latin typeface="Metropolis Light" panose="00000500000000000000" pitchFamily="50" charset="0"/>
              </a:rPr>
              <a:t>Kompromin</a:t>
            </a:r>
            <a:endParaRPr lang="en-US" sz="1400" i="1" dirty="0">
              <a:solidFill>
                <a:schemeClr val="bg1"/>
              </a:solidFill>
              <a:latin typeface="Metropolis Light" panose="00000500000000000000" pitchFamily="50" charset="0"/>
            </a:endParaRPr>
          </a:p>
          <a:p>
            <a:r>
              <a:rPr lang="en-US" sz="1400" i="1" dirty="0">
                <a:solidFill>
                  <a:schemeClr val="bg1"/>
                </a:solidFill>
                <a:latin typeface="Metropolis Light" panose="00000500000000000000" pitchFamily="50" charset="0"/>
              </a:rPr>
              <a:t>		C = Cara lain</a:t>
            </a:r>
          </a:p>
        </p:txBody>
      </p:sp>
      <p:sp>
        <p:nvSpPr>
          <p:cNvPr id="6" name="Rectangle: Rounded Corners 5">
            <a:extLst>
              <a:ext uri="{FF2B5EF4-FFF2-40B4-BE49-F238E27FC236}">
                <a16:creationId xmlns:a16="http://schemas.microsoft.com/office/drawing/2014/main" id="{F2FCC6C4-4153-48DF-89CE-904108869477}"/>
              </a:ext>
            </a:extLst>
          </p:cNvPr>
          <p:cNvSpPr/>
          <p:nvPr/>
        </p:nvSpPr>
        <p:spPr>
          <a:xfrm>
            <a:off x="781397" y="931026"/>
            <a:ext cx="10690168" cy="3679074"/>
          </a:xfrm>
          <a:prstGeom prst="roundRect">
            <a:avLst>
              <a:gd name="adj" fmla="val 7026"/>
            </a:avLst>
          </a:prstGeom>
          <a:noFill/>
          <a:ln w="285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65453035"/>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35D5719-7CAE-4B20-9A96-21627AE848C4}"/>
              </a:ext>
            </a:extLst>
          </p:cNvPr>
          <p:cNvSpPr txBox="1"/>
          <p:nvPr/>
        </p:nvSpPr>
        <p:spPr>
          <a:xfrm>
            <a:off x="1132316" y="1211995"/>
            <a:ext cx="9988329" cy="2154436"/>
          </a:xfrm>
          <a:prstGeom prst="rect">
            <a:avLst/>
          </a:prstGeom>
          <a:noFill/>
        </p:spPr>
        <p:txBody>
          <a:bodyPr wrap="square" lIns="0" tIns="0" rIns="0" bIns="0" rtlCol="0">
            <a:spAutoFit/>
          </a:bodyPr>
          <a:lstStyle/>
          <a:p>
            <a:r>
              <a:rPr lang="en-US" sz="1400" i="1" dirty="0" err="1">
                <a:solidFill>
                  <a:schemeClr val="bg1"/>
                </a:solidFill>
                <a:highlight>
                  <a:srgbClr val="FF0000"/>
                </a:highlight>
                <a:latin typeface="Metropolis Light" panose="00000500000000000000" pitchFamily="50" charset="0"/>
              </a:rPr>
              <a:t>Penegasan</a:t>
            </a:r>
            <a:r>
              <a:rPr lang="en-US" sz="1400" i="1" dirty="0">
                <a:solidFill>
                  <a:schemeClr val="bg1"/>
                </a:solidFill>
                <a:highlight>
                  <a:srgbClr val="FF0000"/>
                </a:highlight>
                <a:latin typeface="Metropolis Light" panose="00000500000000000000" pitchFamily="50" charset="0"/>
              </a:rPr>
              <a:t> </a:t>
            </a:r>
            <a:r>
              <a:rPr lang="en-US" sz="1400" dirty="0">
                <a:solidFill>
                  <a:schemeClr val="bg1"/>
                </a:solidFill>
                <a:highlight>
                  <a:srgbClr val="FF0000"/>
                </a:highlight>
                <a:latin typeface="Metropolis Light" panose="00000500000000000000" pitchFamily="50" charset="0"/>
              </a:rPr>
              <a:t>:</a:t>
            </a:r>
          </a:p>
          <a:p>
            <a:r>
              <a:rPr lang="en-US" sz="1400" b="1" i="1" dirty="0" err="1">
                <a:solidFill>
                  <a:srgbClr val="FFC000"/>
                </a:solidFill>
                <a:latin typeface="Metropolis Light" panose="00000500000000000000" pitchFamily="50" charset="0"/>
              </a:rPr>
              <a:t>Penentuan</a:t>
            </a:r>
            <a:r>
              <a:rPr lang="en-US" sz="1400" b="1" i="1" dirty="0">
                <a:solidFill>
                  <a:srgbClr val="FFC000"/>
                </a:solidFill>
                <a:latin typeface="Metropolis Light" panose="00000500000000000000" pitchFamily="50" charset="0"/>
              </a:rPr>
              <a:t> </a:t>
            </a:r>
            <a:r>
              <a:rPr lang="en-US" sz="1400" b="1" i="1" dirty="0" err="1">
                <a:solidFill>
                  <a:srgbClr val="FFC000"/>
                </a:solidFill>
                <a:latin typeface="Metropolis Light" panose="00000500000000000000" pitchFamily="50" charset="0"/>
              </a:rPr>
              <a:t>kegiatan</a:t>
            </a:r>
            <a:r>
              <a:rPr lang="en-US" sz="1400" b="1" i="1" dirty="0">
                <a:solidFill>
                  <a:srgbClr val="FFC000"/>
                </a:solidFill>
                <a:latin typeface="Metropolis Light" panose="00000500000000000000" pitchFamily="50" charset="0"/>
              </a:rPr>
              <a:t> </a:t>
            </a:r>
            <a:r>
              <a:rPr lang="en-US" sz="1400" b="1" i="1" dirty="0" err="1">
                <a:solidFill>
                  <a:srgbClr val="FFC000"/>
                </a:solidFill>
                <a:latin typeface="Metropolis Light" panose="00000500000000000000" pitchFamily="50" charset="0"/>
              </a:rPr>
              <a:t>statistik</a:t>
            </a:r>
            <a:r>
              <a:rPr lang="en-US" sz="1400" b="1" i="1" dirty="0">
                <a:solidFill>
                  <a:srgbClr val="FFC000"/>
                </a:solidFill>
                <a:latin typeface="Metropolis Light" panose="00000500000000000000" pitchFamily="50" charset="0"/>
              </a:rPr>
              <a:t> </a:t>
            </a:r>
            <a:r>
              <a:rPr lang="en-US" sz="1400" b="1" i="1" dirty="0" err="1">
                <a:solidFill>
                  <a:srgbClr val="FFC000"/>
                </a:solidFill>
                <a:latin typeface="Metropolis Light" panose="00000500000000000000" pitchFamily="50" charset="0"/>
              </a:rPr>
              <a:t>sektoral</a:t>
            </a:r>
            <a:r>
              <a:rPr lang="en-US" sz="1400" b="1" i="1" dirty="0">
                <a:solidFill>
                  <a:srgbClr val="FFC000"/>
                </a:solidFill>
                <a:latin typeface="Metropolis Light" panose="00000500000000000000" pitchFamily="50" charset="0"/>
              </a:rPr>
              <a:t> </a:t>
            </a:r>
            <a:r>
              <a:rPr lang="en-US" sz="1400" b="1" i="1" dirty="0" err="1">
                <a:solidFill>
                  <a:srgbClr val="FFC000"/>
                </a:solidFill>
                <a:latin typeface="Metropolis Light" panose="00000500000000000000" pitchFamily="50" charset="0"/>
              </a:rPr>
              <a:t>atau</a:t>
            </a:r>
            <a:r>
              <a:rPr lang="en-US" sz="1400" b="1" i="1" dirty="0">
                <a:solidFill>
                  <a:srgbClr val="FFC000"/>
                </a:solidFill>
                <a:latin typeface="Metropolis Light" panose="00000500000000000000" pitchFamily="50" charset="0"/>
              </a:rPr>
              <a:t> </a:t>
            </a:r>
            <a:r>
              <a:rPr lang="en-US" sz="1400" b="1" i="1" dirty="0" err="1">
                <a:solidFill>
                  <a:srgbClr val="FFC000"/>
                </a:solidFill>
                <a:latin typeface="Metropolis Light" panose="00000500000000000000" pitchFamily="50" charset="0"/>
              </a:rPr>
              <a:t>khusus</a:t>
            </a:r>
            <a:r>
              <a:rPr lang="en-US" sz="1400" b="1" i="1" dirty="0">
                <a:solidFill>
                  <a:srgbClr val="FFC000"/>
                </a:solidFill>
                <a:latin typeface="Metropolis Light" panose="00000500000000000000" pitchFamily="50" charset="0"/>
              </a:rPr>
              <a:t> </a:t>
            </a:r>
            <a:r>
              <a:rPr lang="en-US" sz="1400" b="1" i="1" dirty="0" err="1">
                <a:solidFill>
                  <a:srgbClr val="FFC000"/>
                </a:solidFill>
                <a:latin typeface="Metropolis Light" panose="00000500000000000000" pitchFamily="50" charset="0"/>
              </a:rPr>
              <a:t>mengacu</a:t>
            </a:r>
            <a:r>
              <a:rPr lang="en-US" sz="1400" b="1" i="1" dirty="0">
                <a:solidFill>
                  <a:srgbClr val="FFC000"/>
                </a:solidFill>
                <a:latin typeface="Metropolis Light" panose="00000500000000000000" pitchFamily="50" charset="0"/>
              </a:rPr>
              <a:t> pada </a:t>
            </a:r>
            <a:r>
              <a:rPr lang="en-US" sz="1400" b="1" i="1" dirty="0" err="1">
                <a:solidFill>
                  <a:srgbClr val="FFC000"/>
                </a:solidFill>
                <a:latin typeface="Metropolis Light" panose="00000500000000000000" pitchFamily="50" charset="0"/>
              </a:rPr>
              <a:t>pemanfaatan</a:t>
            </a:r>
            <a:r>
              <a:rPr lang="en-US" sz="1400" b="1" i="1" dirty="0">
                <a:solidFill>
                  <a:srgbClr val="FFC000"/>
                </a:solidFill>
                <a:latin typeface="Metropolis Light" panose="00000500000000000000" pitchFamily="50" charset="0"/>
              </a:rPr>
              <a:t> </a:t>
            </a:r>
            <a:r>
              <a:rPr lang="en-US" sz="1400" b="1" i="1" dirty="0" err="1">
                <a:solidFill>
                  <a:srgbClr val="FFC000"/>
                </a:solidFill>
                <a:latin typeface="Metropolis Light" panose="00000500000000000000" pitchFamily="50" charset="0"/>
              </a:rPr>
              <a:t>kegiatan</a:t>
            </a:r>
            <a:r>
              <a:rPr lang="en-US" sz="1400" b="1" i="1" dirty="0">
                <a:solidFill>
                  <a:srgbClr val="FFC000"/>
                </a:solidFill>
                <a:latin typeface="Metropolis Light" panose="00000500000000000000" pitchFamily="50" charset="0"/>
              </a:rPr>
              <a:t> </a:t>
            </a:r>
            <a:r>
              <a:rPr lang="en-US" sz="1400" b="1" i="1" dirty="0" err="1">
                <a:solidFill>
                  <a:srgbClr val="FFC000"/>
                </a:solidFill>
                <a:latin typeface="Metropolis Light" panose="00000500000000000000" pitchFamily="50" charset="0"/>
              </a:rPr>
              <a:t>statistik</a:t>
            </a:r>
            <a:r>
              <a:rPr lang="en-US" sz="1400" b="1" i="1" dirty="0">
                <a:solidFill>
                  <a:srgbClr val="FFC000"/>
                </a:solidFill>
                <a:latin typeface="Metropolis Light" panose="00000500000000000000" pitchFamily="50" charset="0"/>
              </a:rPr>
              <a:t> </a:t>
            </a:r>
            <a:r>
              <a:rPr lang="en-US" sz="1400" b="1" i="1" dirty="0" err="1">
                <a:solidFill>
                  <a:srgbClr val="FFC000"/>
                </a:solidFill>
                <a:latin typeface="Metropolis Light" panose="00000500000000000000" pitchFamily="50" charset="0"/>
              </a:rPr>
              <a:t>tersebut</a:t>
            </a:r>
            <a:r>
              <a:rPr lang="en-US" sz="1400" b="1" i="1" dirty="0">
                <a:solidFill>
                  <a:srgbClr val="FFC000"/>
                </a:solidFill>
                <a:latin typeface="Metropolis Light" panose="00000500000000000000" pitchFamily="50" charset="0"/>
              </a:rPr>
              <a:t> </a:t>
            </a:r>
            <a:r>
              <a:rPr lang="en-US" sz="1400" b="1" i="1" dirty="0" err="1">
                <a:solidFill>
                  <a:srgbClr val="FFC000"/>
                </a:solidFill>
                <a:latin typeface="Metropolis Light" panose="00000500000000000000" pitchFamily="50" charset="0"/>
              </a:rPr>
              <a:t>sesuai</a:t>
            </a:r>
            <a:r>
              <a:rPr lang="en-US" sz="1400" b="1" i="1" dirty="0">
                <a:solidFill>
                  <a:srgbClr val="FFC000"/>
                </a:solidFill>
                <a:latin typeface="Metropolis Light" panose="00000500000000000000" pitchFamily="50" charset="0"/>
              </a:rPr>
              <a:t> yang </a:t>
            </a:r>
            <a:r>
              <a:rPr lang="en-US" sz="1400" b="1" i="1" dirty="0" err="1">
                <a:solidFill>
                  <a:srgbClr val="FFC000"/>
                </a:solidFill>
                <a:latin typeface="Metropolis Light" panose="00000500000000000000" pitchFamily="50" charset="0"/>
              </a:rPr>
              <a:t>tercantum</a:t>
            </a:r>
            <a:r>
              <a:rPr lang="en-US" sz="1400" b="1" i="1" dirty="0">
                <a:solidFill>
                  <a:srgbClr val="FFC000"/>
                </a:solidFill>
                <a:latin typeface="Metropolis Light" panose="00000500000000000000" pitchFamily="50" charset="0"/>
              </a:rPr>
              <a:t> pada Kepka 7 </a:t>
            </a:r>
            <a:r>
              <a:rPr lang="en-US" sz="1400" b="1" i="1" dirty="0" err="1">
                <a:solidFill>
                  <a:srgbClr val="FFC000"/>
                </a:solidFill>
                <a:latin typeface="Metropolis Light" panose="00000500000000000000" pitchFamily="50" charset="0"/>
              </a:rPr>
              <a:t>Tahun</a:t>
            </a:r>
            <a:r>
              <a:rPr lang="en-US" sz="1400" b="1" i="1" dirty="0">
                <a:solidFill>
                  <a:srgbClr val="FFC000"/>
                </a:solidFill>
                <a:latin typeface="Metropolis Light" panose="00000500000000000000" pitchFamily="50" charset="0"/>
              </a:rPr>
              <a:t> 2000 dan Kepka 8 </a:t>
            </a:r>
            <a:r>
              <a:rPr lang="en-US" sz="1400" b="1" i="1" dirty="0" err="1">
                <a:solidFill>
                  <a:srgbClr val="FFC000"/>
                </a:solidFill>
                <a:latin typeface="Metropolis Light" panose="00000500000000000000" pitchFamily="50" charset="0"/>
              </a:rPr>
              <a:t>Tahun</a:t>
            </a:r>
            <a:r>
              <a:rPr lang="en-US" sz="1400" b="1" i="1" dirty="0">
                <a:solidFill>
                  <a:srgbClr val="FFC000"/>
                </a:solidFill>
                <a:latin typeface="Metropolis Light" panose="00000500000000000000" pitchFamily="50" charset="0"/>
              </a:rPr>
              <a:t> 2000.</a:t>
            </a:r>
          </a:p>
          <a:p>
            <a:endParaRPr lang="en-US" sz="1400" b="1" i="1" dirty="0">
              <a:solidFill>
                <a:srgbClr val="FFC000"/>
              </a:solidFill>
              <a:latin typeface="Metropolis Light" panose="00000500000000000000" pitchFamily="50" charset="0"/>
            </a:endParaRPr>
          </a:p>
          <a:p>
            <a:r>
              <a:rPr lang="en-US" sz="1400" b="1" i="1" dirty="0" err="1">
                <a:solidFill>
                  <a:srgbClr val="FFC000"/>
                </a:solidFill>
                <a:latin typeface="Metropolis Light" panose="00000500000000000000" pitchFamily="50" charset="0"/>
              </a:rPr>
              <a:t>Kegiatan</a:t>
            </a:r>
            <a:r>
              <a:rPr lang="en-US" sz="1400" b="1" i="1" dirty="0">
                <a:solidFill>
                  <a:srgbClr val="FFC000"/>
                </a:solidFill>
                <a:latin typeface="Metropolis Light" panose="00000500000000000000" pitchFamily="50" charset="0"/>
              </a:rPr>
              <a:t> </a:t>
            </a:r>
            <a:r>
              <a:rPr lang="en-US" sz="1400" b="1" i="1" dirty="0" err="1">
                <a:solidFill>
                  <a:srgbClr val="FFC000"/>
                </a:solidFill>
                <a:latin typeface="Metropolis Light" panose="00000500000000000000" pitchFamily="50" charset="0"/>
              </a:rPr>
              <a:t>Statistik</a:t>
            </a:r>
            <a:r>
              <a:rPr lang="en-US" sz="1400" b="1" i="1" dirty="0">
                <a:solidFill>
                  <a:srgbClr val="FFC000"/>
                </a:solidFill>
                <a:latin typeface="Metropolis Light" panose="00000500000000000000" pitchFamily="50" charset="0"/>
              </a:rPr>
              <a:t> </a:t>
            </a:r>
            <a:r>
              <a:rPr lang="en-US" sz="1400" b="1" i="1" dirty="0" err="1">
                <a:solidFill>
                  <a:srgbClr val="FFC000"/>
                </a:solidFill>
                <a:latin typeface="Metropolis Light" panose="00000500000000000000" pitchFamily="50" charset="0"/>
              </a:rPr>
              <a:t>sektoral</a:t>
            </a:r>
            <a:r>
              <a:rPr lang="en-US" sz="1400" b="1" i="1" dirty="0">
                <a:solidFill>
                  <a:srgbClr val="FFC000"/>
                </a:solidFill>
                <a:latin typeface="Metropolis Light" panose="00000500000000000000" pitchFamily="50" charset="0"/>
              </a:rPr>
              <a:t> juga </a:t>
            </a:r>
            <a:r>
              <a:rPr lang="en-US" sz="1400" b="1" i="1" dirty="0" err="1">
                <a:solidFill>
                  <a:srgbClr val="FFC000"/>
                </a:solidFill>
                <a:latin typeface="Metropolis Light" panose="00000500000000000000" pitchFamily="50" charset="0"/>
              </a:rPr>
              <a:t>mencakup</a:t>
            </a:r>
            <a:r>
              <a:rPr lang="en-US" sz="1400" b="1" i="1" dirty="0">
                <a:solidFill>
                  <a:srgbClr val="FFC000"/>
                </a:solidFill>
                <a:latin typeface="Metropolis Light" panose="00000500000000000000" pitchFamily="50" charset="0"/>
              </a:rPr>
              <a:t>:</a:t>
            </a:r>
          </a:p>
          <a:p>
            <a:pPr marL="285750" indent="-285750">
              <a:buFont typeface="Arial" panose="020B0604020202020204" pitchFamily="34" charset="0"/>
              <a:buChar char="•"/>
            </a:pPr>
            <a:r>
              <a:rPr lang="en-US" sz="1400" i="1" dirty="0" err="1">
                <a:solidFill>
                  <a:schemeClr val="bg1"/>
                </a:solidFill>
                <a:latin typeface="Metropolis Light" panose="00000500000000000000" pitchFamily="50" charset="0"/>
              </a:rPr>
              <a:t>Kerja</a:t>
            </a:r>
            <a:r>
              <a:rPr lang="en-US" sz="1400" i="1" dirty="0">
                <a:solidFill>
                  <a:schemeClr val="bg1"/>
                </a:solidFill>
                <a:latin typeface="Metropolis Light" panose="00000500000000000000" pitchFamily="50" charset="0"/>
              </a:rPr>
              <a:t> </a:t>
            </a:r>
            <a:r>
              <a:rPr lang="en-US" sz="1400" i="1" dirty="0" err="1">
                <a:solidFill>
                  <a:schemeClr val="bg1"/>
                </a:solidFill>
                <a:latin typeface="Metropolis Light" panose="00000500000000000000" pitchFamily="50" charset="0"/>
              </a:rPr>
              <a:t>sama</a:t>
            </a:r>
            <a:r>
              <a:rPr lang="en-US" sz="1400" i="1" dirty="0">
                <a:solidFill>
                  <a:schemeClr val="bg1"/>
                </a:solidFill>
                <a:latin typeface="Metropolis Light" panose="00000500000000000000" pitchFamily="50" charset="0"/>
              </a:rPr>
              <a:t> </a:t>
            </a:r>
            <a:r>
              <a:rPr lang="en-US" sz="1400" i="1" dirty="0" err="1">
                <a:solidFill>
                  <a:schemeClr val="bg1"/>
                </a:solidFill>
                <a:latin typeface="Metropolis Light" panose="00000500000000000000" pitchFamily="50" charset="0"/>
              </a:rPr>
              <a:t>Dinas</a:t>
            </a:r>
            <a:r>
              <a:rPr lang="en-US" sz="1400" i="1" dirty="0">
                <a:solidFill>
                  <a:schemeClr val="bg1"/>
                </a:solidFill>
                <a:latin typeface="Metropolis Light" panose="00000500000000000000" pitchFamily="50" charset="0"/>
              </a:rPr>
              <a:t> </a:t>
            </a:r>
            <a:r>
              <a:rPr lang="en-US" sz="1400" i="1" dirty="0" err="1">
                <a:solidFill>
                  <a:schemeClr val="bg1"/>
                </a:solidFill>
                <a:latin typeface="Metropolis Light" panose="00000500000000000000" pitchFamily="50" charset="0"/>
              </a:rPr>
              <a:t>dengan</a:t>
            </a:r>
            <a:r>
              <a:rPr lang="en-US" sz="1400" i="1" dirty="0">
                <a:solidFill>
                  <a:schemeClr val="bg1"/>
                </a:solidFill>
                <a:latin typeface="Metropolis Light" panose="00000500000000000000" pitchFamily="50" charset="0"/>
              </a:rPr>
              <a:t> BPS</a:t>
            </a:r>
          </a:p>
          <a:p>
            <a:pPr marL="285750" indent="-285750">
              <a:buFont typeface="Arial" panose="020B0604020202020204" pitchFamily="34" charset="0"/>
              <a:buChar char="•"/>
            </a:pPr>
            <a:r>
              <a:rPr lang="en-US" sz="1400" i="1" dirty="0">
                <a:solidFill>
                  <a:schemeClr val="bg1"/>
                </a:solidFill>
                <a:latin typeface="Metropolis Light" panose="00000500000000000000" pitchFamily="50" charset="0"/>
              </a:rPr>
              <a:t>Kerjasama </a:t>
            </a:r>
            <a:r>
              <a:rPr lang="en-US" sz="1400" i="1" dirty="0" err="1">
                <a:solidFill>
                  <a:schemeClr val="bg1"/>
                </a:solidFill>
                <a:latin typeface="Metropolis Light" panose="00000500000000000000" pitchFamily="50" charset="0"/>
              </a:rPr>
              <a:t>perguruan</a:t>
            </a:r>
            <a:r>
              <a:rPr lang="en-US" sz="1400" i="1" dirty="0">
                <a:solidFill>
                  <a:schemeClr val="bg1"/>
                </a:solidFill>
                <a:latin typeface="Metropolis Light" panose="00000500000000000000" pitchFamily="50" charset="0"/>
              </a:rPr>
              <a:t> </a:t>
            </a:r>
            <a:r>
              <a:rPr lang="en-US" sz="1400" i="1" dirty="0" err="1">
                <a:solidFill>
                  <a:schemeClr val="bg1"/>
                </a:solidFill>
                <a:latin typeface="Metropolis Light" panose="00000500000000000000" pitchFamily="50" charset="0"/>
              </a:rPr>
              <a:t>tinggi</a:t>
            </a:r>
            <a:r>
              <a:rPr lang="en-US" sz="1400" i="1" dirty="0">
                <a:solidFill>
                  <a:schemeClr val="bg1"/>
                </a:solidFill>
                <a:latin typeface="Metropolis Light" panose="00000500000000000000" pitchFamily="50" charset="0"/>
              </a:rPr>
              <a:t> </a:t>
            </a:r>
            <a:r>
              <a:rPr lang="en-US" sz="1400" i="1" dirty="0" err="1">
                <a:solidFill>
                  <a:schemeClr val="bg1"/>
                </a:solidFill>
                <a:latin typeface="Metropolis Light" panose="00000500000000000000" pitchFamily="50" charset="0"/>
              </a:rPr>
              <a:t>dengan</a:t>
            </a:r>
            <a:r>
              <a:rPr lang="en-US" sz="1400" i="1" dirty="0">
                <a:solidFill>
                  <a:schemeClr val="bg1"/>
                </a:solidFill>
                <a:latin typeface="Metropolis Light" panose="00000500000000000000" pitchFamily="50" charset="0"/>
              </a:rPr>
              <a:t> </a:t>
            </a:r>
            <a:r>
              <a:rPr lang="en-US" sz="1400" i="1" dirty="0" err="1">
                <a:solidFill>
                  <a:schemeClr val="bg1"/>
                </a:solidFill>
                <a:latin typeface="Metropolis Light" panose="00000500000000000000" pitchFamily="50" charset="0"/>
              </a:rPr>
              <a:t>DInas</a:t>
            </a:r>
            <a:endParaRPr lang="en-US" sz="1400" i="1" dirty="0">
              <a:solidFill>
                <a:schemeClr val="bg1"/>
              </a:solidFill>
              <a:latin typeface="Metropolis Light" panose="00000500000000000000" pitchFamily="50" charset="0"/>
            </a:endParaRPr>
          </a:p>
          <a:p>
            <a:pPr marL="285750" indent="-285750">
              <a:buFont typeface="Arial" panose="020B0604020202020204" pitchFamily="34" charset="0"/>
              <a:buChar char="•"/>
            </a:pPr>
            <a:r>
              <a:rPr lang="en-US" sz="1400" i="1" dirty="0" err="1">
                <a:solidFill>
                  <a:schemeClr val="bg1"/>
                </a:solidFill>
                <a:latin typeface="Metropolis Light" panose="00000500000000000000" pitchFamily="50" charset="0"/>
              </a:rPr>
              <a:t>Kegiatan</a:t>
            </a:r>
            <a:r>
              <a:rPr lang="en-US" sz="1400" i="1" dirty="0">
                <a:solidFill>
                  <a:schemeClr val="bg1"/>
                </a:solidFill>
                <a:latin typeface="Metropolis Light" panose="00000500000000000000" pitchFamily="50" charset="0"/>
              </a:rPr>
              <a:t> </a:t>
            </a:r>
            <a:r>
              <a:rPr lang="en-US" sz="1400" i="1" dirty="0" err="1">
                <a:solidFill>
                  <a:schemeClr val="bg1"/>
                </a:solidFill>
                <a:latin typeface="Metropolis Light" panose="00000500000000000000" pitchFamily="50" charset="0"/>
              </a:rPr>
              <a:t>statistik</a:t>
            </a:r>
            <a:r>
              <a:rPr lang="en-US" sz="1400" i="1" dirty="0">
                <a:solidFill>
                  <a:schemeClr val="bg1"/>
                </a:solidFill>
                <a:latin typeface="Metropolis Light" panose="00000500000000000000" pitchFamily="50" charset="0"/>
              </a:rPr>
              <a:t> oleh </a:t>
            </a:r>
            <a:r>
              <a:rPr lang="en-US" sz="1400" i="1" dirty="0" err="1">
                <a:solidFill>
                  <a:schemeClr val="bg1"/>
                </a:solidFill>
                <a:latin typeface="Metropolis Light" panose="00000500000000000000" pitchFamily="50" charset="0"/>
              </a:rPr>
              <a:t>Perguruan</a:t>
            </a:r>
            <a:r>
              <a:rPr lang="en-US" sz="1400" i="1" dirty="0">
                <a:solidFill>
                  <a:schemeClr val="bg1"/>
                </a:solidFill>
                <a:latin typeface="Metropolis Light" panose="00000500000000000000" pitchFamily="50" charset="0"/>
              </a:rPr>
              <a:t> </a:t>
            </a:r>
            <a:r>
              <a:rPr lang="en-US" sz="1400" i="1" dirty="0" err="1">
                <a:solidFill>
                  <a:schemeClr val="bg1"/>
                </a:solidFill>
                <a:latin typeface="Metropolis Light" panose="00000500000000000000" pitchFamily="50" charset="0"/>
              </a:rPr>
              <a:t>tinggi</a:t>
            </a:r>
            <a:r>
              <a:rPr lang="en-US" sz="1400" i="1" dirty="0">
                <a:solidFill>
                  <a:schemeClr val="bg1"/>
                </a:solidFill>
                <a:latin typeface="Metropolis Light" panose="00000500000000000000" pitchFamily="50" charset="0"/>
              </a:rPr>
              <a:t> </a:t>
            </a:r>
            <a:r>
              <a:rPr lang="en-US" sz="1400" i="1" dirty="0" err="1">
                <a:solidFill>
                  <a:schemeClr val="bg1"/>
                </a:solidFill>
                <a:latin typeface="Metropolis Light" panose="00000500000000000000" pitchFamily="50" charset="0"/>
              </a:rPr>
              <a:t>termasuk</a:t>
            </a:r>
            <a:r>
              <a:rPr lang="en-US" sz="1400" i="1" dirty="0">
                <a:solidFill>
                  <a:schemeClr val="bg1"/>
                </a:solidFill>
                <a:latin typeface="Metropolis Light" panose="00000500000000000000" pitchFamily="50" charset="0"/>
              </a:rPr>
              <a:t> </a:t>
            </a:r>
            <a:r>
              <a:rPr lang="en-US" sz="1400" i="1" dirty="0" err="1">
                <a:solidFill>
                  <a:schemeClr val="bg1"/>
                </a:solidFill>
                <a:latin typeface="Metropolis Light" panose="00000500000000000000" pitchFamily="50" charset="0"/>
              </a:rPr>
              <a:t>statistik</a:t>
            </a:r>
            <a:r>
              <a:rPr lang="en-US" sz="1400" i="1" dirty="0">
                <a:solidFill>
                  <a:schemeClr val="bg1"/>
                </a:solidFill>
                <a:latin typeface="Metropolis Light" panose="00000500000000000000" pitchFamily="50" charset="0"/>
              </a:rPr>
              <a:t> </a:t>
            </a:r>
            <a:r>
              <a:rPr lang="en-US" sz="1400" i="1" dirty="0" err="1">
                <a:solidFill>
                  <a:schemeClr val="bg1"/>
                </a:solidFill>
                <a:latin typeface="Metropolis Light" panose="00000500000000000000" pitchFamily="50" charset="0"/>
              </a:rPr>
              <a:t>khusus</a:t>
            </a:r>
            <a:r>
              <a:rPr lang="en-US" sz="1400" i="1" dirty="0">
                <a:solidFill>
                  <a:schemeClr val="bg1"/>
                </a:solidFill>
                <a:latin typeface="Metropolis Light" panose="00000500000000000000" pitchFamily="50" charset="0"/>
              </a:rPr>
              <a:t> </a:t>
            </a:r>
            <a:r>
              <a:rPr lang="en-US" sz="1400" i="1" dirty="0" err="1">
                <a:solidFill>
                  <a:schemeClr val="bg1"/>
                </a:solidFill>
                <a:latin typeface="Metropolis Light" panose="00000500000000000000" pitchFamily="50" charset="0"/>
              </a:rPr>
              <a:t>tapi</a:t>
            </a:r>
            <a:r>
              <a:rPr lang="en-US" sz="1400" i="1" dirty="0">
                <a:solidFill>
                  <a:schemeClr val="bg1"/>
                </a:solidFill>
                <a:latin typeface="Metropolis Light" panose="00000500000000000000" pitchFamily="50" charset="0"/>
              </a:rPr>
              <a:t> </a:t>
            </a:r>
            <a:r>
              <a:rPr lang="en-US" sz="1400" i="1" dirty="0" err="1">
                <a:solidFill>
                  <a:schemeClr val="bg1"/>
                </a:solidFill>
                <a:latin typeface="Metropolis Light" panose="00000500000000000000" pitchFamily="50" charset="0"/>
              </a:rPr>
              <a:t>harus</a:t>
            </a:r>
            <a:r>
              <a:rPr lang="en-US" sz="1400" i="1" dirty="0">
                <a:solidFill>
                  <a:schemeClr val="bg1"/>
                </a:solidFill>
                <a:latin typeface="Metropolis Light" panose="00000500000000000000" pitchFamily="50" charset="0"/>
              </a:rPr>
              <a:t> data primer.</a:t>
            </a:r>
          </a:p>
          <a:p>
            <a:pPr marL="285750" indent="-285750">
              <a:buFont typeface="Arial" panose="020B0604020202020204" pitchFamily="34" charset="0"/>
              <a:buChar char="•"/>
            </a:pPr>
            <a:r>
              <a:rPr lang="en-US" sz="1400" i="1" dirty="0" err="1">
                <a:solidFill>
                  <a:schemeClr val="bg1"/>
                </a:solidFill>
                <a:latin typeface="Metropolis Light" panose="00000500000000000000" pitchFamily="50" charset="0"/>
              </a:rPr>
              <a:t>Skripsi</a:t>
            </a:r>
            <a:r>
              <a:rPr lang="en-US" sz="1400" i="1" dirty="0">
                <a:solidFill>
                  <a:schemeClr val="bg1"/>
                </a:solidFill>
                <a:latin typeface="Metropolis Light" panose="00000500000000000000" pitchFamily="50" charset="0"/>
              </a:rPr>
              <a:t>, </a:t>
            </a:r>
            <a:r>
              <a:rPr lang="en-US" sz="1400" i="1" dirty="0" err="1">
                <a:solidFill>
                  <a:schemeClr val="bg1"/>
                </a:solidFill>
                <a:latin typeface="Metropolis Light" panose="00000500000000000000" pitchFamily="50" charset="0"/>
              </a:rPr>
              <a:t>tesis</a:t>
            </a:r>
            <a:r>
              <a:rPr lang="en-US" sz="1400" i="1" dirty="0">
                <a:solidFill>
                  <a:schemeClr val="bg1"/>
                </a:solidFill>
                <a:latin typeface="Metropolis Light" panose="00000500000000000000" pitchFamily="50" charset="0"/>
              </a:rPr>
              <a:t>, </a:t>
            </a:r>
            <a:r>
              <a:rPr lang="en-US" sz="1400" i="1" dirty="0" err="1">
                <a:solidFill>
                  <a:schemeClr val="bg1"/>
                </a:solidFill>
                <a:latin typeface="Metropolis Light" panose="00000500000000000000" pitchFamily="50" charset="0"/>
              </a:rPr>
              <a:t>disertasi</a:t>
            </a:r>
            <a:r>
              <a:rPr lang="en-US" sz="1400" i="1" dirty="0">
                <a:solidFill>
                  <a:schemeClr val="bg1"/>
                </a:solidFill>
                <a:latin typeface="Metropolis Light" panose="00000500000000000000" pitchFamily="50" charset="0"/>
              </a:rPr>
              <a:t> </a:t>
            </a:r>
            <a:r>
              <a:rPr lang="en-US" sz="1400" i="1" dirty="0" err="1">
                <a:solidFill>
                  <a:schemeClr val="bg1"/>
                </a:solidFill>
                <a:latin typeface="Metropolis Light" panose="00000500000000000000" pitchFamily="50" charset="0"/>
              </a:rPr>
              <a:t>tidak</a:t>
            </a:r>
            <a:r>
              <a:rPr lang="en-US" sz="1400" i="1" dirty="0">
                <a:solidFill>
                  <a:schemeClr val="bg1"/>
                </a:solidFill>
                <a:latin typeface="Metropolis Light" panose="00000500000000000000" pitchFamily="50" charset="0"/>
              </a:rPr>
              <a:t> </a:t>
            </a:r>
            <a:r>
              <a:rPr lang="en-US" sz="1400" i="1" dirty="0" err="1">
                <a:solidFill>
                  <a:schemeClr val="bg1"/>
                </a:solidFill>
                <a:latin typeface="Metropolis Light" panose="00000500000000000000" pitchFamily="50" charset="0"/>
              </a:rPr>
              <a:t>masuk</a:t>
            </a:r>
            <a:endParaRPr lang="en-US" sz="1400" i="1" dirty="0">
              <a:solidFill>
                <a:schemeClr val="bg1"/>
              </a:solidFill>
              <a:latin typeface="Metropolis Light" panose="00000500000000000000" pitchFamily="50" charset="0"/>
            </a:endParaRPr>
          </a:p>
          <a:p>
            <a:endParaRPr lang="en-US" sz="1400" i="1" dirty="0">
              <a:solidFill>
                <a:schemeClr val="bg1"/>
              </a:solidFill>
              <a:latin typeface="Metropolis Light" panose="00000500000000000000" pitchFamily="50" charset="0"/>
            </a:endParaRPr>
          </a:p>
        </p:txBody>
      </p:sp>
      <p:sp>
        <p:nvSpPr>
          <p:cNvPr id="6" name="Rectangle: Rounded Corners 5">
            <a:extLst>
              <a:ext uri="{FF2B5EF4-FFF2-40B4-BE49-F238E27FC236}">
                <a16:creationId xmlns:a16="http://schemas.microsoft.com/office/drawing/2014/main" id="{F2FCC6C4-4153-48DF-89CE-904108869477}"/>
              </a:ext>
            </a:extLst>
          </p:cNvPr>
          <p:cNvSpPr/>
          <p:nvPr/>
        </p:nvSpPr>
        <p:spPr>
          <a:xfrm>
            <a:off x="781397" y="931026"/>
            <a:ext cx="10690168" cy="2574174"/>
          </a:xfrm>
          <a:prstGeom prst="roundRect">
            <a:avLst>
              <a:gd name="adj" fmla="val 7026"/>
            </a:avLst>
          </a:prstGeom>
          <a:noFill/>
          <a:ln w="285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70689362"/>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9E1EA04B-5B34-4148-B03D-98C4C467232D}"/>
              </a:ext>
            </a:extLst>
          </p:cNvPr>
          <p:cNvSpPr txBox="1"/>
          <p:nvPr/>
        </p:nvSpPr>
        <p:spPr>
          <a:xfrm>
            <a:off x="615418" y="1291405"/>
            <a:ext cx="4721354" cy="1554272"/>
          </a:xfrm>
          <a:prstGeom prst="rect">
            <a:avLst/>
          </a:prstGeom>
          <a:noFill/>
        </p:spPr>
        <p:txBody>
          <a:bodyPr wrap="square">
            <a:spAutoFit/>
          </a:bodyPr>
          <a:lstStyle/>
          <a:p>
            <a:pPr>
              <a:spcBef>
                <a:spcPts val="300"/>
              </a:spcBef>
              <a:spcAft>
                <a:spcPts val="300"/>
              </a:spcAft>
            </a:pPr>
            <a:r>
              <a:rPr lang="en-US" dirty="0" err="1">
                <a:solidFill>
                  <a:srgbClr val="FFFF00"/>
                </a:solidFill>
                <a:latin typeface="Franklin Gothic Medium Cond" panose="020B0606030402020204" pitchFamily="34" charset="0"/>
              </a:rPr>
              <a:t>Sektor</a:t>
            </a:r>
            <a:r>
              <a:rPr lang="en-US" dirty="0">
                <a:solidFill>
                  <a:srgbClr val="FFFF00"/>
                </a:solidFill>
                <a:latin typeface="Franklin Gothic Medium Cond" panose="020B0606030402020204" pitchFamily="34" charset="0"/>
              </a:rPr>
              <a:t> </a:t>
            </a:r>
            <a:r>
              <a:rPr lang="en-US" dirty="0" err="1">
                <a:solidFill>
                  <a:srgbClr val="FFFF00"/>
                </a:solidFill>
                <a:latin typeface="Franklin Gothic Medium Cond" panose="020B0606030402020204" pitchFamily="34" charset="0"/>
              </a:rPr>
              <a:t>Kegiatan</a:t>
            </a:r>
            <a:r>
              <a:rPr lang="en-US" dirty="0">
                <a:solidFill>
                  <a:srgbClr val="FFFF00"/>
                </a:solidFill>
                <a:latin typeface="Franklin Gothic Medium Cond" panose="020B0606030402020204" pitchFamily="34" charset="0"/>
              </a:rPr>
              <a:t> </a:t>
            </a:r>
          </a:p>
          <a:p>
            <a:pPr marL="282575">
              <a:spcBef>
                <a:spcPts val="300"/>
              </a:spcBef>
              <a:spcAft>
                <a:spcPts val="300"/>
              </a:spcAft>
            </a:pPr>
            <a:r>
              <a:rPr lang="en-US" dirty="0" err="1">
                <a:solidFill>
                  <a:srgbClr val="ECF1F7"/>
                </a:solidFill>
                <a:latin typeface="Franklin Gothic Medium Cond" panose="020B0606030402020204" pitchFamily="34" charset="0"/>
              </a:rPr>
              <a:t>Lingkari</a:t>
            </a:r>
            <a:r>
              <a:rPr lang="en-US" dirty="0">
                <a:solidFill>
                  <a:srgbClr val="ECF1F7"/>
                </a:solidFill>
                <a:latin typeface="Franklin Gothic Medium Cond" panose="020B0606030402020204" pitchFamily="34" charset="0"/>
              </a:rPr>
              <a:t> salah </a:t>
            </a:r>
            <a:r>
              <a:rPr lang="en-US" dirty="0" err="1">
                <a:solidFill>
                  <a:srgbClr val="ECF1F7"/>
                </a:solidFill>
                <a:latin typeface="Franklin Gothic Medium Cond" panose="020B0606030402020204" pitchFamily="34" charset="0"/>
              </a:rPr>
              <a:t>satu</a:t>
            </a:r>
            <a:r>
              <a:rPr lang="en-US" dirty="0">
                <a:solidFill>
                  <a:srgbClr val="ECF1F7"/>
                </a:solidFill>
                <a:latin typeface="Franklin Gothic Medium Cond" panose="020B0606030402020204" pitchFamily="34" charset="0"/>
              </a:rPr>
              <a:t> </a:t>
            </a:r>
            <a:r>
              <a:rPr lang="en-US" dirty="0" err="1">
                <a:solidFill>
                  <a:srgbClr val="ECF1F7"/>
                </a:solidFill>
                <a:latin typeface="Franklin Gothic Medium Cond" panose="020B0606030402020204" pitchFamily="34" charset="0"/>
              </a:rPr>
              <a:t>kode</a:t>
            </a:r>
            <a:r>
              <a:rPr lang="en-US" dirty="0">
                <a:solidFill>
                  <a:srgbClr val="ECF1F7"/>
                </a:solidFill>
                <a:latin typeface="Franklin Gothic Medium Cond" panose="020B0606030402020204" pitchFamily="34" charset="0"/>
              </a:rPr>
              <a:t> </a:t>
            </a:r>
            <a:r>
              <a:rPr lang="en-US" dirty="0" err="1">
                <a:solidFill>
                  <a:srgbClr val="ECF1F7"/>
                </a:solidFill>
                <a:latin typeface="Franklin Gothic Medium Cond" panose="020B0606030402020204" pitchFamily="34" charset="0"/>
              </a:rPr>
              <a:t>sesuai</a:t>
            </a:r>
            <a:r>
              <a:rPr lang="en-US" dirty="0">
                <a:solidFill>
                  <a:srgbClr val="ECF1F7"/>
                </a:solidFill>
                <a:latin typeface="Franklin Gothic Medium Cond" panose="020B0606030402020204" pitchFamily="34" charset="0"/>
              </a:rPr>
              <a:t> </a:t>
            </a:r>
            <a:r>
              <a:rPr lang="en-US" dirty="0" err="1">
                <a:solidFill>
                  <a:srgbClr val="ECF1F7"/>
                </a:solidFill>
                <a:latin typeface="Franklin Gothic Medium Cond" panose="020B0606030402020204" pitchFamily="34" charset="0"/>
              </a:rPr>
              <a:t>dengan</a:t>
            </a:r>
            <a:r>
              <a:rPr lang="en-US" dirty="0">
                <a:solidFill>
                  <a:srgbClr val="ECF1F7"/>
                </a:solidFill>
                <a:latin typeface="Franklin Gothic Medium Cond" panose="020B0606030402020204" pitchFamily="34" charset="0"/>
              </a:rPr>
              <a:t> </a:t>
            </a:r>
            <a:r>
              <a:rPr lang="en-US" dirty="0" err="1">
                <a:solidFill>
                  <a:srgbClr val="ECF1F7"/>
                </a:solidFill>
                <a:latin typeface="Franklin Gothic Medium Cond" panose="020B0606030402020204" pitchFamily="34" charset="0"/>
              </a:rPr>
              <a:t>sektor</a:t>
            </a:r>
            <a:r>
              <a:rPr lang="en-US" dirty="0">
                <a:solidFill>
                  <a:srgbClr val="ECF1F7"/>
                </a:solidFill>
                <a:latin typeface="Franklin Gothic Medium Cond" panose="020B0606030402020204" pitchFamily="34" charset="0"/>
              </a:rPr>
              <a:t> </a:t>
            </a:r>
            <a:r>
              <a:rPr lang="en-US" dirty="0" err="1">
                <a:solidFill>
                  <a:srgbClr val="ECF1F7"/>
                </a:solidFill>
                <a:latin typeface="Franklin Gothic Medium Cond" panose="020B0606030402020204" pitchFamily="34" charset="0"/>
              </a:rPr>
              <a:t>kegiatan</a:t>
            </a:r>
            <a:r>
              <a:rPr lang="en-US" dirty="0">
                <a:solidFill>
                  <a:srgbClr val="ECF1F7"/>
                </a:solidFill>
                <a:latin typeface="Franklin Gothic Medium Cond" panose="020B0606030402020204" pitchFamily="34" charset="0"/>
              </a:rPr>
              <a:t> </a:t>
            </a:r>
            <a:r>
              <a:rPr lang="en-US" dirty="0" err="1">
                <a:solidFill>
                  <a:srgbClr val="ECF1F7"/>
                </a:solidFill>
                <a:latin typeface="Franklin Gothic Medium Cond" panose="020B0606030402020204" pitchFamily="34" charset="0"/>
              </a:rPr>
              <a:t>statistik</a:t>
            </a:r>
            <a:r>
              <a:rPr lang="en-US" dirty="0">
                <a:solidFill>
                  <a:srgbClr val="ECF1F7"/>
                </a:solidFill>
                <a:latin typeface="Franklin Gothic Medium Cond" panose="020B0606030402020204" pitchFamily="34" charset="0"/>
              </a:rPr>
              <a:t> yang </a:t>
            </a:r>
            <a:r>
              <a:rPr lang="en-US" dirty="0" err="1">
                <a:solidFill>
                  <a:srgbClr val="ECF1F7"/>
                </a:solidFill>
                <a:latin typeface="Franklin Gothic Medium Cond" panose="020B0606030402020204" pitchFamily="34" charset="0"/>
              </a:rPr>
              <a:t>dilakukan</a:t>
            </a:r>
            <a:r>
              <a:rPr lang="en-US" dirty="0">
                <a:solidFill>
                  <a:srgbClr val="ECF1F7"/>
                </a:solidFill>
                <a:latin typeface="Franklin Gothic Medium Cond" panose="020B0606030402020204" pitchFamily="34" charset="0"/>
              </a:rPr>
              <a:t>. </a:t>
            </a:r>
            <a:r>
              <a:rPr lang="en-US" dirty="0" err="1">
                <a:solidFill>
                  <a:srgbClr val="ECF1F7"/>
                </a:solidFill>
                <a:latin typeface="Franklin Gothic Medium Cond" panose="020B0606030402020204" pitchFamily="34" charset="0"/>
              </a:rPr>
              <a:t>Sektor</a:t>
            </a:r>
            <a:r>
              <a:rPr lang="en-US" dirty="0">
                <a:solidFill>
                  <a:srgbClr val="ECF1F7"/>
                </a:solidFill>
                <a:latin typeface="Franklin Gothic Medium Cond" panose="020B0606030402020204" pitchFamily="34" charset="0"/>
              </a:rPr>
              <a:t> </a:t>
            </a:r>
            <a:r>
              <a:rPr lang="en-US" dirty="0" err="1">
                <a:solidFill>
                  <a:srgbClr val="ECF1F7"/>
                </a:solidFill>
                <a:latin typeface="Franklin Gothic Medium Cond" panose="020B0606030402020204" pitchFamily="34" charset="0"/>
              </a:rPr>
              <a:t>kegiatan</a:t>
            </a:r>
            <a:r>
              <a:rPr lang="en-US" dirty="0">
                <a:solidFill>
                  <a:srgbClr val="ECF1F7"/>
                </a:solidFill>
                <a:latin typeface="Franklin Gothic Medium Cond" panose="020B0606030402020204" pitchFamily="34" charset="0"/>
              </a:rPr>
              <a:t> </a:t>
            </a:r>
            <a:r>
              <a:rPr lang="en-US" dirty="0" err="1">
                <a:solidFill>
                  <a:srgbClr val="ECF1F7"/>
                </a:solidFill>
                <a:latin typeface="Franklin Gothic Medium Cond" panose="020B0606030402020204" pitchFamily="34" charset="0"/>
              </a:rPr>
              <a:t>merujuk</a:t>
            </a:r>
            <a:r>
              <a:rPr lang="en-US" dirty="0">
                <a:solidFill>
                  <a:srgbClr val="ECF1F7"/>
                </a:solidFill>
                <a:latin typeface="Franklin Gothic Medium Cond" panose="020B0606030402020204" pitchFamily="34" charset="0"/>
              </a:rPr>
              <a:t> pada </a:t>
            </a:r>
            <a:r>
              <a:rPr lang="en-US" dirty="0" err="1">
                <a:solidFill>
                  <a:srgbClr val="ECF1F7"/>
                </a:solidFill>
                <a:highlight>
                  <a:srgbClr val="FF0000"/>
                </a:highlight>
                <a:latin typeface="Franklin Gothic Medium Cond" panose="020B0606030402020204" pitchFamily="34" charset="0"/>
              </a:rPr>
              <a:t>Organisation</a:t>
            </a:r>
            <a:r>
              <a:rPr lang="en-US" dirty="0">
                <a:solidFill>
                  <a:srgbClr val="ECF1F7"/>
                </a:solidFill>
                <a:highlight>
                  <a:srgbClr val="FF0000"/>
                </a:highlight>
                <a:latin typeface="Franklin Gothic Medium Cond" panose="020B0606030402020204" pitchFamily="34" charset="0"/>
              </a:rPr>
              <a:t> for Economic Cooperation And Development (OECD)</a:t>
            </a:r>
          </a:p>
        </p:txBody>
      </p:sp>
      <p:pic>
        <p:nvPicPr>
          <p:cNvPr id="12" name="Picture 11">
            <a:extLst>
              <a:ext uri="{FF2B5EF4-FFF2-40B4-BE49-F238E27FC236}">
                <a16:creationId xmlns:a16="http://schemas.microsoft.com/office/drawing/2014/main" id="{EFA58ACA-57BE-4ED9-B43F-9E2ECE6470FE}"/>
              </a:ext>
            </a:extLst>
          </p:cNvPr>
          <p:cNvPicPr>
            <a:picLocks noChangeAspect="1"/>
          </p:cNvPicPr>
          <p:nvPr/>
        </p:nvPicPr>
        <p:blipFill rotWithShape="1">
          <a:blip r:embed="rId3"/>
          <a:srcRect t="23553"/>
          <a:stretch/>
        </p:blipFill>
        <p:spPr>
          <a:xfrm>
            <a:off x="5699697" y="1291405"/>
            <a:ext cx="6039611" cy="2822241"/>
          </a:xfrm>
          <a:prstGeom prst="rect">
            <a:avLst/>
          </a:prstGeom>
        </p:spPr>
      </p:pic>
    </p:spTree>
    <p:extLst>
      <p:ext uri="{BB962C8B-B14F-4D97-AF65-F5344CB8AC3E}">
        <p14:creationId xmlns:p14="http://schemas.microsoft.com/office/powerpoint/2010/main" val="192773195"/>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2C7DEAE-E874-4517-AC99-ED3023704942}"/>
              </a:ext>
            </a:extLst>
          </p:cNvPr>
          <p:cNvSpPr txBox="1"/>
          <p:nvPr/>
        </p:nvSpPr>
        <p:spPr>
          <a:xfrm>
            <a:off x="582166" y="1208671"/>
            <a:ext cx="5204484" cy="4124206"/>
          </a:xfrm>
          <a:prstGeom prst="rect">
            <a:avLst/>
          </a:prstGeom>
          <a:noFill/>
        </p:spPr>
        <p:txBody>
          <a:bodyPr wrap="square">
            <a:spAutoFit/>
          </a:bodyPr>
          <a:lstStyle/>
          <a:p>
            <a:pPr algn="just">
              <a:spcBef>
                <a:spcPts val="300"/>
              </a:spcBef>
              <a:spcAft>
                <a:spcPts val="300"/>
              </a:spcAft>
            </a:pPr>
            <a:r>
              <a:rPr lang="id-ID" dirty="0">
                <a:solidFill>
                  <a:srgbClr val="FFFF00"/>
                </a:solidFill>
                <a:latin typeface="Franklin Gothic Medium Cond" panose="020B0606030402020204" pitchFamily="34" charset="0"/>
              </a:rPr>
              <a:t>Jika survei statistik sektoral, apakah mendapatkan rekomendasi</a:t>
            </a:r>
            <a:r>
              <a:rPr lang="en-US" dirty="0">
                <a:solidFill>
                  <a:srgbClr val="FFFF00"/>
                </a:solidFill>
                <a:latin typeface="Franklin Gothic Medium Cond" panose="020B0606030402020204" pitchFamily="34" charset="0"/>
              </a:rPr>
              <a:t> </a:t>
            </a:r>
            <a:r>
              <a:rPr lang="id-ID" dirty="0">
                <a:solidFill>
                  <a:srgbClr val="FFFF00"/>
                </a:solidFill>
                <a:latin typeface="Franklin Gothic Medium Cond" panose="020B0606030402020204" pitchFamily="34" charset="0"/>
              </a:rPr>
              <a:t>kegiatan statistik dari BPS?</a:t>
            </a:r>
            <a:endParaRPr lang="en-US" dirty="0">
              <a:solidFill>
                <a:srgbClr val="FFFF00"/>
              </a:solidFill>
              <a:latin typeface="Franklin Gothic Medium Cond" panose="020B0606030402020204" pitchFamily="34" charset="0"/>
            </a:endParaRPr>
          </a:p>
          <a:p>
            <a:pPr algn="just">
              <a:spcBef>
                <a:spcPts val="300"/>
              </a:spcBef>
              <a:spcAft>
                <a:spcPts val="300"/>
              </a:spcAft>
            </a:pPr>
            <a:r>
              <a:rPr lang="id-ID" dirty="0">
                <a:solidFill>
                  <a:schemeClr val="bg1"/>
                </a:solidFill>
                <a:latin typeface="Franklin Gothic Medium Cond" panose="020B0606030402020204" pitchFamily="34" charset="0"/>
              </a:rPr>
              <a:t>Lingkari kode 1 jika mendapatkan rekomendasi atau kode 2 jika</a:t>
            </a:r>
            <a:r>
              <a:rPr lang="en-US" dirty="0">
                <a:solidFill>
                  <a:schemeClr val="bg1"/>
                </a:solidFill>
                <a:latin typeface="Franklin Gothic Medium Cond" panose="020B0606030402020204" pitchFamily="34" charset="0"/>
              </a:rPr>
              <a:t> </a:t>
            </a:r>
            <a:r>
              <a:rPr lang="id-ID" dirty="0">
                <a:solidFill>
                  <a:schemeClr val="bg1"/>
                </a:solidFill>
                <a:latin typeface="Franklin Gothic Medium Cond" panose="020B0606030402020204" pitchFamily="34" charset="0"/>
              </a:rPr>
              <a:t>tidak mendapatkan rekomendasi. Jika mendapatkan</a:t>
            </a:r>
            <a:r>
              <a:rPr lang="en-US" dirty="0">
                <a:solidFill>
                  <a:schemeClr val="bg1"/>
                </a:solidFill>
                <a:latin typeface="Franklin Gothic Medium Cond" panose="020B0606030402020204" pitchFamily="34" charset="0"/>
              </a:rPr>
              <a:t> </a:t>
            </a:r>
            <a:r>
              <a:rPr lang="id-ID" dirty="0">
                <a:solidFill>
                  <a:schemeClr val="bg1"/>
                </a:solidFill>
                <a:latin typeface="Franklin Gothic Medium Cond" panose="020B0606030402020204" pitchFamily="34" charset="0"/>
              </a:rPr>
              <a:t>rekomendasi, tuliskan identitas rekomendasi pada tempat yang</a:t>
            </a:r>
            <a:r>
              <a:rPr lang="en-US" dirty="0">
                <a:solidFill>
                  <a:schemeClr val="bg1"/>
                </a:solidFill>
                <a:latin typeface="Franklin Gothic Medium Cond" panose="020B0606030402020204" pitchFamily="34" charset="0"/>
              </a:rPr>
              <a:t> </a:t>
            </a:r>
            <a:r>
              <a:rPr lang="id-ID" dirty="0">
                <a:solidFill>
                  <a:schemeClr val="bg1"/>
                </a:solidFill>
                <a:latin typeface="Franklin Gothic Medium Cond" panose="020B0606030402020204" pitchFamily="34" charset="0"/>
              </a:rPr>
              <a:t>disediakan.</a:t>
            </a:r>
          </a:p>
          <a:p>
            <a:pPr algn="just">
              <a:spcBef>
                <a:spcPts val="300"/>
              </a:spcBef>
              <a:spcAft>
                <a:spcPts val="300"/>
              </a:spcAft>
            </a:pPr>
            <a:r>
              <a:rPr lang="id-ID" dirty="0">
                <a:solidFill>
                  <a:schemeClr val="bg1"/>
                </a:solidFill>
                <a:latin typeface="Franklin Gothic Medium Cond" panose="020B0606030402020204" pitchFamily="34" charset="0"/>
              </a:rPr>
              <a:t>Sebagaimana tercantum dalam PP No. 51 Tahun 1999 tentang</a:t>
            </a:r>
            <a:r>
              <a:rPr lang="en-US" dirty="0">
                <a:solidFill>
                  <a:schemeClr val="bg1"/>
                </a:solidFill>
                <a:latin typeface="Franklin Gothic Medium Cond" panose="020B0606030402020204" pitchFamily="34" charset="0"/>
              </a:rPr>
              <a:t> </a:t>
            </a:r>
            <a:r>
              <a:rPr lang="id-ID" dirty="0">
                <a:solidFill>
                  <a:schemeClr val="bg1"/>
                </a:solidFill>
                <a:latin typeface="Franklin Gothic Medium Cond" panose="020B0606030402020204" pitchFamily="34" charset="0"/>
              </a:rPr>
              <a:t>Penyelenggaraan Statistik, setiap penyelenggara statistik se</a:t>
            </a:r>
            <a:r>
              <a:rPr lang="en-US" dirty="0">
                <a:solidFill>
                  <a:schemeClr val="bg1"/>
                </a:solidFill>
                <a:latin typeface="Franklin Gothic Medium Cond" panose="020B0606030402020204" pitchFamily="34" charset="0"/>
              </a:rPr>
              <a:t>k</a:t>
            </a:r>
            <a:r>
              <a:rPr lang="id-ID" dirty="0">
                <a:solidFill>
                  <a:schemeClr val="bg1"/>
                </a:solidFill>
                <a:latin typeface="Franklin Gothic Medium Cond" panose="020B0606030402020204" pitchFamily="34" charset="0"/>
              </a:rPr>
              <a:t>toral</a:t>
            </a:r>
            <a:r>
              <a:rPr lang="en-US" dirty="0">
                <a:solidFill>
                  <a:schemeClr val="bg1"/>
                </a:solidFill>
                <a:latin typeface="Franklin Gothic Medium Cond" panose="020B0606030402020204" pitchFamily="34" charset="0"/>
              </a:rPr>
              <a:t> </a:t>
            </a:r>
            <a:r>
              <a:rPr lang="id-ID" dirty="0">
                <a:solidFill>
                  <a:schemeClr val="bg1"/>
                </a:solidFill>
                <a:latin typeface="Franklin Gothic Medium Cond" panose="020B0606030402020204" pitchFamily="34" charset="0"/>
              </a:rPr>
              <a:t>yang akan melakukan survei, wajib memberitahukan rencana</a:t>
            </a:r>
            <a:r>
              <a:rPr lang="en-US" dirty="0">
                <a:solidFill>
                  <a:schemeClr val="bg1"/>
                </a:solidFill>
                <a:latin typeface="Franklin Gothic Medium Cond" panose="020B0606030402020204" pitchFamily="34" charset="0"/>
              </a:rPr>
              <a:t> </a:t>
            </a:r>
            <a:r>
              <a:rPr lang="id-ID" dirty="0">
                <a:solidFill>
                  <a:schemeClr val="bg1"/>
                </a:solidFill>
                <a:latin typeface="Franklin Gothic Medium Cond" panose="020B0606030402020204" pitchFamily="34" charset="0"/>
              </a:rPr>
              <a:t>survei kepada BPS, mengikuti rekomendasi survei dari BPS, dan</a:t>
            </a:r>
            <a:r>
              <a:rPr lang="en-US" dirty="0">
                <a:solidFill>
                  <a:schemeClr val="bg1"/>
                </a:solidFill>
                <a:latin typeface="Franklin Gothic Medium Cond" panose="020B0606030402020204" pitchFamily="34" charset="0"/>
              </a:rPr>
              <a:t> </a:t>
            </a:r>
            <a:r>
              <a:rPr lang="id-ID" dirty="0">
                <a:solidFill>
                  <a:schemeClr val="bg1"/>
                </a:solidFill>
                <a:latin typeface="Franklin Gothic Medium Cond" panose="020B0606030402020204" pitchFamily="34" charset="0"/>
              </a:rPr>
              <a:t>melaporkan hasil survei kepada BPS. Survei statistik se</a:t>
            </a:r>
            <a:r>
              <a:rPr lang="en-US" dirty="0">
                <a:solidFill>
                  <a:schemeClr val="bg1"/>
                </a:solidFill>
                <a:latin typeface="Franklin Gothic Medium Cond" panose="020B0606030402020204" pitchFamily="34" charset="0"/>
              </a:rPr>
              <a:t>k</a:t>
            </a:r>
            <a:r>
              <a:rPr lang="id-ID" dirty="0">
                <a:solidFill>
                  <a:schemeClr val="bg1"/>
                </a:solidFill>
                <a:latin typeface="Franklin Gothic Medium Cond" panose="020B0606030402020204" pitchFamily="34" charset="0"/>
              </a:rPr>
              <a:t>toral</a:t>
            </a:r>
            <a:r>
              <a:rPr lang="en-US" dirty="0">
                <a:solidFill>
                  <a:schemeClr val="bg1"/>
                </a:solidFill>
                <a:latin typeface="Franklin Gothic Medium Cond" panose="020B0606030402020204" pitchFamily="34" charset="0"/>
              </a:rPr>
              <a:t> </a:t>
            </a:r>
            <a:r>
              <a:rPr lang="id-ID" dirty="0">
                <a:solidFill>
                  <a:schemeClr val="bg1"/>
                </a:solidFill>
                <a:latin typeface="Franklin Gothic Medium Cond" panose="020B0606030402020204" pitchFamily="34" charset="0"/>
              </a:rPr>
              <a:t>yang telah mendapatkan rekomendasi survei dari BPS akan</a:t>
            </a:r>
            <a:r>
              <a:rPr lang="en-US" dirty="0">
                <a:solidFill>
                  <a:schemeClr val="bg1"/>
                </a:solidFill>
                <a:latin typeface="Franklin Gothic Medium Cond" panose="020B0606030402020204" pitchFamily="34" charset="0"/>
              </a:rPr>
              <a:t> </a:t>
            </a:r>
            <a:r>
              <a:rPr lang="id-ID" dirty="0">
                <a:solidFill>
                  <a:schemeClr val="bg1"/>
                </a:solidFill>
                <a:latin typeface="Franklin Gothic Medium Cond" panose="020B0606030402020204" pitchFamily="34" charset="0"/>
              </a:rPr>
              <a:t>memiliki identitas rekomendasi.</a:t>
            </a:r>
          </a:p>
        </p:txBody>
      </p:sp>
      <p:pic>
        <p:nvPicPr>
          <p:cNvPr id="4" name="Picture 3">
            <a:extLst>
              <a:ext uri="{FF2B5EF4-FFF2-40B4-BE49-F238E27FC236}">
                <a16:creationId xmlns:a16="http://schemas.microsoft.com/office/drawing/2014/main" id="{05B4C903-1A26-4376-9132-BB28A19B1250}"/>
              </a:ext>
            </a:extLst>
          </p:cNvPr>
          <p:cNvPicPr>
            <a:picLocks noChangeAspect="1"/>
          </p:cNvPicPr>
          <p:nvPr/>
        </p:nvPicPr>
        <p:blipFill>
          <a:blip r:embed="rId2"/>
          <a:stretch>
            <a:fillRect/>
          </a:stretch>
        </p:blipFill>
        <p:spPr>
          <a:xfrm>
            <a:off x="6096001" y="1208672"/>
            <a:ext cx="5886734" cy="942798"/>
          </a:xfrm>
          <a:prstGeom prst="rect">
            <a:avLst/>
          </a:prstGeom>
        </p:spPr>
      </p:pic>
      <p:sp>
        <p:nvSpPr>
          <p:cNvPr id="5" name="TextBox 4">
            <a:extLst>
              <a:ext uri="{FF2B5EF4-FFF2-40B4-BE49-F238E27FC236}">
                <a16:creationId xmlns:a16="http://schemas.microsoft.com/office/drawing/2014/main" id="{135D5719-7CAE-4B20-9A96-21627AE848C4}"/>
              </a:ext>
            </a:extLst>
          </p:cNvPr>
          <p:cNvSpPr txBox="1"/>
          <p:nvPr/>
        </p:nvSpPr>
        <p:spPr>
          <a:xfrm>
            <a:off x="6384175" y="2975851"/>
            <a:ext cx="5225660" cy="1508105"/>
          </a:xfrm>
          <a:prstGeom prst="rect">
            <a:avLst/>
          </a:prstGeom>
          <a:noFill/>
        </p:spPr>
        <p:txBody>
          <a:bodyPr wrap="square" lIns="0" tIns="0" rIns="0" bIns="0" rtlCol="0">
            <a:spAutoFit/>
          </a:bodyPr>
          <a:lstStyle/>
          <a:p>
            <a:r>
              <a:rPr lang="en-US" sz="1400" i="1" dirty="0" err="1">
                <a:solidFill>
                  <a:schemeClr val="bg1"/>
                </a:solidFill>
                <a:highlight>
                  <a:srgbClr val="FF0000"/>
                </a:highlight>
                <a:latin typeface="Metropolis Light" panose="00000500000000000000" pitchFamily="50" charset="0"/>
              </a:rPr>
              <a:t>Penegasan</a:t>
            </a:r>
            <a:r>
              <a:rPr lang="en-US" sz="1400" i="1" dirty="0">
                <a:solidFill>
                  <a:schemeClr val="bg1"/>
                </a:solidFill>
                <a:highlight>
                  <a:srgbClr val="FF0000"/>
                </a:highlight>
                <a:latin typeface="Metropolis Light" panose="00000500000000000000" pitchFamily="50" charset="0"/>
              </a:rPr>
              <a:t> </a:t>
            </a:r>
            <a:r>
              <a:rPr lang="en-US" sz="1400" dirty="0">
                <a:solidFill>
                  <a:schemeClr val="bg1"/>
                </a:solidFill>
                <a:highlight>
                  <a:srgbClr val="FF0000"/>
                </a:highlight>
                <a:latin typeface="Metropolis Light" panose="00000500000000000000" pitchFamily="50" charset="0"/>
              </a:rPr>
              <a:t>:</a:t>
            </a:r>
          </a:p>
          <a:p>
            <a:r>
              <a:rPr lang="en-US" sz="1400" i="1" dirty="0">
                <a:solidFill>
                  <a:schemeClr val="bg1"/>
                </a:solidFill>
                <a:latin typeface="Metropolis Light" panose="00000500000000000000" pitchFamily="50" charset="0"/>
              </a:rPr>
              <a:t>Jika </a:t>
            </a:r>
            <a:r>
              <a:rPr lang="en-US" sz="1400" i="1" dirty="0" err="1">
                <a:solidFill>
                  <a:schemeClr val="bg1"/>
                </a:solidFill>
                <a:latin typeface="Metropolis Light" panose="00000500000000000000" pitchFamily="50" charset="0"/>
              </a:rPr>
              <a:t>survei</a:t>
            </a:r>
            <a:r>
              <a:rPr lang="en-US" sz="1400" i="1" dirty="0">
                <a:solidFill>
                  <a:schemeClr val="bg1"/>
                </a:solidFill>
                <a:latin typeface="Metropolis Light" panose="00000500000000000000" pitchFamily="50" charset="0"/>
              </a:rPr>
              <a:t> </a:t>
            </a:r>
            <a:r>
              <a:rPr lang="en-US" sz="1400" i="1" dirty="0" err="1">
                <a:solidFill>
                  <a:schemeClr val="bg1"/>
                </a:solidFill>
                <a:latin typeface="Metropolis Light" panose="00000500000000000000" pitchFamily="50" charset="0"/>
              </a:rPr>
              <a:t>masih</a:t>
            </a:r>
            <a:r>
              <a:rPr lang="en-US" sz="1400" i="1" dirty="0">
                <a:solidFill>
                  <a:schemeClr val="bg1"/>
                </a:solidFill>
                <a:latin typeface="Metropolis Light" panose="00000500000000000000" pitchFamily="50" charset="0"/>
              </a:rPr>
              <a:t> </a:t>
            </a:r>
            <a:r>
              <a:rPr lang="en-US" sz="1400" i="1" dirty="0" err="1">
                <a:solidFill>
                  <a:schemeClr val="bg1"/>
                </a:solidFill>
                <a:latin typeface="Metropolis Light" panose="00000500000000000000" pitchFamily="50" charset="0"/>
              </a:rPr>
              <a:t>dalam</a:t>
            </a:r>
            <a:r>
              <a:rPr lang="en-US" sz="1400" i="1" dirty="0">
                <a:solidFill>
                  <a:schemeClr val="bg1"/>
                </a:solidFill>
                <a:latin typeface="Metropolis Light" panose="00000500000000000000" pitchFamily="50" charset="0"/>
              </a:rPr>
              <a:t> </a:t>
            </a:r>
            <a:r>
              <a:rPr lang="en-US" sz="1400" i="1" dirty="0" err="1">
                <a:solidFill>
                  <a:schemeClr val="bg1"/>
                </a:solidFill>
                <a:latin typeface="Metropolis Light" panose="00000500000000000000" pitchFamily="50" charset="0"/>
              </a:rPr>
              <a:t>tahap</a:t>
            </a:r>
            <a:r>
              <a:rPr lang="en-US" sz="1400" i="1" dirty="0">
                <a:solidFill>
                  <a:schemeClr val="bg1"/>
                </a:solidFill>
                <a:latin typeface="Metropolis Light" panose="00000500000000000000" pitchFamily="50" charset="0"/>
              </a:rPr>
              <a:t> </a:t>
            </a:r>
            <a:r>
              <a:rPr lang="en-US" sz="1400" i="1" dirty="0" err="1">
                <a:solidFill>
                  <a:schemeClr val="bg1"/>
                </a:solidFill>
                <a:latin typeface="Metropolis Light" panose="00000500000000000000" pitchFamily="50" charset="0"/>
              </a:rPr>
              <a:t>permintaan</a:t>
            </a:r>
            <a:r>
              <a:rPr lang="en-US" sz="1400" i="1" dirty="0">
                <a:solidFill>
                  <a:schemeClr val="bg1"/>
                </a:solidFill>
                <a:latin typeface="Metropolis Light" panose="00000500000000000000" pitchFamily="50" charset="0"/>
              </a:rPr>
              <a:t> </a:t>
            </a:r>
            <a:r>
              <a:rPr lang="en-US" sz="1400" i="1" dirty="0" err="1">
                <a:solidFill>
                  <a:schemeClr val="bg1"/>
                </a:solidFill>
                <a:latin typeface="Metropolis Light" panose="00000500000000000000" pitchFamily="50" charset="0"/>
              </a:rPr>
              <a:t>rekomendasi</a:t>
            </a:r>
            <a:r>
              <a:rPr lang="en-US" sz="1400" i="1" dirty="0">
                <a:solidFill>
                  <a:schemeClr val="bg1"/>
                </a:solidFill>
                <a:latin typeface="Metropolis Light" panose="00000500000000000000" pitchFamily="50" charset="0"/>
              </a:rPr>
              <a:t> (</a:t>
            </a:r>
            <a:r>
              <a:rPr lang="en-US" sz="1400" i="1" dirty="0" err="1">
                <a:solidFill>
                  <a:schemeClr val="bg1"/>
                </a:solidFill>
                <a:latin typeface="Metropolis Light" panose="00000500000000000000" pitchFamily="50" charset="0"/>
              </a:rPr>
              <a:t>Romantik</a:t>
            </a:r>
            <a:r>
              <a:rPr lang="en-US" sz="1400" i="1" dirty="0">
                <a:solidFill>
                  <a:schemeClr val="bg1"/>
                </a:solidFill>
                <a:latin typeface="Metropolis Light" panose="00000500000000000000" pitchFamily="50" charset="0"/>
              </a:rPr>
              <a:t>), </a:t>
            </a:r>
            <a:r>
              <a:rPr lang="en-US" sz="1400" i="1" dirty="0" err="1">
                <a:solidFill>
                  <a:schemeClr val="bg1"/>
                </a:solidFill>
                <a:latin typeface="Metropolis Light" panose="00000500000000000000" pitchFamily="50" charset="0"/>
              </a:rPr>
              <a:t>sehingga</a:t>
            </a:r>
            <a:r>
              <a:rPr lang="en-US" sz="1400" i="1" dirty="0">
                <a:solidFill>
                  <a:schemeClr val="bg1"/>
                </a:solidFill>
                <a:latin typeface="Metropolis Light" panose="00000500000000000000" pitchFamily="50" charset="0"/>
              </a:rPr>
              <a:t> </a:t>
            </a:r>
            <a:r>
              <a:rPr lang="en-US" sz="1400" i="1" dirty="0" err="1">
                <a:solidFill>
                  <a:schemeClr val="bg1"/>
                </a:solidFill>
                <a:latin typeface="Metropolis Light" panose="00000500000000000000" pitchFamily="50" charset="0"/>
              </a:rPr>
              <a:t>Nomor</a:t>
            </a:r>
            <a:r>
              <a:rPr lang="en-US" sz="1400" i="1" dirty="0">
                <a:solidFill>
                  <a:schemeClr val="bg1"/>
                </a:solidFill>
                <a:latin typeface="Metropolis Light" panose="00000500000000000000" pitchFamily="50" charset="0"/>
              </a:rPr>
              <a:t> </a:t>
            </a:r>
            <a:r>
              <a:rPr lang="en-US" sz="1400" i="1" dirty="0" err="1">
                <a:solidFill>
                  <a:schemeClr val="bg1"/>
                </a:solidFill>
                <a:latin typeface="Metropolis Light" panose="00000500000000000000" pitchFamily="50" charset="0"/>
              </a:rPr>
              <a:t>rekomendasi</a:t>
            </a:r>
            <a:r>
              <a:rPr lang="en-US" sz="1400" i="1" dirty="0">
                <a:solidFill>
                  <a:schemeClr val="bg1"/>
                </a:solidFill>
                <a:latin typeface="Metropolis Light" panose="00000500000000000000" pitchFamily="50" charset="0"/>
              </a:rPr>
              <a:t> </a:t>
            </a:r>
            <a:r>
              <a:rPr lang="en-US" sz="1400" i="1" dirty="0" err="1">
                <a:solidFill>
                  <a:schemeClr val="bg1"/>
                </a:solidFill>
                <a:latin typeface="Metropolis Light" panose="00000500000000000000" pitchFamily="50" charset="0"/>
              </a:rPr>
              <a:t>belum</a:t>
            </a:r>
            <a:r>
              <a:rPr lang="en-US" sz="1400" i="1" dirty="0">
                <a:solidFill>
                  <a:schemeClr val="bg1"/>
                </a:solidFill>
                <a:latin typeface="Metropolis Light" panose="00000500000000000000" pitchFamily="50" charset="0"/>
              </a:rPr>
              <a:t> release. </a:t>
            </a:r>
            <a:r>
              <a:rPr lang="en-US" sz="1400" i="1" dirty="0" err="1">
                <a:solidFill>
                  <a:schemeClr val="bg1"/>
                </a:solidFill>
                <a:latin typeface="Metropolis Light" panose="00000500000000000000" pitchFamily="50" charset="0"/>
              </a:rPr>
              <a:t>Maka</a:t>
            </a:r>
            <a:r>
              <a:rPr lang="en-US" sz="1400" i="1" dirty="0">
                <a:solidFill>
                  <a:schemeClr val="bg1"/>
                </a:solidFill>
                <a:latin typeface="Metropolis Light" panose="00000500000000000000" pitchFamily="50" charset="0"/>
              </a:rPr>
              <a:t> </a:t>
            </a:r>
            <a:r>
              <a:rPr lang="en-US" sz="1400" i="1" dirty="0" err="1">
                <a:solidFill>
                  <a:schemeClr val="bg1"/>
                </a:solidFill>
                <a:latin typeface="Metropolis Light" panose="00000500000000000000" pitchFamily="50" charset="0"/>
              </a:rPr>
              <a:t>Rincian</a:t>
            </a:r>
            <a:r>
              <a:rPr lang="en-US" sz="1400" i="1" dirty="0">
                <a:solidFill>
                  <a:schemeClr val="bg1"/>
                </a:solidFill>
                <a:latin typeface="Metropolis Light" panose="00000500000000000000" pitchFamily="50" charset="0"/>
              </a:rPr>
              <a:t> </a:t>
            </a:r>
            <a:r>
              <a:rPr lang="en-US" sz="1400" i="1" dirty="0" err="1">
                <a:solidFill>
                  <a:schemeClr val="bg1"/>
                </a:solidFill>
                <a:latin typeface="Metropolis Light" panose="00000500000000000000" pitchFamily="50" charset="0"/>
              </a:rPr>
              <a:t>ini</a:t>
            </a:r>
            <a:r>
              <a:rPr lang="en-US" sz="1400" i="1" dirty="0">
                <a:solidFill>
                  <a:schemeClr val="bg1"/>
                </a:solidFill>
                <a:latin typeface="Metropolis Light" panose="00000500000000000000" pitchFamily="50" charset="0"/>
              </a:rPr>
              <a:t> </a:t>
            </a:r>
            <a:r>
              <a:rPr lang="en-US" sz="1400" i="1" dirty="0" err="1">
                <a:solidFill>
                  <a:schemeClr val="bg1"/>
                </a:solidFill>
                <a:latin typeface="Metropolis Light" panose="00000500000000000000" pitchFamily="50" charset="0"/>
              </a:rPr>
              <a:t>diisi</a:t>
            </a:r>
            <a:r>
              <a:rPr lang="en-US" sz="1400" i="1" dirty="0">
                <a:solidFill>
                  <a:schemeClr val="bg1"/>
                </a:solidFill>
                <a:latin typeface="Metropolis Light" panose="00000500000000000000" pitchFamily="50" charset="0"/>
              </a:rPr>
              <a:t> (</a:t>
            </a:r>
            <a:r>
              <a:rPr lang="en-US" sz="1400" i="1" dirty="0" err="1">
                <a:solidFill>
                  <a:schemeClr val="bg1"/>
                </a:solidFill>
                <a:latin typeface="Metropolis Light" panose="00000500000000000000" pitchFamily="50" charset="0"/>
              </a:rPr>
              <a:t>kode</a:t>
            </a:r>
            <a:r>
              <a:rPr lang="en-US" sz="1400" i="1" dirty="0">
                <a:solidFill>
                  <a:schemeClr val="bg1"/>
                </a:solidFill>
                <a:latin typeface="Metropolis Light" panose="00000500000000000000" pitchFamily="50" charset="0"/>
              </a:rPr>
              <a:t> 2 - </a:t>
            </a:r>
            <a:r>
              <a:rPr lang="en-US" sz="1400" b="1" i="1" dirty="0" err="1">
                <a:solidFill>
                  <a:srgbClr val="FFC000"/>
                </a:solidFill>
                <a:latin typeface="Metropolis Light" panose="00000500000000000000" pitchFamily="50" charset="0"/>
              </a:rPr>
              <a:t>tidak</a:t>
            </a:r>
            <a:r>
              <a:rPr lang="en-US" sz="1400" i="1" dirty="0">
                <a:solidFill>
                  <a:schemeClr val="bg1"/>
                </a:solidFill>
                <a:latin typeface="Metropolis Light" panose="00000500000000000000" pitchFamily="50" charset="0"/>
              </a:rPr>
              <a:t>) </a:t>
            </a:r>
            <a:r>
              <a:rPr lang="en-US" sz="1400" i="1" dirty="0" err="1">
                <a:solidFill>
                  <a:schemeClr val="bg1"/>
                </a:solidFill>
                <a:latin typeface="Metropolis Light" panose="00000500000000000000" pitchFamily="50" charset="0"/>
              </a:rPr>
              <a:t>karena</a:t>
            </a:r>
            <a:r>
              <a:rPr lang="en-US" sz="1400" i="1" dirty="0">
                <a:solidFill>
                  <a:schemeClr val="bg1"/>
                </a:solidFill>
                <a:latin typeface="Metropolis Light" panose="00000500000000000000" pitchFamily="50" charset="0"/>
              </a:rPr>
              <a:t> </a:t>
            </a:r>
            <a:r>
              <a:rPr lang="en-US" sz="1400" i="1" dirty="0" err="1">
                <a:solidFill>
                  <a:schemeClr val="bg1"/>
                </a:solidFill>
                <a:latin typeface="Metropolis Light" panose="00000500000000000000" pitchFamily="50" charset="0"/>
              </a:rPr>
              <a:t>nomor</a:t>
            </a:r>
            <a:r>
              <a:rPr lang="en-US" sz="1400" i="1" dirty="0">
                <a:solidFill>
                  <a:schemeClr val="bg1"/>
                </a:solidFill>
                <a:latin typeface="Metropolis Light" panose="00000500000000000000" pitchFamily="50" charset="0"/>
              </a:rPr>
              <a:t> </a:t>
            </a:r>
            <a:r>
              <a:rPr lang="en-US" sz="1400" i="1" dirty="0" err="1">
                <a:solidFill>
                  <a:schemeClr val="bg1"/>
                </a:solidFill>
                <a:latin typeface="Metropolis Light" panose="00000500000000000000" pitchFamily="50" charset="0"/>
              </a:rPr>
              <a:t>rekomendasi</a:t>
            </a:r>
            <a:r>
              <a:rPr lang="en-US" sz="1400" i="1" dirty="0">
                <a:solidFill>
                  <a:schemeClr val="bg1"/>
                </a:solidFill>
                <a:latin typeface="Metropolis Light" panose="00000500000000000000" pitchFamily="50" charset="0"/>
              </a:rPr>
              <a:t> </a:t>
            </a:r>
            <a:r>
              <a:rPr lang="en-US" sz="1400" i="1" dirty="0" err="1">
                <a:solidFill>
                  <a:schemeClr val="bg1"/>
                </a:solidFill>
                <a:latin typeface="Metropolis Light" panose="00000500000000000000" pitchFamily="50" charset="0"/>
              </a:rPr>
              <a:t>belum</a:t>
            </a:r>
            <a:r>
              <a:rPr lang="en-US" sz="1400" i="1" dirty="0">
                <a:solidFill>
                  <a:schemeClr val="bg1"/>
                </a:solidFill>
                <a:latin typeface="Metropolis Light" panose="00000500000000000000" pitchFamily="50" charset="0"/>
              </a:rPr>
              <a:t> release. Jika </a:t>
            </a:r>
            <a:r>
              <a:rPr lang="en-US" sz="1400" i="1" dirty="0" err="1">
                <a:solidFill>
                  <a:schemeClr val="bg1"/>
                </a:solidFill>
                <a:latin typeface="Metropolis Light" panose="00000500000000000000" pitchFamily="50" charset="0"/>
              </a:rPr>
              <a:t>nomor</a:t>
            </a:r>
            <a:r>
              <a:rPr lang="en-US" sz="1400" i="1" dirty="0">
                <a:solidFill>
                  <a:schemeClr val="bg1"/>
                </a:solidFill>
                <a:latin typeface="Metropolis Light" panose="00000500000000000000" pitchFamily="50" charset="0"/>
              </a:rPr>
              <a:t> </a:t>
            </a:r>
            <a:r>
              <a:rPr lang="en-US" sz="1400" i="1" dirty="0" err="1">
                <a:solidFill>
                  <a:schemeClr val="bg1"/>
                </a:solidFill>
                <a:latin typeface="Metropolis Light" panose="00000500000000000000" pitchFamily="50" charset="0"/>
              </a:rPr>
              <a:t>rekomendasi</a:t>
            </a:r>
            <a:r>
              <a:rPr lang="en-US" sz="1400" i="1" dirty="0">
                <a:solidFill>
                  <a:schemeClr val="bg1"/>
                </a:solidFill>
                <a:latin typeface="Metropolis Light" panose="00000500000000000000" pitchFamily="50" charset="0"/>
              </a:rPr>
              <a:t> </a:t>
            </a:r>
            <a:r>
              <a:rPr lang="en-US" sz="1400" i="1" dirty="0" err="1">
                <a:solidFill>
                  <a:schemeClr val="bg1"/>
                </a:solidFill>
                <a:latin typeface="Metropolis Light" panose="00000500000000000000" pitchFamily="50" charset="0"/>
              </a:rPr>
              <a:t>sudah</a:t>
            </a:r>
            <a:r>
              <a:rPr lang="en-US" sz="1400" i="1" dirty="0">
                <a:solidFill>
                  <a:schemeClr val="bg1"/>
                </a:solidFill>
                <a:latin typeface="Metropolis Light" panose="00000500000000000000" pitchFamily="50" charset="0"/>
              </a:rPr>
              <a:t> release, </a:t>
            </a:r>
            <a:r>
              <a:rPr lang="en-US" sz="1400" i="1" dirty="0" err="1">
                <a:solidFill>
                  <a:schemeClr val="bg1"/>
                </a:solidFill>
                <a:latin typeface="Metropolis Light" panose="00000500000000000000" pitchFamily="50" charset="0"/>
              </a:rPr>
              <a:t>maka</a:t>
            </a:r>
            <a:r>
              <a:rPr lang="en-US" sz="1400" i="1" dirty="0">
                <a:solidFill>
                  <a:schemeClr val="bg1"/>
                </a:solidFill>
                <a:latin typeface="Metropolis Light" panose="00000500000000000000" pitchFamily="50" charset="0"/>
              </a:rPr>
              <a:t> </a:t>
            </a:r>
            <a:r>
              <a:rPr lang="en-US" sz="1400" i="1" dirty="0" err="1">
                <a:solidFill>
                  <a:schemeClr val="bg1"/>
                </a:solidFill>
                <a:latin typeface="Metropolis Light" panose="00000500000000000000" pitchFamily="50" charset="0"/>
              </a:rPr>
              <a:t>rincian</a:t>
            </a:r>
            <a:r>
              <a:rPr lang="en-US" sz="1400" i="1" dirty="0">
                <a:solidFill>
                  <a:schemeClr val="bg1"/>
                </a:solidFill>
                <a:latin typeface="Metropolis Light" panose="00000500000000000000" pitchFamily="50" charset="0"/>
              </a:rPr>
              <a:t> pada metadata </a:t>
            </a:r>
            <a:r>
              <a:rPr lang="en-US" sz="1400" i="1" dirty="0" err="1">
                <a:solidFill>
                  <a:schemeClr val="bg1"/>
                </a:solidFill>
                <a:latin typeface="Metropolis Light" panose="00000500000000000000" pitchFamily="50" charset="0"/>
              </a:rPr>
              <a:t>kegiatan</a:t>
            </a:r>
            <a:r>
              <a:rPr lang="en-US" sz="1400" i="1" dirty="0">
                <a:solidFill>
                  <a:schemeClr val="bg1"/>
                </a:solidFill>
                <a:latin typeface="Metropolis Light" panose="00000500000000000000" pitchFamily="50" charset="0"/>
              </a:rPr>
              <a:t> </a:t>
            </a:r>
            <a:r>
              <a:rPr lang="en-US" sz="1400" i="1" dirty="0" err="1">
                <a:solidFill>
                  <a:schemeClr val="bg1"/>
                </a:solidFill>
                <a:latin typeface="Metropolis Light" panose="00000500000000000000" pitchFamily="50" charset="0"/>
              </a:rPr>
              <a:t>tersebut</a:t>
            </a:r>
            <a:r>
              <a:rPr lang="en-US" sz="1400" i="1" dirty="0">
                <a:solidFill>
                  <a:schemeClr val="bg1"/>
                </a:solidFill>
                <a:latin typeface="Metropolis Light" panose="00000500000000000000" pitchFamily="50" charset="0"/>
              </a:rPr>
              <a:t> </a:t>
            </a:r>
            <a:r>
              <a:rPr lang="en-US" sz="1400" i="1" dirty="0" err="1">
                <a:solidFill>
                  <a:schemeClr val="bg1"/>
                </a:solidFill>
                <a:latin typeface="Metropolis Light" panose="00000500000000000000" pitchFamily="50" charset="0"/>
              </a:rPr>
              <a:t>dapat</a:t>
            </a:r>
            <a:r>
              <a:rPr lang="en-US" sz="1400" i="1" dirty="0">
                <a:solidFill>
                  <a:schemeClr val="bg1"/>
                </a:solidFill>
                <a:latin typeface="Metropolis Light" panose="00000500000000000000" pitchFamily="50" charset="0"/>
              </a:rPr>
              <a:t> </a:t>
            </a:r>
            <a:r>
              <a:rPr lang="en-US" sz="1400" i="1" dirty="0" err="1">
                <a:solidFill>
                  <a:schemeClr val="bg1"/>
                </a:solidFill>
                <a:latin typeface="Metropolis Light" panose="00000500000000000000" pitchFamily="50" charset="0"/>
              </a:rPr>
              <a:t>diupdate</a:t>
            </a:r>
            <a:r>
              <a:rPr lang="en-US" sz="1400" i="1" dirty="0">
                <a:solidFill>
                  <a:schemeClr val="bg1"/>
                </a:solidFill>
                <a:latin typeface="Metropolis Light" panose="00000500000000000000" pitchFamily="50" charset="0"/>
              </a:rPr>
              <a:t>.</a:t>
            </a:r>
          </a:p>
        </p:txBody>
      </p:sp>
      <p:sp>
        <p:nvSpPr>
          <p:cNvPr id="6" name="Rectangle: Rounded Corners 5">
            <a:extLst>
              <a:ext uri="{FF2B5EF4-FFF2-40B4-BE49-F238E27FC236}">
                <a16:creationId xmlns:a16="http://schemas.microsoft.com/office/drawing/2014/main" id="{F2FCC6C4-4153-48DF-89CE-904108869477}"/>
              </a:ext>
            </a:extLst>
          </p:cNvPr>
          <p:cNvSpPr/>
          <p:nvPr/>
        </p:nvSpPr>
        <p:spPr>
          <a:xfrm>
            <a:off x="6096000" y="2640946"/>
            <a:ext cx="5886735" cy="2327563"/>
          </a:xfrm>
          <a:prstGeom prst="roundRect">
            <a:avLst>
              <a:gd name="adj" fmla="val 7026"/>
            </a:avLst>
          </a:prstGeom>
          <a:noFill/>
          <a:ln w="285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41999404"/>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60606719-CF28-4553-B1AA-08E17C28AC2C}"/>
              </a:ext>
            </a:extLst>
          </p:cNvPr>
          <p:cNvSpPr/>
          <p:nvPr/>
        </p:nvSpPr>
        <p:spPr>
          <a:xfrm>
            <a:off x="344024" y="1437181"/>
            <a:ext cx="4924012" cy="2308324"/>
          </a:xfrm>
          <a:prstGeom prst="rect">
            <a:avLst/>
          </a:prstGeom>
          <a:ln>
            <a:noFill/>
          </a:ln>
        </p:spPr>
        <p:txBody>
          <a:bodyPr wrap="square">
            <a:spAutoFit/>
          </a:bodyPr>
          <a:lstStyle/>
          <a:p>
            <a:r>
              <a:rPr lang="nn-NO" dirty="0">
                <a:solidFill>
                  <a:srgbClr val="ECF1F7"/>
                </a:solidFill>
                <a:latin typeface="Franklin Gothic Medium Cond" panose="020B0606030402020204" pitchFamily="34" charset="0"/>
                <a:ea typeface="Open Sans" panose="020B0606030504020204" pitchFamily="34" charset="0"/>
                <a:cs typeface="Open Sans" panose="020B0606030504020204" pitchFamily="34" charset="0"/>
              </a:rPr>
              <a:t>Tuliskan nama </a:t>
            </a:r>
            <a:r>
              <a:rPr lang="nn-NO" dirty="0">
                <a:solidFill>
                  <a:srgbClr val="FFFF00"/>
                </a:solidFill>
                <a:latin typeface="Franklin Gothic Medium Cond" panose="020B0606030402020204" pitchFamily="34" charset="0"/>
                <a:ea typeface="Open Sans" panose="020B0606030504020204" pitchFamily="34" charset="0"/>
                <a:cs typeface="Open Sans" panose="020B0606030504020204" pitchFamily="34" charset="0"/>
              </a:rPr>
              <a:t>Instansi penyelenggara </a:t>
            </a:r>
            <a:r>
              <a:rPr lang="nn-NO" dirty="0">
                <a:solidFill>
                  <a:srgbClr val="ECF1F7"/>
                </a:solidFill>
                <a:latin typeface="Franklin Gothic Medium Cond" panose="020B0606030402020204" pitchFamily="34" charset="0"/>
                <a:ea typeface="Open Sans" panose="020B0606030504020204" pitchFamily="34" charset="0"/>
                <a:cs typeface="Open Sans" panose="020B0606030504020204" pitchFamily="34" charset="0"/>
              </a:rPr>
              <a:t>kegiatan statistik, yaitu nama kementerian/lembaga/organisasi perangkat daerah.</a:t>
            </a:r>
          </a:p>
          <a:p>
            <a:endParaRPr lang="en-AU" dirty="0">
              <a:solidFill>
                <a:srgbClr val="ECF1F7"/>
              </a:solidFill>
              <a:latin typeface="Franklin Gothic Medium Cond" panose="020B0606030402020204" pitchFamily="34" charset="0"/>
              <a:ea typeface="Open Sans" panose="020B0606030504020204" pitchFamily="34" charset="0"/>
              <a:cs typeface="Open Sans" panose="020B0606030504020204" pitchFamily="34" charset="0"/>
            </a:endParaRPr>
          </a:p>
          <a:p>
            <a:r>
              <a:rPr lang="en-AU" dirty="0" err="1">
                <a:solidFill>
                  <a:srgbClr val="ECF1F7"/>
                </a:solidFill>
                <a:latin typeface="Franklin Gothic Medium Cond" panose="020B0606030402020204" pitchFamily="34" charset="0"/>
                <a:ea typeface="Open Sans" panose="020B0606030504020204" pitchFamily="34" charset="0"/>
                <a:cs typeface="Open Sans" panose="020B0606030504020204" pitchFamily="34" charset="0"/>
              </a:rPr>
              <a:t>Tuliskan</a:t>
            </a:r>
            <a:r>
              <a:rPr lang="en-AU" dirty="0">
                <a:solidFill>
                  <a:srgbClr val="ECF1F7"/>
                </a:solidFill>
                <a:latin typeface="Franklin Gothic Medium Cond" panose="020B0606030402020204" pitchFamily="34" charset="0"/>
                <a:ea typeface="Open Sans" panose="020B0606030504020204" pitchFamily="34" charset="0"/>
                <a:cs typeface="Open Sans" panose="020B0606030504020204" pitchFamily="34" charset="0"/>
              </a:rPr>
              <a:t> </a:t>
            </a:r>
            <a:r>
              <a:rPr lang="en-AU" dirty="0" err="1">
                <a:solidFill>
                  <a:srgbClr val="FFFF00"/>
                </a:solidFill>
                <a:latin typeface="Franklin Gothic Medium Cond" panose="020B0606030402020204" pitchFamily="34" charset="0"/>
                <a:ea typeface="Open Sans" panose="020B0606030504020204" pitchFamily="34" charset="0"/>
                <a:cs typeface="Open Sans" panose="020B0606030504020204" pitchFamily="34" charset="0"/>
              </a:rPr>
              <a:t>alamat</a:t>
            </a:r>
            <a:r>
              <a:rPr lang="en-AU" dirty="0">
                <a:solidFill>
                  <a:srgbClr val="FFFF00"/>
                </a:solidFill>
                <a:latin typeface="Franklin Gothic Medium Cond" panose="020B0606030402020204" pitchFamily="34" charset="0"/>
                <a:ea typeface="Open Sans" panose="020B0606030504020204" pitchFamily="34" charset="0"/>
                <a:cs typeface="Open Sans" panose="020B0606030504020204" pitchFamily="34" charset="0"/>
              </a:rPr>
              <a:t> </a:t>
            </a:r>
            <a:r>
              <a:rPr lang="en-AU" dirty="0" err="1">
                <a:solidFill>
                  <a:srgbClr val="FFFF00"/>
                </a:solidFill>
                <a:latin typeface="Franklin Gothic Medium Cond" panose="020B0606030402020204" pitchFamily="34" charset="0"/>
                <a:ea typeface="Open Sans" panose="020B0606030504020204" pitchFamily="34" charset="0"/>
                <a:cs typeface="Open Sans" panose="020B0606030504020204" pitchFamily="34" charset="0"/>
              </a:rPr>
              <a:t>lengkap</a:t>
            </a:r>
            <a:r>
              <a:rPr lang="en-AU" dirty="0">
                <a:solidFill>
                  <a:srgbClr val="FFFF00"/>
                </a:solidFill>
                <a:latin typeface="Franklin Gothic Medium Cond" panose="020B0606030402020204" pitchFamily="34" charset="0"/>
                <a:ea typeface="Open Sans" panose="020B0606030504020204" pitchFamily="34" charset="0"/>
                <a:cs typeface="Open Sans" panose="020B0606030504020204" pitchFamily="34" charset="0"/>
              </a:rPr>
              <a:t> </a:t>
            </a:r>
            <a:r>
              <a:rPr lang="en-AU" dirty="0" err="1">
                <a:solidFill>
                  <a:srgbClr val="FFFF00"/>
                </a:solidFill>
                <a:latin typeface="Franklin Gothic Medium Cond" panose="020B0606030402020204" pitchFamily="34" charset="0"/>
                <a:ea typeface="Open Sans" panose="020B0606030504020204" pitchFamily="34" charset="0"/>
                <a:cs typeface="Open Sans" panose="020B0606030504020204" pitchFamily="34" charset="0"/>
              </a:rPr>
              <a:t>intansi</a:t>
            </a:r>
            <a:r>
              <a:rPr lang="en-AU" dirty="0">
                <a:solidFill>
                  <a:srgbClr val="FFFF00"/>
                </a:solidFill>
                <a:latin typeface="Franklin Gothic Medium Cond" panose="020B0606030402020204" pitchFamily="34" charset="0"/>
                <a:ea typeface="Open Sans" panose="020B0606030504020204" pitchFamily="34" charset="0"/>
                <a:cs typeface="Open Sans" panose="020B0606030504020204" pitchFamily="34" charset="0"/>
              </a:rPr>
              <a:t> </a:t>
            </a:r>
            <a:r>
              <a:rPr lang="en-AU" dirty="0" err="1">
                <a:solidFill>
                  <a:srgbClr val="FFFF00"/>
                </a:solidFill>
                <a:latin typeface="Franklin Gothic Medium Cond" panose="020B0606030402020204" pitchFamily="34" charset="0"/>
                <a:ea typeface="Open Sans" panose="020B0606030504020204" pitchFamily="34" charset="0"/>
                <a:cs typeface="Open Sans" panose="020B0606030504020204" pitchFamily="34" charset="0"/>
              </a:rPr>
              <a:t>penyelenggara</a:t>
            </a:r>
            <a:r>
              <a:rPr lang="en-AU" dirty="0">
                <a:solidFill>
                  <a:srgbClr val="FFFF00"/>
                </a:solidFill>
                <a:latin typeface="Franklin Gothic Medium Cond" panose="020B0606030402020204" pitchFamily="34" charset="0"/>
                <a:ea typeface="Open Sans" panose="020B0606030504020204" pitchFamily="34" charset="0"/>
                <a:cs typeface="Open Sans" panose="020B0606030504020204" pitchFamily="34" charset="0"/>
              </a:rPr>
              <a:t> </a:t>
            </a:r>
            <a:r>
              <a:rPr lang="en-AU" dirty="0" err="1">
                <a:solidFill>
                  <a:srgbClr val="ECF1F7"/>
                </a:solidFill>
                <a:latin typeface="Franklin Gothic Medium Cond" panose="020B0606030402020204" pitchFamily="34" charset="0"/>
                <a:ea typeface="Open Sans" panose="020B0606030504020204" pitchFamily="34" charset="0"/>
                <a:cs typeface="Open Sans" panose="020B0606030504020204" pitchFamily="34" charset="0"/>
              </a:rPr>
              <a:t>kegiatan</a:t>
            </a:r>
            <a:r>
              <a:rPr lang="en-AU" dirty="0">
                <a:solidFill>
                  <a:srgbClr val="ECF1F7"/>
                </a:solidFill>
                <a:latin typeface="Franklin Gothic Medium Cond" panose="020B0606030402020204" pitchFamily="34" charset="0"/>
                <a:ea typeface="Open Sans" panose="020B0606030504020204" pitchFamily="34" charset="0"/>
                <a:cs typeface="Open Sans" panose="020B0606030504020204" pitchFamily="34" charset="0"/>
              </a:rPr>
              <a:t> </a:t>
            </a:r>
            <a:r>
              <a:rPr lang="en-AU" dirty="0" err="1">
                <a:solidFill>
                  <a:srgbClr val="ECF1F7"/>
                </a:solidFill>
                <a:latin typeface="Franklin Gothic Medium Cond" panose="020B0606030402020204" pitchFamily="34" charset="0"/>
                <a:ea typeface="Open Sans" panose="020B0606030504020204" pitchFamily="34" charset="0"/>
                <a:cs typeface="Open Sans" panose="020B0606030504020204" pitchFamily="34" charset="0"/>
              </a:rPr>
              <a:t>statistik</a:t>
            </a:r>
            <a:r>
              <a:rPr lang="en-AU" dirty="0">
                <a:solidFill>
                  <a:srgbClr val="ECF1F7"/>
                </a:solidFill>
                <a:latin typeface="Franklin Gothic Medium Cond" panose="020B0606030402020204" pitchFamily="34" charset="0"/>
                <a:ea typeface="Open Sans" panose="020B0606030504020204" pitchFamily="34" charset="0"/>
                <a:cs typeface="Open Sans" panose="020B0606030504020204" pitchFamily="34" charset="0"/>
              </a:rPr>
              <a:t>, </a:t>
            </a:r>
            <a:r>
              <a:rPr lang="en-AU" dirty="0" err="1">
                <a:solidFill>
                  <a:srgbClr val="FFFF00"/>
                </a:solidFill>
                <a:latin typeface="Franklin Gothic Medium Cond" panose="020B0606030402020204" pitchFamily="34" charset="0"/>
                <a:ea typeface="Open Sans" panose="020B0606030504020204" pitchFamily="34" charset="0"/>
                <a:cs typeface="Open Sans" panose="020B0606030504020204" pitchFamily="34" charset="0"/>
              </a:rPr>
              <a:t>meliputi</a:t>
            </a:r>
            <a:r>
              <a:rPr lang="en-AU" dirty="0">
                <a:solidFill>
                  <a:srgbClr val="FFFF00"/>
                </a:solidFill>
                <a:latin typeface="Franklin Gothic Medium Cond" panose="020B0606030402020204" pitchFamily="34" charset="0"/>
                <a:ea typeface="Open Sans" panose="020B0606030504020204" pitchFamily="34" charset="0"/>
                <a:cs typeface="Open Sans" panose="020B0606030504020204" pitchFamily="34" charset="0"/>
              </a:rPr>
              <a:t> </a:t>
            </a:r>
            <a:r>
              <a:rPr lang="en-AU" dirty="0" err="1">
                <a:solidFill>
                  <a:srgbClr val="FFFF00"/>
                </a:solidFill>
                <a:latin typeface="Franklin Gothic Medium Cond" panose="020B0606030402020204" pitchFamily="34" charset="0"/>
                <a:ea typeface="Open Sans" panose="020B0606030504020204" pitchFamily="34" charset="0"/>
                <a:cs typeface="Open Sans" panose="020B0606030504020204" pitchFamily="34" charset="0"/>
              </a:rPr>
              <a:t>alamat</a:t>
            </a:r>
            <a:r>
              <a:rPr lang="en-AU" dirty="0">
                <a:solidFill>
                  <a:srgbClr val="FFFF00"/>
                </a:solidFill>
                <a:latin typeface="Franklin Gothic Medium Cond" panose="020B0606030402020204" pitchFamily="34" charset="0"/>
                <a:ea typeface="Open Sans" panose="020B0606030504020204" pitchFamily="34" charset="0"/>
                <a:cs typeface="Open Sans" panose="020B0606030504020204" pitchFamily="34" charset="0"/>
              </a:rPr>
              <a:t>, </a:t>
            </a:r>
            <a:r>
              <a:rPr lang="en-AU" dirty="0" err="1">
                <a:solidFill>
                  <a:srgbClr val="FFFF00"/>
                </a:solidFill>
                <a:latin typeface="Franklin Gothic Medium Cond" panose="020B0606030402020204" pitchFamily="34" charset="0"/>
                <a:ea typeface="Open Sans" panose="020B0606030504020204" pitchFamily="34" charset="0"/>
                <a:cs typeface="Open Sans" panose="020B0606030504020204" pitchFamily="34" charset="0"/>
              </a:rPr>
              <a:t>nomor</a:t>
            </a:r>
            <a:r>
              <a:rPr lang="en-AU" dirty="0">
                <a:solidFill>
                  <a:srgbClr val="FFFF00"/>
                </a:solidFill>
                <a:latin typeface="Franklin Gothic Medium Cond" panose="020B0606030402020204" pitchFamily="34" charset="0"/>
                <a:ea typeface="Open Sans" panose="020B0606030504020204" pitchFamily="34" charset="0"/>
                <a:cs typeface="Open Sans" panose="020B0606030504020204" pitchFamily="34" charset="0"/>
              </a:rPr>
              <a:t> </a:t>
            </a:r>
            <a:r>
              <a:rPr lang="en-AU" dirty="0" err="1">
                <a:solidFill>
                  <a:srgbClr val="FFFF00"/>
                </a:solidFill>
                <a:latin typeface="Franklin Gothic Medium Cond" panose="020B0606030402020204" pitchFamily="34" charset="0"/>
                <a:ea typeface="Open Sans" panose="020B0606030504020204" pitchFamily="34" charset="0"/>
                <a:cs typeface="Open Sans" panose="020B0606030504020204" pitchFamily="34" charset="0"/>
              </a:rPr>
              <a:t>telepon</a:t>
            </a:r>
            <a:r>
              <a:rPr lang="en-AU" dirty="0">
                <a:solidFill>
                  <a:srgbClr val="FFFF00"/>
                </a:solidFill>
                <a:latin typeface="Franklin Gothic Medium Cond" panose="020B0606030402020204" pitchFamily="34" charset="0"/>
                <a:ea typeface="Open Sans" panose="020B0606030504020204" pitchFamily="34" charset="0"/>
                <a:cs typeface="Open Sans" panose="020B0606030504020204" pitchFamily="34" charset="0"/>
              </a:rPr>
              <a:t>, </a:t>
            </a:r>
            <a:r>
              <a:rPr lang="en-AU" dirty="0" err="1">
                <a:solidFill>
                  <a:srgbClr val="FFFF00"/>
                </a:solidFill>
                <a:latin typeface="Franklin Gothic Medium Cond" panose="020B0606030402020204" pitchFamily="34" charset="0"/>
                <a:ea typeface="Open Sans" panose="020B0606030504020204" pitchFamily="34" charset="0"/>
                <a:cs typeface="Open Sans" panose="020B0606030504020204" pitchFamily="34" charset="0"/>
              </a:rPr>
              <a:t>nomor</a:t>
            </a:r>
            <a:r>
              <a:rPr lang="en-AU" dirty="0">
                <a:solidFill>
                  <a:srgbClr val="FFFF00"/>
                </a:solidFill>
                <a:latin typeface="Franklin Gothic Medium Cond" panose="020B0606030402020204" pitchFamily="34" charset="0"/>
                <a:ea typeface="Open Sans" panose="020B0606030504020204" pitchFamily="34" charset="0"/>
                <a:cs typeface="Open Sans" panose="020B0606030504020204" pitchFamily="34" charset="0"/>
              </a:rPr>
              <a:t> </a:t>
            </a:r>
            <a:r>
              <a:rPr lang="en-AU" dirty="0" err="1">
                <a:solidFill>
                  <a:srgbClr val="FFFF00"/>
                </a:solidFill>
                <a:latin typeface="Franklin Gothic Medium Cond" panose="020B0606030402020204" pitchFamily="34" charset="0"/>
                <a:ea typeface="Open Sans" panose="020B0606030504020204" pitchFamily="34" charset="0"/>
                <a:cs typeface="Open Sans" panose="020B0606030504020204" pitchFamily="34" charset="0"/>
              </a:rPr>
              <a:t>faksimile</a:t>
            </a:r>
            <a:r>
              <a:rPr lang="en-AU" dirty="0">
                <a:solidFill>
                  <a:srgbClr val="FFFF00"/>
                </a:solidFill>
                <a:latin typeface="Franklin Gothic Medium Cond" panose="020B0606030402020204" pitchFamily="34" charset="0"/>
                <a:ea typeface="Open Sans" panose="020B0606030504020204" pitchFamily="34" charset="0"/>
                <a:cs typeface="Open Sans" panose="020B0606030504020204" pitchFamily="34" charset="0"/>
              </a:rPr>
              <a:t>, dan e-mail</a:t>
            </a:r>
            <a:r>
              <a:rPr lang="en-AU" dirty="0">
                <a:solidFill>
                  <a:srgbClr val="ECF1F7"/>
                </a:solidFill>
                <a:latin typeface="Franklin Gothic Medium Cond" panose="020B0606030402020204" pitchFamily="34" charset="0"/>
                <a:ea typeface="Open Sans" panose="020B0606030504020204" pitchFamily="34" charset="0"/>
                <a:cs typeface="Open Sans" panose="020B0606030504020204" pitchFamily="34" charset="0"/>
              </a:rPr>
              <a:t>.</a:t>
            </a:r>
          </a:p>
          <a:p>
            <a:endParaRPr lang="en-AU" dirty="0">
              <a:solidFill>
                <a:srgbClr val="ECF1F7"/>
              </a:solidFill>
              <a:latin typeface="Franklin Gothic Medium Cond" panose="020B0606030402020204" pitchFamily="34" charset="0"/>
              <a:ea typeface="Open Sans" panose="020B0606030504020204" pitchFamily="34" charset="0"/>
              <a:cs typeface="Open Sans" panose="020B0606030504020204" pitchFamily="34" charset="0"/>
            </a:endParaRPr>
          </a:p>
        </p:txBody>
      </p:sp>
      <p:sp>
        <p:nvSpPr>
          <p:cNvPr id="19" name="Rectangle 18">
            <a:extLst>
              <a:ext uri="{FF2B5EF4-FFF2-40B4-BE49-F238E27FC236}">
                <a16:creationId xmlns:a16="http://schemas.microsoft.com/office/drawing/2014/main" id="{D51EFBBC-8AA5-4EC7-8744-7E4678C1D797}"/>
              </a:ext>
            </a:extLst>
          </p:cNvPr>
          <p:cNvSpPr/>
          <p:nvPr/>
        </p:nvSpPr>
        <p:spPr>
          <a:xfrm>
            <a:off x="344023" y="235796"/>
            <a:ext cx="7462908" cy="1077218"/>
          </a:xfrm>
          <a:prstGeom prst="rect">
            <a:avLst/>
          </a:prstGeom>
          <a:noFill/>
        </p:spPr>
        <p:txBody>
          <a:bodyPr wrap="square">
            <a:spAutoFit/>
          </a:bodyPr>
          <a:lstStyle/>
          <a:p>
            <a:r>
              <a:rPr lang="en-US" sz="3200" dirty="0">
                <a:solidFill>
                  <a:schemeClr val="bg1"/>
                </a:solidFill>
                <a:latin typeface="Franklin Gothic Medium Cond" panose="020B0606030402020204" pitchFamily="34" charset="0"/>
              </a:rPr>
              <a:t>Blok I. </a:t>
            </a:r>
            <a:r>
              <a:rPr lang="en-US" sz="3200" dirty="0" err="1">
                <a:solidFill>
                  <a:schemeClr val="bg1"/>
                </a:solidFill>
                <a:latin typeface="Franklin Gothic Medium Cond" panose="020B0606030402020204" pitchFamily="34" charset="0"/>
              </a:rPr>
              <a:t>Penyelenggara</a:t>
            </a:r>
            <a:r>
              <a:rPr lang="en-US" sz="3200" dirty="0">
                <a:solidFill>
                  <a:schemeClr val="bg1"/>
                </a:solidFill>
                <a:latin typeface="Franklin Gothic Medium Cond" panose="020B0606030402020204" pitchFamily="34" charset="0"/>
              </a:rPr>
              <a:t> </a:t>
            </a:r>
            <a:r>
              <a:rPr lang="en-US" sz="3200" dirty="0" err="1">
                <a:solidFill>
                  <a:schemeClr val="bg1"/>
                </a:solidFill>
                <a:latin typeface="Franklin Gothic Medium Cond" panose="020B0606030402020204" pitchFamily="34" charset="0"/>
              </a:rPr>
              <a:t>Kegiatan</a:t>
            </a:r>
            <a:endParaRPr lang="en-US" sz="3200" dirty="0">
              <a:solidFill>
                <a:schemeClr val="bg1"/>
              </a:solidFill>
              <a:latin typeface="Franklin Gothic Medium Cond" panose="020B0606030402020204" pitchFamily="34" charset="0"/>
            </a:endParaRPr>
          </a:p>
          <a:p>
            <a:endParaRPr lang="en-US" sz="3200" dirty="0">
              <a:solidFill>
                <a:schemeClr val="bg1"/>
              </a:solidFill>
              <a:effectLst>
                <a:outerShdw blurRad="38100" dist="38100" dir="2700000" algn="tl">
                  <a:srgbClr val="000000">
                    <a:alpha val="43137"/>
                  </a:srgbClr>
                </a:outerShdw>
              </a:effectLst>
              <a:latin typeface="Franklin Gothic Medium Cond" panose="020B0606030402020204" pitchFamily="34" charset="0"/>
            </a:endParaRPr>
          </a:p>
        </p:txBody>
      </p:sp>
      <p:pic>
        <p:nvPicPr>
          <p:cNvPr id="3" name="Picture 2">
            <a:extLst>
              <a:ext uri="{FF2B5EF4-FFF2-40B4-BE49-F238E27FC236}">
                <a16:creationId xmlns:a16="http://schemas.microsoft.com/office/drawing/2014/main" id="{1F65A787-432D-4026-A54E-5D1B013AF326}"/>
              </a:ext>
            </a:extLst>
          </p:cNvPr>
          <p:cNvPicPr>
            <a:picLocks noChangeAspect="1"/>
          </p:cNvPicPr>
          <p:nvPr/>
        </p:nvPicPr>
        <p:blipFill>
          <a:blip r:embed="rId3"/>
          <a:stretch>
            <a:fillRect/>
          </a:stretch>
        </p:blipFill>
        <p:spPr>
          <a:xfrm>
            <a:off x="5540991" y="1437181"/>
            <a:ext cx="6168788" cy="2290112"/>
          </a:xfrm>
          <a:prstGeom prst="rect">
            <a:avLst/>
          </a:prstGeom>
        </p:spPr>
      </p:pic>
    </p:spTree>
    <p:extLst>
      <p:ext uri="{BB962C8B-B14F-4D97-AF65-F5344CB8AC3E}">
        <p14:creationId xmlns:p14="http://schemas.microsoft.com/office/powerpoint/2010/main" val="12189237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60606719-CF28-4553-B1AA-08E17C28AC2C}"/>
              </a:ext>
            </a:extLst>
          </p:cNvPr>
          <p:cNvSpPr/>
          <p:nvPr/>
        </p:nvSpPr>
        <p:spPr>
          <a:xfrm>
            <a:off x="344024" y="1437181"/>
            <a:ext cx="4924012" cy="1477328"/>
          </a:xfrm>
          <a:prstGeom prst="rect">
            <a:avLst/>
          </a:prstGeom>
          <a:ln>
            <a:noFill/>
          </a:ln>
        </p:spPr>
        <p:txBody>
          <a:bodyPr wrap="square">
            <a:spAutoFit/>
          </a:bodyPr>
          <a:lstStyle/>
          <a:p>
            <a:r>
              <a:rPr lang="nn-NO" dirty="0">
                <a:solidFill>
                  <a:srgbClr val="FFFF00"/>
                </a:solidFill>
                <a:latin typeface="Franklin Gothic Medium Cond" panose="020B0606030402020204" pitchFamily="34" charset="0"/>
                <a:ea typeface="Open Sans" panose="020B0606030504020204" pitchFamily="34" charset="0"/>
                <a:cs typeface="Open Sans" panose="020B0606030504020204" pitchFamily="34" charset="0"/>
              </a:rPr>
              <a:t>2.1 Unit Eselon Penanggungjawab</a:t>
            </a:r>
          </a:p>
          <a:p>
            <a:pPr algn="just"/>
            <a:r>
              <a:rPr lang="nn-NO" dirty="0">
                <a:solidFill>
                  <a:srgbClr val="ECF1F7"/>
                </a:solidFill>
                <a:latin typeface="Franklin Gothic Medium Cond" panose="020B0606030402020204" pitchFamily="34" charset="0"/>
                <a:ea typeface="Open Sans" panose="020B0606030504020204" pitchFamily="34" charset="0"/>
                <a:cs typeface="Open Sans" panose="020B0606030504020204" pitchFamily="34" charset="0"/>
              </a:rPr>
              <a:t>Tuliskan unit kerja penanggung jawab kegiatan statistik setingkat eselon 1 dan eselon 2. </a:t>
            </a:r>
          </a:p>
          <a:p>
            <a:pPr algn="just"/>
            <a:r>
              <a:rPr lang="nn-NO" dirty="0">
                <a:solidFill>
                  <a:srgbClr val="ECF1F7"/>
                </a:solidFill>
                <a:latin typeface="Franklin Gothic Medium Cond" panose="020B0606030402020204" pitchFamily="34" charset="0"/>
                <a:ea typeface="Open Sans" panose="020B0606030504020204" pitchFamily="34" charset="0"/>
                <a:cs typeface="Open Sans" panose="020B0606030504020204" pitchFamily="34" charset="0"/>
              </a:rPr>
              <a:t>Penanggung jawab adalah pihak yang menjadi koordinator utama penyelenggaraan kegiatan statistik.</a:t>
            </a:r>
            <a:endParaRPr lang="en-AU" dirty="0">
              <a:solidFill>
                <a:srgbClr val="ECF1F7"/>
              </a:solidFill>
              <a:latin typeface="Franklin Gothic Medium Cond" panose="020B0606030402020204" pitchFamily="34" charset="0"/>
              <a:ea typeface="Open Sans" panose="020B0606030504020204" pitchFamily="34" charset="0"/>
              <a:cs typeface="Open Sans" panose="020B0606030504020204" pitchFamily="34" charset="0"/>
            </a:endParaRPr>
          </a:p>
        </p:txBody>
      </p:sp>
      <p:pic>
        <p:nvPicPr>
          <p:cNvPr id="4" name="Picture 3">
            <a:extLst>
              <a:ext uri="{FF2B5EF4-FFF2-40B4-BE49-F238E27FC236}">
                <a16:creationId xmlns:a16="http://schemas.microsoft.com/office/drawing/2014/main" id="{89694D8A-150F-4703-873C-785F13EC8B86}"/>
              </a:ext>
            </a:extLst>
          </p:cNvPr>
          <p:cNvPicPr>
            <a:picLocks noChangeAspect="1"/>
          </p:cNvPicPr>
          <p:nvPr/>
        </p:nvPicPr>
        <p:blipFill>
          <a:blip r:embed="rId3"/>
          <a:stretch>
            <a:fillRect/>
          </a:stretch>
        </p:blipFill>
        <p:spPr>
          <a:xfrm>
            <a:off x="5527047" y="1313014"/>
            <a:ext cx="6320930" cy="2340475"/>
          </a:xfrm>
          <a:prstGeom prst="rect">
            <a:avLst/>
          </a:prstGeom>
        </p:spPr>
      </p:pic>
      <p:sp>
        <p:nvSpPr>
          <p:cNvPr id="7" name="Rectangle 6">
            <a:extLst>
              <a:ext uri="{FF2B5EF4-FFF2-40B4-BE49-F238E27FC236}">
                <a16:creationId xmlns:a16="http://schemas.microsoft.com/office/drawing/2014/main" id="{47331159-2F99-4C8C-968F-C477CA680EE4}"/>
              </a:ext>
            </a:extLst>
          </p:cNvPr>
          <p:cNvSpPr/>
          <p:nvPr/>
        </p:nvSpPr>
        <p:spPr>
          <a:xfrm>
            <a:off x="344023" y="235796"/>
            <a:ext cx="7462908" cy="1077218"/>
          </a:xfrm>
          <a:prstGeom prst="rect">
            <a:avLst/>
          </a:prstGeom>
          <a:noFill/>
        </p:spPr>
        <p:txBody>
          <a:bodyPr wrap="square">
            <a:spAutoFit/>
          </a:bodyPr>
          <a:lstStyle/>
          <a:p>
            <a:r>
              <a:rPr lang="en-US" sz="3200" dirty="0">
                <a:solidFill>
                  <a:schemeClr val="bg1"/>
                </a:solidFill>
                <a:latin typeface="Franklin Gothic Medium Cond" panose="020B0606030402020204" pitchFamily="34" charset="0"/>
              </a:rPr>
              <a:t>Blok II. </a:t>
            </a:r>
            <a:r>
              <a:rPr lang="en-US" sz="3200" dirty="0" err="1">
                <a:solidFill>
                  <a:schemeClr val="bg1"/>
                </a:solidFill>
                <a:latin typeface="Franklin Gothic Medium Cond" panose="020B0606030402020204" pitchFamily="34" charset="0"/>
              </a:rPr>
              <a:t>Penanggung</a:t>
            </a:r>
            <a:r>
              <a:rPr lang="en-US" sz="3200" dirty="0">
                <a:solidFill>
                  <a:schemeClr val="bg1"/>
                </a:solidFill>
                <a:latin typeface="Franklin Gothic Medium Cond" panose="020B0606030402020204" pitchFamily="34" charset="0"/>
              </a:rPr>
              <a:t> Jawab </a:t>
            </a:r>
            <a:r>
              <a:rPr lang="en-US" sz="3200" dirty="0" err="1">
                <a:solidFill>
                  <a:schemeClr val="bg1"/>
                </a:solidFill>
                <a:latin typeface="Franklin Gothic Medium Cond" panose="020B0606030402020204" pitchFamily="34" charset="0"/>
              </a:rPr>
              <a:t>Kegiatan</a:t>
            </a:r>
            <a:endParaRPr lang="en-US" sz="3200" dirty="0">
              <a:solidFill>
                <a:schemeClr val="bg1"/>
              </a:solidFill>
              <a:latin typeface="Franklin Gothic Medium Cond" panose="020B0606030402020204" pitchFamily="34" charset="0"/>
            </a:endParaRPr>
          </a:p>
          <a:p>
            <a:r>
              <a:rPr lang="en-US" sz="3200" dirty="0">
                <a:solidFill>
                  <a:schemeClr val="bg1"/>
                </a:solidFill>
                <a:effectLst>
                  <a:outerShdw blurRad="38100" dist="38100" dir="2700000" algn="tl">
                    <a:srgbClr val="000000">
                      <a:alpha val="43137"/>
                    </a:srgbClr>
                  </a:outerShdw>
                </a:effectLst>
                <a:latin typeface="Franklin Gothic Medium Cond" panose="020B0606030402020204" pitchFamily="34" charset="0"/>
              </a:rPr>
              <a:t> </a:t>
            </a:r>
          </a:p>
        </p:txBody>
      </p:sp>
      <p:sp>
        <p:nvSpPr>
          <p:cNvPr id="8" name="TextBox 7">
            <a:extLst>
              <a:ext uri="{FF2B5EF4-FFF2-40B4-BE49-F238E27FC236}">
                <a16:creationId xmlns:a16="http://schemas.microsoft.com/office/drawing/2014/main" id="{98ED8700-7A0F-4274-B936-27E32EF7C082}"/>
              </a:ext>
            </a:extLst>
          </p:cNvPr>
          <p:cNvSpPr txBox="1"/>
          <p:nvPr/>
        </p:nvSpPr>
        <p:spPr>
          <a:xfrm>
            <a:off x="193897" y="3038676"/>
            <a:ext cx="5074139" cy="2739211"/>
          </a:xfrm>
          <a:prstGeom prst="rect">
            <a:avLst/>
          </a:prstGeom>
          <a:noFill/>
        </p:spPr>
        <p:txBody>
          <a:bodyPr wrap="square">
            <a:spAutoFit/>
          </a:bodyPr>
          <a:lstStyle/>
          <a:p>
            <a:pPr marL="115888">
              <a:spcBef>
                <a:spcPts val="300"/>
              </a:spcBef>
              <a:spcAft>
                <a:spcPts val="300"/>
              </a:spcAft>
            </a:pPr>
            <a:r>
              <a:rPr lang="en-US" dirty="0">
                <a:solidFill>
                  <a:srgbClr val="FFFF00"/>
                </a:solidFill>
                <a:latin typeface="Franklin Gothic Medium Cond" panose="020B0606030402020204" pitchFamily="34" charset="0"/>
              </a:rPr>
              <a:t>2.2 </a:t>
            </a:r>
            <a:r>
              <a:rPr lang="en-US" dirty="0" err="1">
                <a:solidFill>
                  <a:srgbClr val="FFFF00"/>
                </a:solidFill>
                <a:latin typeface="Franklin Gothic Medium Cond" panose="020B0606030402020204" pitchFamily="34" charset="0"/>
              </a:rPr>
              <a:t>Penanggung</a:t>
            </a:r>
            <a:r>
              <a:rPr lang="en-US" dirty="0">
                <a:solidFill>
                  <a:srgbClr val="FFFF00"/>
                </a:solidFill>
                <a:latin typeface="Franklin Gothic Medium Cond" panose="020B0606030402020204" pitchFamily="34" charset="0"/>
              </a:rPr>
              <a:t> </a:t>
            </a:r>
            <a:r>
              <a:rPr lang="en-US" dirty="0" err="1">
                <a:solidFill>
                  <a:srgbClr val="FFFF00"/>
                </a:solidFill>
                <a:latin typeface="Franklin Gothic Medium Cond" panose="020B0606030402020204" pitchFamily="34" charset="0"/>
              </a:rPr>
              <a:t>jawab</a:t>
            </a:r>
            <a:r>
              <a:rPr lang="en-US" dirty="0">
                <a:solidFill>
                  <a:srgbClr val="FFFF00"/>
                </a:solidFill>
                <a:latin typeface="Franklin Gothic Medium Cond" panose="020B0606030402020204" pitchFamily="34" charset="0"/>
              </a:rPr>
              <a:t> </a:t>
            </a:r>
            <a:r>
              <a:rPr lang="en-US" dirty="0" err="1">
                <a:solidFill>
                  <a:srgbClr val="FFFF00"/>
                </a:solidFill>
                <a:latin typeface="Franklin Gothic Medium Cond" panose="020B0606030402020204" pitchFamily="34" charset="0"/>
              </a:rPr>
              <a:t>teknis</a:t>
            </a:r>
            <a:r>
              <a:rPr lang="en-US" dirty="0">
                <a:solidFill>
                  <a:srgbClr val="FFFF00"/>
                </a:solidFill>
                <a:latin typeface="Franklin Gothic Medium Cond" panose="020B0606030402020204" pitchFamily="34" charset="0"/>
              </a:rPr>
              <a:t> </a:t>
            </a:r>
            <a:r>
              <a:rPr lang="en-US" dirty="0" err="1">
                <a:solidFill>
                  <a:srgbClr val="FFFF00"/>
                </a:solidFill>
                <a:latin typeface="Franklin Gothic Medium Cond" panose="020B0606030402020204" pitchFamily="34" charset="0"/>
              </a:rPr>
              <a:t>kegiatan</a:t>
            </a:r>
            <a:endParaRPr lang="en-US" dirty="0">
              <a:solidFill>
                <a:srgbClr val="FFFF00"/>
              </a:solidFill>
              <a:latin typeface="Franklin Gothic Medium Cond" panose="020B0606030402020204" pitchFamily="34" charset="0"/>
            </a:endParaRPr>
          </a:p>
          <a:p>
            <a:pPr marL="115888" algn="just">
              <a:spcBef>
                <a:spcPts val="300"/>
              </a:spcBef>
              <a:spcAft>
                <a:spcPts val="300"/>
              </a:spcAft>
            </a:pPr>
            <a:r>
              <a:rPr lang="en-US" dirty="0">
                <a:solidFill>
                  <a:schemeClr val="bg1"/>
                </a:solidFill>
                <a:latin typeface="Franklin Gothic Medium Cond" panose="020B0606030402020204" pitchFamily="34" charset="0"/>
              </a:rPr>
              <a:t>Jika </a:t>
            </a:r>
            <a:r>
              <a:rPr lang="en-US" dirty="0" err="1">
                <a:solidFill>
                  <a:schemeClr val="bg1"/>
                </a:solidFill>
                <a:latin typeface="Franklin Gothic Medium Cond" panose="020B0606030402020204" pitchFamily="34" charset="0"/>
              </a:rPr>
              <a:t>penanggung</a:t>
            </a:r>
            <a:r>
              <a:rPr lang="en-US" dirty="0">
                <a:solidFill>
                  <a:schemeClr val="bg1"/>
                </a:solidFill>
                <a:latin typeface="Franklin Gothic Medium Cond" panose="020B0606030402020204" pitchFamily="34" charset="0"/>
              </a:rPr>
              <a:t> </a:t>
            </a:r>
            <a:r>
              <a:rPr lang="en-US" dirty="0" err="1">
                <a:solidFill>
                  <a:schemeClr val="bg1"/>
                </a:solidFill>
                <a:latin typeface="Franklin Gothic Medium Cond" panose="020B0606030402020204" pitchFamily="34" charset="0"/>
              </a:rPr>
              <a:t>jawab</a:t>
            </a:r>
            <a:r>
              <a:rPr lang="en-US" dirty="0">
                <a:solidFill>
                  <a:schemeClr val="bg1"/>
                </a:solidFill>
                <a:latin typeface="Franklin Gothic Medium Cond" panose="020B0606030402020204" pitchFamily="34" charset="0"/>
              </a:rPr>
              <a:t> </a:t>
            </a:r>
            <a:r>
              <a:rPr lang="en-US" dirty="0" err="1">
                <a:solidFill>
                  <a:schemeClr val="bg1"/>
                </a:solidFill>
                <a:latin typeface="Franklin Gothic Medium Cond" panose="020B0606030402020204" pitchFamily="34" charset="0"/>
              </a:rPr>
              <a:t>teknis</a:t>
            </a:r>
            <a:r>
              <a:rPr lang="en-US" dirty="0">
                <a:solidFill>
                  <a:schemeClr val="bg1"/>
                </a:solidFill>
                <a:latin typeface="Franklin Gothic Medium Cond" panose="020B0606030402020204" pitchFamily="34" charset="0"/>
              </a:rPr>
              <a:t> </a:t>
            </a:r>
            <a:r>
              <a:rPr lang="en-US" dirty="0" err="1">
                <a:solidFill>
                  <a:schemeClr val="bg1"/>
                </a:solidFill>
                <a:latin typeface="Franklin Gothic Medium Cond" panose="020B0606030402020204" pitchFamily="34" charset="0"/>
              </a:rPr>
              <a:t>berasal</a:t>
            </a:r>
            <a:r>
              <a:rPr lang="en-US" dirty="0">
                <a:solidFill>
                  <a:schemeClr val="bg1"/>
                </a:solidFill>
                <a:latin typeface="Franklin Gothic Medium Cond" panose="020B0606030402020204" pitchFamily="34" charset="0"/>
              </a:rPr>
              <a:t> </a:t>
            </a:r>
            <a:r>
              <a:rPr lang="en-US" dirty="0" err="1">
                <a:solidFill>
                  <a:schemeClr val="bg1"/>
                </a:solidFill>
                <a:latin typeface="Franklin Gothic Medium Cond" panose="020B0606030402020204" pitchFamily="34" charset="0"/>
              </a:rPr>
              <a:t>dari</a:t>
            </a:r>
            <a:r>
              <a:rPr lang="en-US" dirty="0">
                <a:solidFill>
                  <a:schemeClr val="bg1"/>
                </a:solidFill>
                <a:latin typeface="Franklin Gothic Medium Cond" panose="020B0606030402020204" pitchFamily="34" charset="0"/>
              </a:rPr>
              <a:t> </a:t>
            </a:r>
            <a:r>
              <a:rPr lang="en-US" dirty="0" err="1">
                <a:solidFill>
                  <a:schemeClr val="bg1"/>
                </a:solidFill>
                <a:latin typeface="Franklin Gothic Medium Cond" panose="020B0606030402020204" pitchFamily="34" charset="0"/>
              </a:rPr>
              <a:t>instansi</a:t>
            </a:r>
            <a:r>
              <a:rPr lang="en-US" dirty="0">
                <a:solidFill>
                  <a:schemeClr val="bg1"/>
                </a:solidFill>
                <a:latin typeface="Franklin Gothic Medium Cond" panose="020B0606030402020204" pitchFamily="34" charset="0"/>
              </a:rPr>
              <a:t> </a:t>
            </a:r>
            <a:r>
              <a:rPr lang="en-US" dirty="0" err="1">
                <a:solidFill>
                  <a:schemeClr val="bg1"/>
                </a:solidFill>
                <a:latin typeface="Franklin Gothic Medium Cond" panose="020B0606030402020204" pitchFamily="34" charset="0"/>
              </a:rPr>
              <a:t>penyelenggara</a:t>
            </a:r>
            <a:r>
              <a:rPr lang="en-US" dirty="0">
                <a:solidFill>
                  <a:schemeClr val="bg1"/>
                </a:solidFill>
                <a:latin typeface="Franklin Gothic Medium Cond" panose="020B0606030402020204" pitchFamily="34" charset="0"/>
              </a:rPr>
              <a:t>, </a:t>
            </a:r>
            <a:r>
              <a:rPr lang="en-US" dirty="0" err="1">
                <a:solidFill>
                  <a:schemeClr val="bg1"/>
                </a:solidFill>
                <a:latin typeface="Franklin Gothic Medium Cond" panose="020B0606030402020204" pitchFamily="34" charset="0"/>
              </a:rPr>
              <a:t>maka</a:t>
            </a:r>
            <a:r>
              <a:rPr lang="en-US" dirty="0">
                <a:solidFill>
                  <a:schemeClr val="bg1"/>
                </a:solidFill>
                <a:latin typeface="Franklin Gothic Medium Cond" panose="020B0606030402020204" pitchFamily="34" charset="0"/>
              </a:rPr>
              <a:t> </a:t>
            </a:r>
            <a:r>
              <a:rPr lang="en-US" dirty="0" err="1">
                <a:solidFill>
                  <a:schemeClr val="bg1"/>
                </a:solidFill>
                <a:latin typeface="Franklin Gothic Medium Cond" panose="020B0606030402020204" pitchFamily="34" charset="0"/>
              </a:rPr>
              <a:t>tuliskan</a:t>
            </a:r>
            <a:r>
              <a:rPr lang="en-US" dirty="0">
                <a:solidFill>
                  <a:schemeClr val="bg1"/>
                </a:solidFill>
                <a:latin typeface="Franklin Gothic Medium Cond" panose="020B0606030402020204" pitchFamily="34" charset="0"/>
              </a:rPr>
              <a:t> </a:t>
            </a:r>
            <a:r>
              <a:rPr lang="en-US" dirty="0" err="1">
                <a:solidFill>
                  <a:schemeClr val="bg1"/>
                </a:solidFill>
                <a:latin typeface="Franklin Gothic Medium Cond" panose="020B0606030402020204" pitchFamily="34" charset="0"/>
              </a:rPr>
              <a:t>setingkat</a:t>
            </a:r>
            <a:r>
              <a:rPr lang="en-US" dirty="0">
                <a:solidFill>
                  <a:schemeClr val="bg1"/>
                </a:solidFill>
                <a:latin typeface="Franklin Gothic Medium Cond" panose="020B0606030402020204" pitchFamily="34" charset="0"/>
              </a:rPr>
              <a:t> </a:t>
            </a:r>
            <a:r>
              <a:rPr lang="en-US" dirty="0" err="1">
                <a:solidFill>
                  <a:schemeClr val="bg1"/>
                </a:solidFill>
                <a:latin typeface="Franklin Gothic Medium Cond" panose="020B0606030402020204" pitchFamily="34" charset="0"/>
              </a:rPr>
              <a:t>eselon</a:t>
            </a:r>
            <a:r>
              <a:rPr lang="en-US" dirty="0">
                <a:solidFill>
                  <a:schemeClr val="bg1"/>
                </a:solidFill>
                <a:latin typeface="Franklin Gothic Medium Cond" panose="020B0606030402020204" pitchFamily="34" charset="0"/>
              </a:rPr>
              <a:t> 3.</a:t>
            </a:r>
          </a:p>
          <a:p>
            <a:pPr marL="115888" algn="just">
              <a:spcBef>
                <a:spcPts val="300"/>
              </a:spcBef>
              <a:spcAft>
                <a:spcPts val="300"/>
              </a:spcAft>
            </a:pPr>
            <a:r>
              <a:rPr lang="en-US" dirty="0" err="1">
                <a:solidFill>
                  <a:schemeClr val="bg1"/>
                </a:solidFill>
                <a:latin typeface="Franklin Gothic Medium Cond" panose="020B0606030402020204" pitchFamily="34" charset="0"/>
              </a:rPr>
              <a:t>Penanggung</a:t>
            </a:r>
            <a:r>
              <a:rPr lang="en-US" dirty="0">
                <a:solidFill>
                  <a:schemeClr val="bg1"/>
                </a:solidFill>
                <a:latin typeface="Franklin Gothic Medium Cond" panose="020B0606030402020204" pitchFamily="34" charset="0"/>
              </a:rPr>
              <a:t> </a:t>
            </a:r>
            <a:r>
              <a:rPr lang="en-US" dirty="0" err="1">
                <a:solidFill>
                  <a:schemeClr val="bg1"/>
                </a:solidFill>
                <a:latin typeface="Franklin Gothic Medium Cond" panose="020B0606030402020204" pitchFamily="34" charset="0"/>
              </a:rPr>
              <a:t>jawab</a:t>
            </a:r>
            <a:r>
              <a:rPr lang="en-US" dirty="0">
                <a:solidFill>
                  <a:schemeClr val="bg1"/>
                </a:solidFill>
                <a:latin typeface="Franklin Gothic Medium Cond" panose="020B0606030402020204" pitchFamily="34" charset="0"/>
              </a:rPr>
              <a:t> </a:t>
            </a:r>
            <a:r>
              <a:rPr lang="en-US" dirty="0" err="1">
                <a:solidFill>
                  <a:schemeClr val="bg1"/>
                </a:solidFill>
                <a:latin typeface="Franklin Gothic Medium Cond" panose="020B0606030402020204" pitchFamily="34" charset="0"/>
              </a:rPr>
              <a:t>teknis</a:t>
            </a:r>
            <a:r>
              <a:rPr lang="en-US" dirty="0">
                <a:solidFill>
                  <a:schemeClr val="bg1"/>
                </a:solidFill>
                <a:latin typeface="Franklin Gothic Medium Cond" panose="020B0606030402020204" pitchFamily="34" charset="0"/>
              </a:rPr>
              <a:t> </a:t>
            </a:r>
            <a:r>
              <a:rPr lang="en-US" dirty="0" err="1">
                <a:solidFill>
                  <a:schemeClr val="bg1"/>
                </a:solidFill>
                <a:latin typeface="Franklin Gothic Medium Cond" panose="020B0606030402020204" pitchFamily="34" charset="0"/>
              </a:rPr>
              <a:t>adalah</a:t>
            </a:r>
            <a:r>
              <a:rPr lang="en-US" dirty="0">
                <a:solidFill>
                  <a:schemeClr val="bg1"/>
                </a:solidFill>
                <a:latin typeface="Franklin Gothic Medium Cond" panose="020B0606030402020204" pitchFamily="34" charset="0"/>
              </a:rPr>
              <a:t> </a:t>
            </a:r>
            <a:r>
              <a:rPr lang="en-US" dirty="0" err="1">
                <a:solidFill>
                  <a:schemeClr val="bg1"/>
                </a:solidFill>
                <a:latin typeface="Franklin Gothic Medium Cond" panose="020B0606030402020204" pitchFamily="34" charset="0"/>
              </a:rPr>
              <a:t>pihak</a:t>
            </a:r>
            <a:r>
              <a:rPr lang="en-US" dirty="0">
                <a:solidFill>
                  <a:schemeClr val="bg1"/>
                </a:solidFill>
                <a:latin typeface="Franklin Gothic Medium Cond" panose="020B0606030402020204" pitchFamily="34" charset="0"/>
              </a:rPr>
              <a:t> yang </a:t>
            </a:r>
            <a:r>
              <a:rPr lang="en-US" dirty="0" err="1">
                <a:solidFill>
                  <a:schemeClr val="bg1"/>
                </a:solidFill>
                <a:latin typeface="Franklin Gothic Medium Cond" panose="020B0606030402020204" pitchFamily="34" charset="0"/>
              </a:rPr>
              <a:t>menjadi</a:t>
            </a:r>
            <a:r>
              <a:rPr lang="en-US" dirty="0">
                <a:solidFill>
                  <a:schemeClr val="bg1"/>
                </a:solidFill>
                <a:latin typeface="Franklin Gothic Medium Cond" panose="020B0606030402020204" pitchFamily="34" charset="0"/>
              </a:rPr>
              <a:t> </a:t>
            </a:r>
            <a:r>
              <a:rPr lang="en-US" dirty="0" err="1">
                <a:solidFill>
                  <a:schemeClr val="bg1"/>
                </a:solidFill>
                <a:latin typeface="Franklin Gothic Medium Cond" panose="020B0606030402020204" pitchFamily="34" charset="0"/>
              </a:rPr>
              <a:t>koordinator</a:t>
            </a:r>
            <a:r>
              <a:rPr lang="en-US" dirty="0">
                <a:solidFill>
                  <a:schemeClr val="bg1"/>
                </a:solidFill>
                <a:latin typeface="Franklin Gothic Medium Cond" panose="020B0606030402020204" pitchFamily="34" charset="0"/>
              </a:rPr>
              <a:t> </a:t>
            </a:r>
            <a:r>
              <a:rPr lang="en-US" dirty="0" err="1">
                <a:solidFill>
                  <a:schemeClr val="bg1"/>
                </a:solidFill>
                <a:latin typeface="Franklin Gothic Medium Cond" panose="020B0606030402020204" pitchFamily="34" charset="0"/>
              </a:rPr>
              <a:t>teknis</a:t>
            </a:r>
            <a:r>
              <a:rPr lang="en-US" dirty="0">
                <a:solidFill>
                  <a:schemeClr val="bg1"/>
                </a:solidFill>
                <a:latin typeface="Franklin Gothic Medium Cond" panose="020B0606030402020204" pitchFamily="34" charset="0"/>
              </a:rPr>
              <a:t> </a:t>
            </a:r>
            <a:r>
              <a:rPr lang="en-US" dirty="0" err="1">
                <a:solidFill>
                  <a:schemeClr val="bg1"/>
                </a:solidFill>
                <a:latin typeface="Franklin Gothic Medium Cond" panose="020B0606030402020204" pitchFamily="34" charset="0"/>
              </a:rPr>
              <a:t>penyelenggaraan</a:t>
            </a:r>
            <a:r>
              <a:rPr lang="en-US" dirty="0">
                <a:solidFill>
                  <a:schemeClr val="bg1"/>
                </a:solidFill>
                <a:latin typeface="Franklin Gothic Medium Cond" panose="020B0606030402020204" pitchFamily="34" charset="0"/>
              </a:rPr>
              <a:t> </a:t>
            </a:r>
            <a:r>
              <a:rPr lang="en-US" dirty="0" err="1">
                <a:solidFill>
                  <a:schemeClr val="bg1"/>
                </a:solidFill>
                <a:latin typeface="Franklin Gothic Medium Cond" panose="020B0606030402020204" pitchFamily="34" charset="0"/>
              </a:rPr>
              <a:t>kegiatan</a:t>
            </a:r>
            <a:r>
              <a:rPr lang="en-US" dirty="0">
                <a:solidFill>
                  <a:schemeClr val="bg1"/>
                </a:solidFill>
                <a:latin typeface="Franklin Gothic Medium Cond" panose="020B0606030402020204" pitchFamily="34" charset="0"/>
              </a:rPr>
              <a:t> dan </a:t>
            </a:r>
            <a:r>
              <a:rPr lang="en-US" dirty="0" err="1">
                <a:solidFill>
                  <a:schemeClr val="bg1"/>
                </a:solidFill>
                <a:latin typeface="Franklin Gothic Medium Cond" panose="020B0606030402020204" pitchFamily="34" charset="0"/>
              </a:rPr>
              <a:t>memahami</a:t>
            </a:r>
            <a:r>
              <a:rPr lang="en-US" dirty="0">
                <a:solidFill>
                  <a:schemeClr val="bg1"/>
                </a:solidFill>
                <a:latin typeface="Franklin Gothic Medium Cond" panose="020B0606030402020204" pitchFamily="34" charset="0"/>
              </a:rPr>
              <a:t> </a:t>
            </a:r>
            <a:r>
              <a:rPr lang="en-US" dirty="0" err="1">
                <a:solidFill>
                  <a:schemeClr val="bg1"/>
                </a:solidFill>
                <a:latin typeface="Franklin Gothic Medium Cond" panose="020B0606030402020204" pitchFamily="34" charset="0"/>
              </a:rPr>
              <a:t>penyelenggaraan</a:t>
            </a:r>
            <a:r>
              <a:rPr lang="en-US" dirty="0">
                <a:solidFill>
                  <a:schemeClr val="bg1"/>
                </a:solidFill>
                <a:latin typeface="Franklin Gothic Medium Cond" panose="020B0606030402020204" pitchFamily="34" charset="0"/>
              </a:rPr>
              <a:t> </a:t>
            </a:r>
            <a:r>
              <a:rPr lang="en-US" dirty="0" err="1">
                <a:solidFill>
                  <a:schemeClr val="bg1"/>
                </a:solidFill>
                <a:latin typeface="Franklin Gothic Medium Cond" panose="020B0606030402020204" pitchFamily="34" charset="0"/>
              </a:rPr>
              <a:t>kegiatan</a:t>
            </a:r>
            <a:r>
              <a:rPr lang="en-US" dirty="0">
                <a:solidFill>
                  <a:schemeClr val="bg1"/>
                </a:solidFill>
                <a:latin typeface="Franklin Gothic Medium Cond" panose="020B0606030402020204" pitchFamily="34" charset="0"/>
              </a:rPr>
              <a:t> </a:t>
            </a:r>
            <a:r>
              <a:rPr lang="en-US" dirty="0" err="1">
                <a:solidFill>
                  <a:schemeClr val="bg1"/>
                </a:solidFill>
                <a:latin typeface="Franklin Gothic Medium Cond" panose="020B0606030402020204" pitchFamily="34" charset="0"/>
              </a:rPr>
              <a:t>secara</a:t>
            </a:r>
            <a:r>
              <a:rPr lang="en-US" dirty="0">
                <a:solidFill>
                  <a:schemeClr val="bg1"/>
                </a:solidFill>
                <a:latin typeface="Franklin Gothic Medium Cond" panose="020B0606030402020204" pitchFamily="34" charset="0"/>
              </a:rPr>
              <a:t> </a:t>
            </a:r>
            <a:r>
              <a:rPr lang="en-US" dirty="0" err="1">
                <a:solidFill>
                  <a:schemeClr val="bg1"/>
                </a:solidFill>
                <a:latin typeface="Franklin Gothic Medium Cond" panose="020B0606030402020204" pitchFamily="34" charset="0"/>
              </a:rPr>
              <a:t>keseluruhan</a:t>
            </a:r>
            <a:r>
              <a:rPr lang="en-US" dirty="0">
                <a:solidFill>
                  <a:schemeClr val="bg1"/>
                </a:solidFill>
                <a:latin typeface="Franklin Gothic Medium Cond" panose="020B0606030402020204" pitchFamily="34" charset="0"/>
              </a:rPr>
              <a:t>. </a:t>
            </a:r>
            <a:r>
              <a:rPr lang="en-US" dirty="0" err="1">
                <a:solidFill>
                  <a:schemeClr val="bg1"/>
                </a:solidFill>
                <a:latin typeface="Franklin Gothic Medium Cond" panose="020B0606030402020204" pitchFamily="34" charset="0"/>
              </a:rPr>
              <a:t>Penanggung</a:t>
            </a:r>
            <a:r>
              <a:rPr lang="en-US" dirty="0">
                <a:solidFill>
                  <a:schemeClr val="bg1"/>
                </a:solidFill>
                <a:latin typeface="Franklin Gothic Medium Cond" panose="020B0606030402020204" pitchFamily="34" charset="0"/>
              </a:rPr>
              <a:t> </a:t>
            </a:r>
            <a:r>
              <a:rPr lang="en-US" dirty="0" err="1">
                <a:solidFill>
                  <a:schemeClr val="bg1"/>
                </a:solidFill>
                <a:latin typeface="Franklin Gothic Medium Cond" panose="020B0606030402020204" pitchFamily="34" charset="0"/>
              </a:rPr>
              <a:t>jawab</a:t>
            </a:r>
            <a:r>
              <a:rPr lang="en-US" dirty="0">
                <a:solidFill>
                  <a:schemeClr val="bg1"/>
                </a:solidFill>
                <a:latin typeface="Franklin Gothic Medium Cond" panose="020B0606030402020204" pitchFamily="34" charset="0"/>
              </a:rPr>
              <a:t> </a:t>
            </a:r>
            <a:r>
              <a:rPr lang="en-US" dirty="0" err="1">
                <a:solidFill>
                  <a:schemeClr val="bg1"/>
                </a:solidFill>
                <a:latin typeface="Franklin Gothic Medium Cond" panose="020B0606030402020204" pitchFamily="34" charset="0"/>
              </a:rPr>
              <a:t>teknis</a:t>
            </a:r>
            <a:r>
              <a:rPr lang="en-US" dirty="0">
                <a:solidFill>
                  <a:schemeClr val="bg1"/>
                </a:solidFill>
                <a:latin typeface="Franklin Gothic Medium Cond" panose="020B0606030402020204" pitchFamily="34" charset="0"/>
              </a:rPr>
              <a:t> </a:t>
            </a:r>
            <a:r>
              <a:rPr lang="en-US" dirty="0" err="1">
                <a:solidFill>
                  <a:schemeClr val="bg1"/>
                </a:solidFill>
                <a:latin typeface="Franklin Gothic Medium Cond" panose="020B0606030402020204" pitchFamily="34" charset="0"/>
              </a:rPr>
              <a:t>dapat</a:t>
            </a:r>
            <a:r>
              <a:rPr lang="en-US" dirty="0">
                <a:solidFill>
                  <a:schemeClr val="bg1"/>
                </a:solidFill>
                <a:latin typeface="Franklin Gothic Medium Cond" panose="020B0606030402020204" pitchFamily="34" charset="0"/>
              </a:rPr>
              <a:t> </a:t>
            </a:r>
            <a:r>
              <a:rPr lang="en-US" dirty="0" err="1">
                <a:solidFill>
                  <a:schemeClr val="bg1"/>
                </a:solidFill>
                <a:latin typeface="Franklin Gothic Medium Cond" panose="020B0606030402020204" pitchFamily="34" charset="0"/>
              </a:rPr>
              <a:t>berasal</a:t>
            </a:r>
            <a:r>
              <a:rPr lang="en-US" dirty="0">
                <a:solidFill>
                  <a:schemeClr val="bg1"/>
                </a:solidFill>
                <a:latin typeface="Franklin Gothic Medium Cond" panose="020B0606030402020204" pitchFamily="34" charset="0"/>
              </a:rPr>
              <a:t> </a:t>
            </a:r>
            <a:r>
              <a:rPr lang="en-US" dirty="0" err="1">
                <a:solidFill>
                  <a:schemeClr val="bg1"/>
                </a:solidFill>
                <a:latin typeface="Franklin Gothic Medium Cond" panose="020B0606030402020204" pitchFamily="34" charset="0"/>
              </a:rPr>
              <a:t>dari</a:t>
            </a:r>
            <a:r>
              <a:rPr lang="en-US" dirty="0">
                <a:solidFill>
                  <a:schemeClr val="bg1"/>
                </a:solidFill>
                <a:latin typeface="Franklin Gothic Medium Cond" panose="020B0606030402020204" pitchFamily="34" charset="0"/>
              </a:rPr>
              <a:t> </a:t>
            </a:r>
            <a:r>
              <a:rPr lang="en-US" dirty="0" err="1">
                <a:solidFill>
                  <a:schemeClr val="bg1"/>
                </a:solidFill>
                <a:latin typeface="Franklin Gothic Medium Cond" panose="020B0606030402020204" pitchFamily="34" charset="0"/>
              </a:rPr>
              <a:t>instansi</a:t>
            </a:r>
            <a:r>
              <a:rPr lang="en-US" dirty="0">
                <a:solidFill>
                  <a:schemeClr val="bg1"/>
                </a:solidFill>
                <a:latin typeface="Franklin Gothic Medium Cond" panose="020B0606030402020204" pitchFamily="34" charset="0"/>
              </a:rPr>
              <a:t> </a:t>
            </a:r>
            <a:r>
              <a:rPr lang="en-US" dirty="0" err="1">
                <a:solidFill>
                  <a:schemeClr val="bg1"/>
                </a:solidFill>
                <a:latin typeface="Franklin Gothic Medium Cond" panose="020B0606030402020204" pitchFamily="34" charset="0"/>
              </a:rPr>
              <a:t>penyelenggara</a:t>
            </a:r>
            <a:r>
              <a:rPr lang="en-US" dirty="0">
                <a:solidFill>
                  <a:schemeClr val="bg1"/>
                </a:solidFill>
                <a:latin typeface="Franklin Gothic Medium Cond" panose="020B0606030402020204" pitchFamily="34" charset="0"/>
              </a:rPr>
              <a:t> </a:t>
            </a:r>
            <a:r>
              <a:rPr lang="en-US" dirty="0" err="1">
                <a:solidFill>
                  <a:schemeClr val="bg1"/>
                </a:solidFill>
                <a:latin typeface="Franklin Gothic Medium Cond" panose="020B0606030402020204" pitchFamily="34" charset="0"/>
              </a:rPr>
              <a:t>atau</a:t>
            </a:r>
            <a:r>
              <a:rPr lang="en-US" dirty="0">
                <a:solidFill>
                  <a:schemeClr val="bg1"/>
                </a:solidFill>
                <a:latin typeface="Franklin Gothic Medium Cond" panose="020B0606030402020204" pitchFamily="34" charset="0"/>
              </a:rPr>
              <a:t> </a:t>
            </a:r>
            <a:r>
              <a:rPr lang="en-US" dirty="0" err="1">
                <a:solidFill>
                  <a:schemeClr val="bg1"/>
                </a:solidFill>
                <a:latin typeface="Franklin Gothic Medium Cond" panose="020B0606030402020204" pitchFamily="34" charset="0"/>
              </a:rPr>
              <a:t>pihak</a:t>
            </a:r>
            <a:r>
              <a:rPr lang="en-US" dirty="0">
                <a:solidFill>
                  <a:schemeClr val="bg1"/>
                </a:solidFill>
                <a:latin typeface="Franklin Gothic Medium Cond" panose="020B0606030402020204" pitchFamily="34" charset="0"/>
              </a:rPr>
              <a:t> </a:t>
            </a:r>
            <a:r>
              <a:rPr lang="en-US" dirty="0" err="1">
                <a:solidFill>
                  <a:schemeClr val="bg1"/>
                </a:solidFill>
                <a:latin typeface="Franklin Gothic Medium Cond" panose="020B0606030402020204" pitchFamily="34" charset="0"/>
              </a:rPr>
              <a:t>ketiga</a:t>
            </a:r>
            <a:r>
              <a:rPr lang="en-US" dirty="0">
                <a:solidFill>
                  <a:schemeClr val="bg1"/>
                </a:solidFill>
                <a:latin typeface="Franklin Gothic Medium Cond" panose="020B0606030402020204" pitchFamily="34" charset="0"/>
              </a:rPr>
              <a:t> (</a:t>
            </a:r>
            <a:r>
              <a:rPr lang="en-US" dirty="0" err="1">
                <a:solidFill>
                  <a:schemeClr val="bg1"/>
                </a:solidFill>
                <a:latin typeface="Franklin Gothic Medium Cond" panose="020B0606030402020204" pitchFamily="34" charset="0"/>
              </a:rPr>
              <a:t>konsultan</a:t>
            </a:r>
            <a:r>
              <a:rPr lang="en-US" dirty="0">
                <a:solidFill>
                  <a:schemeClr val="bg1"/>
                </a:solidFill>
                <a:latin typeface="Franklin Gothic Medium Cond" panose="020B0606030402020204" pitchFamily="34" charset="0"/>
              </a:rPr>
              <a:t> </a:t>
            </a:r>
            <a:r>
              <a:rPr lang="en-US" dirty="0" err="1">
                <a:solidFill>
                  <a:schemeClr val="bg1"/>
                </a:solidFill>
                <a:latin typeface="Franklin Gothic Medium Cond" panose="020B0606030402020204" pitchFamily="34" charset="0"/>
              </a:rPr>
              <a:t>atau</a:t>
            </a:r>
            <a:r>
              <a:rPr lang="en-US" dirty="0">
                <a:solidFill>
                  <a:schemeClr val="bg1"/>
                </a:solidFill>
                <a:latin typeface="Franklin Gothic Medium Cond" panose="020B0606030402020204" pitchFamily="34" charset="0"/>
              </a:rPr>
              <a:t> </a:t>
            </a:r>
            <a:r>
              <a:rPr lang="en-US" dirty="0" err="1">
                <a:solidFill>
                  <a:schemeClr val="bg1"/>
                </a:solidFill>
                <a:latin typeface="Franklin Gothic Medium Cond" panose="020B0606030402020204" pitchFamily="34" charset="0"/>
              </a:rPr>
              <a:t>instansi</a:t>
            </a:r>
            <a:r>
              <a:rPr lang="en-US" dirty="0">
                <a:solidFill>
                  <a:schemeClr val="bg1"/>
                </a:solidFill>
                <a:latin typeface="Franklin Gothic Medium Cond" panose="020B0606030402020204" pitchFamily="34" charset="0"/>
              </a:rPr>
              <a:t> lain).</a:t>
            </a:r>
          </a:p>
        </p:txBody>
      </p:sp>
      <p:sp>
        <p:nvSpPr>
          <p:cNvPr id="6" name="TextBox 5">
            <a:extLst>
              <a:ext uri="{FF2B5EF4-FFF2-40B4-BE49-F238E27FC236}">
                <a16:creationId xmlns:a16="http://schemas.microsoft.com/office/drawing/2014/main" id="{27ECD196-C705-4662-A80B-BBA9C5C827EB}"/>
              </a:ext>
            </a:extLst>
          </p:cNvPr>
          <p:cNvSpPr txBox="1"/>
          <p:nvPr/>
        </p:nvSpPr>
        <p:spPr>
          <a:xfrm>
            <a:off x="5697914" y="4964634"/>
            <a:ext cx="5979193" cy="1292662"/>
          </a:xfrm>
          <a:prstGeom prst="rect">
            <a:avLst/>
          </a:prstGeom>
          <a:noFill/>
        </p:spPr>
        <p:txBody>
          <a:bodyPr wrap="square" lIns="0" tIns="0" rIns="0" bIns="0" rtlCol="0">
            <a:spAutoFit/>
          </a:bodyPr>
          <a:lstStyle/>
          <a:p>
            <a:r>
              <a:rPr lang="en-US" sz="1400" i="1" dirty="0" err="1">
                <a:solidFill>
                  <a:schemeClr val="bg1"/>
                </a:solidFill>
                <a:highlight>
                  <a:srgbClr val="FF0000"/>
                </a:highlight>
                <a:latin typeface="Metropolis Light" panose="00000500000000000000" pitchFamily="50" charset="0"/>
              </a:rPr>
              <a:t>Penegasan</a:t>
            </a:r>
            <a:r>
              <a:rPr lang="en-US" sz="1400" i="1" dirty="0">
                <a:solidFill>
                  <a:schemeClr val="bg1"/>
                </a:solidFill>
                <a:highlight>
                  <a:srgbClr val="FF0000"/>
                </a:highlight>
                <a:latin typeface="Metropolis Light" panose="00000500000000000000" pitchFamily="50" charset="0"/>
              </a:rPr>
              <a:t>  R2.2</a:t>
            </a:r>
            <a:r>
              <a:rPr lang="en-US" sz="1400" dirty="0">
                <a:solidFill>
                  <a:schemeClr val="bg1"/>
                </a:solidFill>
                <a:highlight>
                  <a:srgbClr val="FF0000"/>
                </a:highlight>
                <a:latin typeface="Metropolis Light" panose="00000500000000000000" pitchFamily="50" charset="0"/>
              </a:rPr>
              <a:t>:</a:t>
            </a:r>
          </a:p>
          <a:p>
            <a:pPr marL="285750" indent="-285750">
              <a:buFont typeface="Arial" panose="020B0604020202020204" pitchFamily="34" charset="0"/>
              <a:buChar char="•"/>
            </a:pPr>
            <a:r>
              <a:rPr lang="en-US" sz="1400" i="1" dirty="0" err="1">
                <a:solidFill>
                  <a:schemeClr val="bg1"/>
                </a:solidFill>
                <a:latin typeface="Metropolis Light" panose="00000500000000000000" pitchFamily="50" charset="0"/>
              </a:rPr>
              <a:t>Untuk</a:t>
            </a:r>
            <a:r>
              <a:rPr lang="en-US" sz="1400" i="1" dirty="0">
                <a:solidFill>
                  <a:schemeClr val="bg1"/>
                </a:solidFill>
                <a:latin typeface="Metropolis Light" panose="00000500000000000000" pitchFamily="50" charset="0"/>
              </a:rPr>
              <a:t> </a:t>
            </a:r>
            <a:r>
              <a:rPr lang="en-US" sz="1400" i="1" dirty="0" err="1">
                <a:solidFill>
                  <a:schemeClr val="bg1"/>
                </a:solidFill>
                <a:latin typeface="Metropolis Light" panose="00000500000000000000" pitchFamily="50" charset="0"/>
              </a:rPr>
              <a:t>kegiatan</a:t>
            </a:r>
            <a:r>
              <a:rPr lang="en-US" sz="1400" i="1" dirty="0">
                <a:solidFill>
                  <a:schemeClr val="bg1"/>
                </a:solidFill>
                <a:latin typeface="Metropolis Light" panose="00000500000000000000" pitchFamily="50" charset="0"/>
              </a:rPr>
              <a:t> yang </a:t>
            </a:r>
            <a:r>
              <a:rPr lang="en-US" sz="1400" i="1" dirty="0" err="1">
                <a:solidFill>
                  <a:schemeClr val="bg1"/>
                </a:solidFill>
                <a:latin typeface="Metropolis Light" panose="00000500000000000000" pitchFamily="50" charset="0"/>
              </a:rPr>
              <a:t>dikerjasamakan</a:t>
            </a:r>
            <a:r>
              <a:rPr lang="en-US" sz="1400" i="1" dirty="0">
                <a:solidFill>
                  <a:schemeClr val="bg1"/>
                </a:solidFill>
                <a:latin typeface="Metropolis Light" panose="00000500000000000000" pitchFamily="50" charset="0"/>
              </a:rPr>
              <a:t> </a:t>
            </a:r>
            <a:r>
              <a:rPr lang="en-US" sz="1400" i="1" dirty="0" err="1">
                <a:solidFill>
                  <a:schemeClr val="bg1"/>
                </a:solidFill>
                <a:latin typeface="Metropolis Light" panose="00000500000000000000" pitchFamily="50" charset="0"/>
              </a:rPr>
              <a:t>dengan</a:t>
            </a:r>
            <a:r>
              <a:rPr lang="en-US" sz="1400" i="1" dirty="0">
                <a:solidFill>
                  <a:schemeClr val="bg1"/>
                </a:solidFill>
                <a:latin typeface="Metropolis Light" panose="00000500000000000000" pitchFamily="50" charset="0"/>
              </a:rPr>
              <a:t> </a:t>
            </a:r>
            <a:r>
              <a:rPr lang="en-US" sz="1400" i="1" dirty="0" err="1">
                <a:solidFill>
                  <a:schemeClr val="bg1"/>
                </a:solidFill>
                <a:latin typeface="Metropolis Light" panose="00000500000000000000" pitchFamily="50" charset="0"/>
              </a:rPr>
              <a:t>pihak</a:t>
            </a:r>
            <a:r>
              <a:rPr lang="en-US" sz="1400" i="1" dirty="0">
                <a:solidFill>
                  <a:schemeClr val="bg1"/>
                </a:solidFill>
                <a:latin typeface="Metropolis Light" panose="00000500000000000000" pitchFamily="50" charset="0"/>
              </a:rPr>
              <a:t> lain/</a:t>
            </a:r>
            <a:r>
              <a:rPr lang="en-US" sz="1400" i="1" dirty="0" err="1">
                <a:solidFill>
                  <a:schemeClr val="bg1"/>
                </a:solidFill>
                <a:latin typeface="Metropolis Light" panose="00000500000000000000" pitchFamily="50" charset="0"/>
              </a:rPr>
              <a:t>pihak</a:t>
            </a:r>
            <a:r>
              <a:rPr lang="en-US" sz="1400" i="1" dirty="0">
                <a:solidFill>
                  <a:schemeClr val="bg1"/>
                </a:solidFill>
                <a:latin typeface="Metropolis Light" panose="00000500000000000000" pitchFamily="50" charset="0"/>
              </a:rPr>
              <a:t> </a:t>
            </a:r>
            <a:r>
              <a:rPr lang="en-US" sz="1400" i="1" dirty="0" err="1">
                <a:solidFill>
                  <a:schemeClr val="bg1"/>
                </a:solidFill>
                <a:latin typeface="Metropolis Light" panose="00000500000000000000" pitchFamily="50" charset="0"/>
              </a:rPr>
              <a:t>ketiga</a:t>
            </a:r>
            <a:r>
              <a:rPr lang="en-US" sz="1400" i="1" dirty="0">
                <a:solidFill>
                  <a:schemeClr val="bg1"/>
                </a:solidFill>
                <a:latin typeface="Metropolis Light" panose="00000500000000000000" pitchFamily="50" charset="0"/>
              </a:rPr>
              <a:t>, </a:t>
            </a:r>
            <a:r>
              <a:rPr lang="en-US" sz="1400" i="1" dirty="0" err="1">
                <a:solidFill>
                  <a:schemeClr val="bg1"/>
                </a:solidFill>
                <a:latin typeface="Metropolis Light" panose="00000500000000000000" pitchFamily="50" charset="0"/>
              </a:rPr>
              <a:t>maka</a:t>
            </a:r>
            <a:r>
              <a:rPr lang="en-US" sz="1400" i="1" dirty="0">
                <a:solidFill>
                  <a:schemeClr val="bg1"/>
                </a:solidFill>
                <a:latin typeface="Metropolis Light" panose="00000500000000000000" pitchFamily="50" charset="0"/>
              </a:rPr>
              <a:t> </a:t>
            </a:r>
            <a:r>
              <a:rPr lang="en-US" sz="1400" i="1" dirty="0" err="1">
                <a:solidFill>
                  <a:schemeClr val="bg1"/>
                </a:solidFill>
                <a:latin typeface="Metropolis Light" panose="00000500000000000000" pitchFamily="50" charset="0"/>
              </a:rPr>
              <a:t>penanggung</a:t>
            </a:r>
            <a:r>
              <a:rPr lang="en-US" sz="1400" i="1" dirty="0">
                <a:solidFill>
                  <a:schemeClr val="bg1"/>
                </a:solidFill>
                <a:latin typeface="Metropolis Light" panose="00000500000000000000" pitchFamily="50" charset="0"/>
              </a:rPr>
              <a:t> </a:t>
            </a:r>
            <a:r>
              <a:rPr lang="en-US" sz="1400" i="1" dirty="0" err="1">
                <a:solidFill>
                  <a:schemeClr val="bg1"/>
                </a:solidFill>
                <a:latin typeface="Metropolis Light" panose="00000500000000000000" pitchFamily="50" charset="0"/>
              </a:rPr>
              <a:t>jawab</a:t>
            </a:r>
            <a:r>
              <a:rPr lang="en-US" sz="1400" i="1" dirty="0">
                <a:solidFill>
                  <a:schemeClr val="bg1"/>
                </a:solidFill>
                <a:latin typeface="Metropolis Light" panose="00000500000000000000" pitchFamily="50" charset="0"/>
              </a:rPr>
              <a:t> </a:t>
            </a:r>
            <a:r>
              <a:rPr lang="en-US" sz="1400" i="1" dirty="0" err="1">
                <a:solidFill>
                  <a:schemeClr val="bg1"/>
                </a:solidFill>
                <a:latin typeface="Metropolis Light" panose="00000500000000000000" pitchFamily="50" charset="0"/>
              </a:rPr>
              <a:t>teknis</a:t>
            </a:r>
            <a:r>
              <a:rPr lang="en-US" sz="1400" i="1" dirty="0">
                <a:solidFill>
                  <a:schemeClr val="bg1"/>
                </a:solidFill>
                <a:latin typeface="Metropolis Light" panose="00000500000000000000" pitchFamily="50" charset="0"/>
              </a:rPr>
              <a:t> </a:t>
            </a:r>
            <a:r>
              <a:rPr lang="en-US" sz="1400" i="1" dirty="0" err="1">
                <a:solidFill>
                  <a:schemeClr val="bg1"/>
                </a:solidFill>
                <a:latin typeface="Metropolis Light" panose="00000500000000000000" pitchFamily="50" charset="0"/>
              </a:rPr>
              <a:t>kegiatan</a:t>
            </a:r>
            <a:r>
              <a:rPr lang="en-US" sz="1400" i="1" dirty="0">
                <a:solidFill>
                  <a:schemeClr val="bg1"/>
                </a:solidFill>
                <a:latin typeface="Metropolis Light" panose="00000500000000000000" pitchFamily="50" charset="0"/>
              </a:rPr>
              <a:t> </a:t>
            </a:r>
            <a:r>
              <a:rPr lang="en-US" sz="1400" i="1" dirty="0" err="1">
                <a:solidFill>
                  <a:schemeClr val="bg1"/>
                </a:solidFill>
                <a:latin typeface="Metropolis Light" panose="00000500000000000000" pitchFamily="50" charset="0"/>
              </a:rPr>
              <a:t>diisikan</a:t>
            </a:r>
            <a:r>
              <a:rPr lang="en-US" sz="1400" i="1" dirty="0">
                <a:solidFill>
                  <a:schemeClr val="bg1"/>
                </a:solidFill>
                <a:latin typeface="Metropolis Light" panose="00000500000000000000" pitchFamily="50" charset="0"/>
              </a:rPr>
              <a:t> </a:t>
            </a:r>
            <a:r>
              <a:rPr lang="en-US" sz="1400" i="1" dirty="0" err="1">
                <a:solidFill>
                  <a:schemeClr val="bg1"/>
                </a:solidFill>
                <a:latin typeface="Metropolis Light" panose="00000500000000000000" pitchFamily="50" charset="0"/>
              </a:rPr>
              <a:t>pihak</a:t>
            </a:r>
            <a:r>
              <a:rPr lang="en-US" sz="1400" i="1" dirty="0">
                <a:solidFill>
                  <a:schemeClr val="bg1"/>
                </a:solidFill>
                <a:latin typeface="Metropolis Light" panose="00000500000000000000" pitchFamily="50" charset="0"/>
              </a:rPr>
              <a:t> lain/</a:t>
            </a:r>
            <a:r>
              <a:rPr lang="en-US" sz="1400" i="1" dirty="0" err="1">
                <a:solidFill>
                  <a:schemeClr val="bg1"/>
                </a:solidFill>
                <a:latin typeface="Metropolis Light" panose="00000500000000000000" pitchFamily="50" charset="0"/>
              </a:rPr>
              <a:t>pihak</a:t>
            </a:r>
            <a:r>
              <a:rPr lang="en-US" sz="1400" i="1" dirty="0">
                <a:solidFill>
                  <a:schemeClr val="bg1"/>
                </a:solidFill>
                <a:latin typeface="Metropolis Light" panose="00000500000000000000" pitchFamily="50" charset="0"/>
              </a:rPr>
              <a:t> </a:t>
            </a:r>
            <a:r>
              <a:rPr lang="en-US" sz="1400" i="1" dirty="0" err="1">
                <a:solidFill>
                  <a:schemeClr val="bg1"/>
                </a:solidFill>
                <a:latin typeface="Metropolis Light" panose="00000500000000000000" pitchFamily="50" charset="0"/>
              </a:rPr>
              <a:t>ketiga</a:t>
            </a:r>
            <a:r>
              <a:rPr lang="en-US" sz="1400" i="1" dirty="0">
                <a:solidFill>
                  <a:schemeClr val="bg1"/>
                </a:solidFill>
                <a:latin typeface="Metropolis Light" panose="00000500000000000000" pitchFamily="50" charset="0"/>
              </a:rPr>
              <a:t> </a:t>
            </a:r>
            <a:r>
              <a:rPr lang="en-US" sz="1400" i="1" dirty="0" err="1">
                <a:solidFill>
                  <a:schemeClr val="bg1"/>
                </a:solidFill>
                <a:latin typeface="Metropolis Light" panose="00000500000000000000" pitchFamily="50" charset="0"/>
              </a:rPr>
              <a:t>tersebut</a:t>
            </a:r>
            <a:r>
              <a:rPr lang="en-US" sz="1400" i="1" dirty="0">
                <a:solidFill>
                  <a:schemeClr val="bg1"/>
                </a:solidFill>
                <a:latin typeface="Metropolis Light" panose="00000500000000000000" pitchFamily="50" charset="0"/>
              </a:rPr>
              <a:t>. </a:t>
            </a:r>
            <a:r>
              <a:rPr lang="en-US" sz="1400" i="1" dirty="0" err="1">
                <a:solidFill>
                  <a:schemeClr val="bg1"/>
                </a:solidFill>
                <a:latin typeface="Metropolis Light" panose="00000500000000000000" pitchFamily="50" charset="0"/>
              </a:rPr>
              <a:t>Pihak</a:t>
            </a:r>
            <a:r>
              <a:rPr lang="en-US" sz="1400" i="1" dirty="0">
                <a:solidFill>
                  <a:schemeClr val="bg1"/>
                </a:solidFill>
                <a:latin typeface="Metropolis Light" panose="00000500000000000000" pitchFamily="50" charset="0"/>
              </a:rPr>
              <a:t> lain/</a:t>
            </a:r>
            <a:r>
              <a:rPr lang="en-US" sz="1400" i="1" dirty="0" err="1">
                <a:solidFill>
                  <a:schemeClr val="bg1"/>
                </a:solidFill>
                <a:latin typeface="Metropolis Light" panose="00000500000000000000" pitchFamily="50" charset="0"/>
              </a:rPr>
              <a:t>pihak</a:t>
            </a:r>
            <a:r>
              <a:rPr lang="en-US" sz="1400" i="1" dirty="0">
                <a:solidFill>
                  <a:schemeClr val="bg1"/>
                </a:solidFill>
                <a:latin typeface="Metropolis Light" panose="00000500000000000000" pitchFamily="50" charset="0"/>
              </a:rPr>
              <a:t> </a:t>
            </a:r>
            <a:r>
              <a:rPr lang="en-US" sz="1400" i="1" dirty="0" err="1">
                <a:solidFill>
                  <a:schemeClr val="bg1"/>
                </a:solidFill>
                <a:latin typeface="Metropolis Light" panose="00000500000000000000" pitchFamily="50" charset="0"/>
              </a:rPr>
              <a:t>ketiga</a:t>
            </a:r>
            <a:r>
              <a:rPr lang="en-US" sz="1400" i="1" dirty="0">
                <a:solidFill>
                  <a:schemeClr val="bg1"/>
                </a:solidFill>
                <a:latin typeface="Metropolis Light" panose="00000500000000000000" pitchFamily="50" charset="0"/>
              </a:rPr>
              <a:t> </a:t>
            </a:r>
            <a:r>
              <a:rPr lang="en-US" sz="1400" i="1" dirty="0" err="1">
                <a:solidFill>
                  <a:schemeClr val="bg1"/>
                </a:solidFill>
                <a:latin typeface="Metropolis Light" panose="00000500000000000000" pitchFamily="50" charset="0"/>
              </a:rPr>
              <a:t>dapat</a:t>
            </a:r>
            <a:r>
              <a:rPr lang="en-US" sz="1400" i="1" dirty="0">
                <a:solidFill>
                  <a:schemeClr val="bg1"/>
                </a:solidFill>
                <a:latin typeface="Metropolis Light" panose="00000500000000000000" pitchFamily="50" charset="0"/>
              </a:rPr>
              <a:t> </a:t>
            </a:r>
            <a:r>
              <a:rPr lang="en-US" sz="1400" i="1" dirty="0" err="1">
                <a:solidFill>
                  <a:schemeClr val="bg1"/>
                </a:solidFill>
                <a:latin typeface="Metropolis Light" panose="00000500000000000000" pitchFamily="50" charset="0"/>
              </a:rPr>
              <a:t>berupa</a:t>
            </a:r>
            <a:r>
              <a:rPr lang="en-US" sz="1400" i="1" dirty="0">
                <a:solidFill>
                  <a:schemeClr val="bg1"/>
                </a:solidFill>
                <a:latin typeface="Metropolis Light" panose="00000500000000000000" pitchFamily="50" charset="0"/>
              </a:rPr>
              <a:t> Kementerian/Lembaga/OPD lain, Lembaga </a:t>
            </a:r>
            <a:r>
              <a:rPr lang="en-US" sz="1400" i="1" dirty="0" err="1">
                <a:solidFill>
                  <a:schemeClr val="bg1"/>
                </a:solidFill>
                <a:latin typeface="Metropolis Light" panose="00000500000000000000" pitchFamily="50" charset="0"/>
              </a:rPr>
              <a:t>Penelitian</a:t>
            </a:r>
            <a:r>
              <a:rPr lang="en-US" sz="1400" i="1" dirty="0">
                <a:solidFill>
                  <a:schemeClr val="bg1"/>
                </a:solidFill>
                <a:latin typeface="Metropolis Light" panose="00000500000000000000" pitchFamily="50" charset="0"/>
              </a:rPr>
              <a:t>, </a:t>
            </a:r>
            <a:r>
              <a:rPr lang="en-US" sz="1400" i="1" dirty="0" err="1">
                <a:solidFill>
                  <a:schemeClr val="bg1"/>
                </a:solidFill>
                <a:latin typeface="Metropolis Light" panose="00000500000000000000" pitchFamily="50" charset="0"/>
              </a:rPr>
              <a:t>maupun</a:t>
            </a:r>
            <a:r>
              <a:rPr lang="en-US" sz="1400" i="1" dirty="0">
                <a:solidFill>
                  <a:schemeClr val="bg1"/>
                </a:solidFill>
                <a:latin typeface="Metropolis Light" panose="00000500000000000000" pitchFamily="50" charset="0"/>
              </a:rPr>
              <a:t> Universitas/Lembaga Pendidikan (</a:t>
            </a:r>
            <a:r>
              <a:rPr lang="en-US" sz="1400" i="1" dirty="0" err="1">
                <a:solidFill>
                  <a:schemeClr val="bg1"/>
                </a:solidFill>
                <a:latin typeface="Metropolis Light" panose="00000500000000000000" pitchFamily="50" charset="0"/>
              </a:rPr>
              <a:t>tidak</a:t>
            </a:r>
            <a:r>
              <a:rPr lang="en-US" sz="1400" i="1" dirty="0">
                <a:solidFill>
                  <a:schemeClr val="bg1"/>
                </a:solidFill>
                <a:latin typeface="Metropolis Light" panose="00000500000000000000" pitchFamily="50" charset="0"/>
              </a:rPr>
              <a:t> </a:t>
            </a:r>
            <a:r>
              <a:rPr lang="en-US" sz="1400" i="1" dirty="0" err="1">
                <a:solidFill>
                  <a:schemeClr val="bg1"/>
                </a:solidFill>
                <a:latin typeface="Metropolis Light" panose="00000500000000000000" pitchFamily="50" charset="0"/>
              </a:rPr>
              <a:t>harus</a:t>
            </a:r>
            <a:r>
              <a:rPr lang="en-US" sz="1400" i="1" dirty="0">
                <a:solidFill>
                  <a:schemeClr val="bg1"/>
                </a:solidFill>
                <a:latin typeface="Metropolis Light" panose="00000500000000000000" pitchFamily="50" charset="0"/>
              </a:rPr>
              <a:t> </a:t>
            </a:r>
            <a:r>
              <a:rPr lang="en-US" sz="1400" i="1" dirty="0" err="1">
                <a:solidFill>
                  <a:schemeClr val="bg1"/>
                </a:solidFill>
                <a:latin typeface="Metropolis Light" panose="00000500000000000000" pitchFamily="50" charset="0"/>
              </a:rPr>
              <a:t>dituliskan</a:t>
            </a:r>
            <a:r>
              <a:rPr lang="en-US" sz="1400" i="1" dirty="0">
                <a:solidFill>
                  <a:schemeClr val="bg1"/>
                </a:solidFill>
                <a:latin typeface="Metropolis Light" panose="00000500000000000000" pitchFamily="50" charset="0"/>
              </a:rPr>
              <a:t> </a:t>
            </a:r>
            <a:r>
              <a:rPr lang="en-US" sz="1400" i="1" dirty="0" err="1">
                <a:solidFill>
                  <a:schemeClr val="bg1"/>
                </a:solidFill>
                <a:latin typeface="Metropolis Light" panose="00000500000000000000" pitchFamily="50" charset="0"/>
              </a:rPr>
              <a:t>setingkat</a:t>
            </a:r>
            <a:r>
              <a:rPr lang="en-US" sz="1400" i="1" dirty="0">
                <a:solidFill>
                  <a:schemeClr val="bg1"/>
                </a:solidFill>
                <a:latin typeface="Metropolis Light" panose="00000500000000000000" pitchFamily="50" charset="0"/>
              </a:rPr>
              <a:t> </a:t>
            </a:r>
            <a:r>
              <a:rPr lang="en-US" sz="1400" i="1" dirty="0" err="1">
                <a:solidFill>
                  <a:schemeClr val="bg1"/>
                </a:solidFill>
                <a:latin typeface="Metropolis Light" panose="00000500000000000000" pitchFamily="50" charset="0"/>
              </a:rPr>
              <a:t>eselon</a:t>
            </a:r>
            <a:r>
              <a:rPr lang="en-US" sz="1400" i="1" dirty="0">
                <a:solidFill>
                  <a:schemeClr val="bg1"/>
                </a:solidFill>
                <a:latin typeface="Metropolis Light" panose="00000500000000000000" pitchFamily="50" charset="0"/>
              </a:rPr>
              <a:t> 3)</a:t>
            </a:r>
          </a:p>
        </p:txBody>
      </p:sp>
      <p:sp>
        <p:nvSpPr>
          <p:cNvPr id="9" name="Rectangle: Rounded Corners 8">
            <a:extLst>
              <a:ext uri="{FF2B5EF4-FFF2-40B4-BE49-F238E27FC236}">
                <a16:creationId xmlns:a16="http://schemas.microsoft.com/office/drawing/2014/main" id="{F31D9F51-E0E7-45EA-88C8-7A1CFFA831FF}"/>
              </a:ext>
            </a:extLst>
          </p:cNvPr>
          <p:cNvSpPr/>
          <p:nvPr/>
        </p:nvSpPr>
        <p:spPr>
          <a:xfrm>
            <a:off x="5527047" y="3890830"/>
            <a:ext cx="6320930" cy="2509970"/>
          </a:xfrm>
          <a:prstGeom prst="roundRect">
            <a:avLst>
              <a:gd name="adj" fmla="val 7026"/>
            </a:avLst>
          </a:prstGeom>
          <a:noFill/>
          <a:ln w="285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A97A03AB-DD55-4546-A217-3ACF891929A4}"/>
              </a:ext>
            </a:extLst>
          </p:cNvPr>
          <p:cNvSpPr txBox="1"/>
          <p:nvPr/>
        </p:nvSpPr>
        <p:spPr>
          <a:xfrm>
            <a:off x="5697914" y="3977393"/>
            <a:ext cx="5979193" cy="1077218"/>
          </a:xfrm>
          <a:prstGeom prst="rect">
            <a:avLst/>
          </a:prstGeom>
          <a:noFill/>
        </p:spPr>
        <p:txBody>
          <a:bodyPr wrap="square" lIns="0" tIns="0" rIns="0" bIns="0" rtlCol="0">
            <a:spAutoFit/>
          </a:bodyPr>
          <a:lstStyle/>
          <a:p>
            <a:r>
              <a:rPr lang="en-US" sz="1400" i="1" dirty="0" err="1">
                <a:solidFill>
                  <a:schemeClr val="bg1"/>
                </a:solidFill>
                <a:highlight>
                  <a:srgbClr val="FF0000"/>
                </a:highlight>
                <a:latin typeface="Metropolis Light" panose="00000500000000000000" pitchFamily="50" charset="0"/>
              </a:rPr>
              <a:t>Penegasan</a:t>
            </a:r>
            <a:r>
              <a:rPr lang="en-US" sz="1400" i="1" dirty="0">
                <a:solidFill>
                  <a:schemeClr val="bg1"/>
                </a:solidFill>
                <a:highlight>
                  <a:srgbClr val="FF0000"/>
                </a:highlight>
                <a:latin typeface="Metropolis Light" panose="00000500000000000000" pitchFamily="50" charset="0"/>
              </a:rPr>
              <a:t> R2.1 </a:t>
            </a:r>
            <a:r>
              <a:rPr lang="en-US" sz="1400" dirty="0">
                <a:solidFill>
                  <a:schemeClr val="bg1"/>
                </a:solidFill>
                <a:highlight>
                  <a:srgbClr val="FF0000"/>
                </a:highlight>
                <a:latin typeface="Metropolis Light" panose="00000500000000000000" pitchFamily="50" charset="0"/>
              </a:rPr>
              <a:t>:</a:t>
            </a:r>
          </a:p>
          <a:p>
            <a:pPr marL="285750" indent="-285750">
              <a:buFont typeface="Arial" panose="020B0604020202020204" pitchFamily="34" charset="0"/>
              <a:buChar char="•"/>
            </a:pPr>
            <a:r>
              <a:rPr lang="en-US" sz="1400" i="1" dirty="0" err="1">
                <a:solidFill>
                  <a:schemeClr val="bg1"/>
                </a:solidFill>
                <a:latin typeface="Metropolis Light" panose="00000500000000000000" pitchFamily="50" charset="0"/>
              </a:rPr>
              <a:t>Untuk</a:t>
            </a:r>
            <a:r>
              <a:rPr lang="en-US" sz="1400" i="1" dirty="0">
                <a:solidFill>
                  <a:schemeClr val="bg1"/>
                </a:solidFill>
                <a:latin typeface="Metropolis Light" panose="00000500000000000000" pitchFamily="50" charset="0"/>
              </a:rPr>
              <a:t> </a:t>
            </a:r>
            <a:r>
              <a:rPr lang="en-US" sz="1400" i="1" dirty="0" err="1">
                <a:solidFill>
                  <a:schemeClr val="bg1"/>
                </a:solidFill>
                <a:latin typeface="Metropolis Light" panose="00000500000000000000" pitchFamily="50" charset="0"/>
              </a:rPr>
              <a:t>penyelenggaraan</a:t>
            </a:r>
            <a:r>
              <a:rPr lang="en-US" sz="1400" i="1" dirty="0">
                <a:solidFill>
                  <a:schemeClr val="bg1"/>
                </a:solidFill>
                <a:latin typeface="Metropolis Light" panose="00000500000000000000" pitchFamily="50" charset="0"/>
              </a:rPr>
              <a:t> </a:t>
            </a:r>
            <a:r>
              <a:rPr lang="en-US" sz="1400" i="1" dirty="0" err="1">
                <a:solidFill>
                  <a:schemeClr val="bg1"/>
                </a:solidFill>
                <a:latin typeface="Metropolis Light" panose="00000500000000000000" pitchFamily="50" charset="0"/>
              </a:rPr>
              <a:t>statistik</a:t>
            </a:r>
            <a:r>
              <a:rPr lang="en-US" sz="1400" i="1" dirty="0">
                <a:solidFill>
                  <a:schemeClr val="bg1"/>
                </a:solidFill>
                <a:latin typeface="Metropolis Light" panose="00000500000000000000" pitchFamily="50" charset="0"/>
              </a:rPr>
              <a:t> </a:t>
            </a:r>
            <a:r>
              <a:rPr lang="en-US" sz="1400" i="1" dirty="0" err="1">
                <a:solidFill>
                  <a:schemeClr val="bg1"/>
                </a:solidFill>
                <a:latin typeface="Metropolis Light" panose="00000500000000000000" pitchFamily="50" charset="0"/>
              </a:rPr>
              <a:t>sektoral</a:t>
            </a:r>
            <a:r>
              <a:rPr lang="en-US" sz="1400" i="1" dirty="0">
                <a:solidFill>
                  <a:schemeClr val="bg1"/>
                </a:solidFill>
                <a:latin typeface="Metropolis Light" panose="00000500000000000000" pitchFamily="50" charset="0"/>
              </a:rPr>
              <a:t> </a:t>
            </a:r>
            <a:r>
              <a:rPr lang="en-US" sz="1400" i="1" dirty="0" err="1">
                <a:solidFill>
                  <a:schemeClr val="bg1"/>
                </a:solidFill>
                <a:latin typeface="Metropolis Light" panose="00000500000000000000" pitchFamily="50" charset="0"/>
              </a:rPr>
              <a:t>didaerah</a:t>
            </a:r>
            <a:r>
              <a:rPr lang="en-US" sz="1400" i="1" dirty="0">
                <a:solidFill>
                  <a:schemeClr val="bg1"/>
                </a:solidFill>
                <a:latin typeface="Metropolis Light" panose="00000500000000000000" pitchFamily="50" charset="0"/>
              </a:rPr>
              <a:t> </a:t>
            </a:r>
            <a:r>
              <a:rPr lang="en-US" sz="1400" i="1" dirty="0" err="1">
                <a:solidFill>
                  <a:schemeClr val="bg1"/>
                </a:solidFill>
                <a:latin typeface="Metropolis Light" panose="00000500000000000000" pitchFamily="50" charset="0"/>
              </a:rPr>
              <a:t>dapat</a:t>
            </a:r>
            <a:r>
              <a:rPr lang="en-US" sz="1400" i="1" dirty="0">
                <a:solidFill>
                  <a:schemeClr val="bg1"/>
                </a:solidFill>
                <a:latin typeface="Metropolis Light" panose="00000500000000000000" pitchFamily="50" charset="0"/>
              </a:rPr>
              <a:t> </a:t>
            </a:r>
            <a:r>
              <a:rPr lang="en-US" sz="1400" i="1" dirty="0" err="1">
                <a:solidFill>
                  <a:schemeClr val="bg1"/>
                </a:solidFill>
                <a:latin typeface="Metropolis Light" panose="00000500000000000000" pitchFamily="50" charset="0"/>
              </a:rPr>
              <a:t>untuk</a:t>
            </a:r>
            <a:r>
              <a:rPr lang="en-US" sz="1400" i="1" dirty="0">
                <a:solidFill>
                  <a:schemeClr val="bg1"/>
                </a:solidFill>
                <a:latin typeface="Metropolis Light" panose="00000500000000000000" pitchFamily="50" charset="0"/>
              </a:rPr>
              <a:t> </a:t>
            </a:r>
            <a:r>
              <a:rPr lang="en-US" sz="1400" i="1" dirty="0" err="1">
                <a:solidFill>
                  <a:schemeClr val="bg1"/>
                </a:solidFill>
                <a:latin typeface="Metropolis Light" panose="00000500000000000000" pitchFamily="50" charset="0"/>
              </a:rPr>
              <a:t>tidak</a:t>
            </a:r>
            <a:r>
              <a:rPr lang="en-US" sz="1400" i="1" dirty="0">
                <a:solidFill>
                  <a:schemeClr val="bg1"/>
                </a:solidFill>
                <a:latin typeface="Metropolis Light" panose="00000500000000000000" pitchFamily="50" charset="0"/>
              </a:rPr>
              <a:t> </a:t>
            </a:r>
            <a:r>
              <a:rPr lang="en-US" sz="1400" i="1" dirty="0" err="1">
                <a:solidFill>
                  <a:schemeClr val="bg1"/>
                </a:solidFill>
                <a:latin typeface="Metropolis Light" panose="00000500000000000000" pitchFamily="50" charset="0"/>
              </a:rPr>
              <a:t>mengisi</a:t>
            </a:r>
            <a:r>
              <a:rPr lang="en-US" sz="1400" i="1" dirty="0">
                <a:solidFill>
                  <a:schemeClr val="bg1"/>
                </a:solidFill>
                <a:latin typeface="Metropolis Light" panose="00000500000000000000" pitchFamily="50" charset="0"/>
              </a:rPr>
              <a:t> Unit </a:t>
            </a:r>
            <a:r>
              <a:rPr lang="en-US" sz="1400" i="1" dirty="0" err="1">
                <a:solidFill>
                  <a:schemeClr val="bg1"/>
                </a:solidFill>
                <a:latin typeface="Metropolis Light" panose="00000500000000000000" pitchFamily="50" charset="0"/>
              </a:rPr>
              <a:t>eselon</a:t>
            </a:r>
            <a:r>
              <a:rPr lang="en-US" sz="1400" i="1" dirty="0">
                <a:solidFill>
                  <a:schemeClr val="bg1"/>
                </a:solidFill>
                <a:latin typeface="Metropolis Light" panose="00000500000000000000" pitchFamily="50" charset="0"/>
              </a:rPr>
              <a:t> 1</a:t>
            </a:r>
          </a:p>
          <a:p>
            <a:pPr marL="285750" indent="-285750">
              <a:buFont typeface="Arial" panose="020B0604020202020204" pitchFamily="34" charset="0"/>
              <a:buChar char="•"/>
            </a:pPr>
            <a:r>
              <a:rPr lang="en-US" sz="1400" i="1" dirty="0" err="1">
                <a:solidFill>
                  <a:schemeClr val="bg1"/>
                </a:solidFill>
                <a:latin typeface="Metropolis Light" panose="00000500000000000000" pitchFamily="50" charset="0"/>
              </a:rPr>
              <a:t>Untuk</a:t>
            </a:r>
            <a:r>
              <a:rPr lang="en-US" sz="1400" i="1" dirty="0">
                <a:solidFill>
                  <a:schemeClr val="bg1"/>
                </a:solidFill>
                <a:latin typeface="Metropolis Light" panose="00000500000000000000" pitchFamily="50" charset="0"/>
              </a:rPr>
              <a:t> </a:t>
            </a:r>
            <a:r>
              <a:rPr lang="en-US" sz="1400" i="1" dirty="0" err="1">
                <a:solidFill>
                  <a:schemeClr val="bg1"/>
                </a:solidFill>
                <a:latin typeface="Metropolis Light" panose="00000500000000000000" pitchFamily="50" charset="0"/>
              </a:rPr>
              <a:t>statistik</a:t>
            </a:r>
            <a:r>
              <a:rPr lang="en-US" sz="1400" i="1" dirty="0">
                <a:solidFill>
                  <a:schemeClr val="bg1"/>
                </a:solidFill>
                <a:latin typeface="Metropolis Light" panose="00000500000000000000" pitchFamily="50" charset="0"/>
              </a:rPr>
              <a:t> </a:t>
            </a:r>
            <a:r>
              <a:rPr lang="en-US" sz="1400" i="1" dirty="0" err="1">
                <a:solidFill>
                  <a:schemeClr val="bg1"/>
                </a:solidFill>
                <a:latin typeface="Metropolis Light" panose="00000500000000000000" pitchFamily="50" charset="0"/>
              </a:rPr>
              <a:t>khusus</a:t>
            </a:r>
            <a:r>
              <a:rPr lang="en-US" sz="1400" i="1" dirty="0">
                <a:solidFill>
                  <a:schemeClr val="bg1"/>
                </a:solidFill>
                <a:latin typeface="Metropolis Light" panose="00000500000000000000" pitchFamily="50" charset="0"/>
              </a:rPr>
              <a:t> unit </a:t>
            </a:r>
            <a:r>
              <a:rPr lang="en-US" sz="1400" i="1" dirty="0" err="1">
                <a:solidFill>
                  <a:schemeClr val="bg1"/>
                </a:solidFill>
                <a:latin typeface="Metropolis Light" panose="00000500000000000000" pitchFamily="50" charset="0"/>
              </a:rPr>
              <a:t>eselon</a:t>
            </a:r>
            <a:r>
              <a:rPr lang="en-US" sz="1400" i="1" dirty="0">
                <a:solidFill>
                  <a:schemeClr val="bg1"/>
                </a:solidFill>
                <a:latin typeface="Metropolis Light" panose="00000500000000000000" pitchFamily="50" charset="0"/>
              </a:rPr>
              <a:t> </a:t>
            </a:r>
            <a:r>
              <a:rPr lang="en-US" sz="1400" i="1" dirty="0" err="1">
                <a:solidFill>
                  <a:schemeClr val="bg1"/>
                </a:solidFill>
                <a:latin typeface="Metropolis Light" panose="00000500000000000000" pitchFamily="50" charset="0"/>
              </a:rPr>
              <a:t>penanggungjawab</a:t>
            </a:r>
            <a:r>
              <a:rPr lang="en-US" sz="1400" i="1" dirty="0">
                <a:solidFill>
                  <a:schemeClr val="bg1"/>
                </a:solidFill>
                <a:latin typeface="Metropolis Light" panose="00000500000000000000" pitchFamily="50" charset="0"/>
              </a:rPr>
              <a:t> </a:t>
            </a:r>
            <a:r>
              <a:rPr lang="en-US" sz="1400" i="1" dirty="0" err="1">
                <a:solidFill>
                  <a:schemeClr val="bg1"/>
                </a:solidFill>
                <a:latin typeface="Metropolis Light" panose="00000500000000000000" pitchFamily="50" charset="0"/>
              </a:rPr>
              <a:t>dapat</a:t>
            </a:r>
            <a:r>
              <a:rPr lang="en-US" sz="1400" i="1" dirty="0">
                <a:solidFill>
                  <a:schemeClr val="bg1"/>
                </a:solidFill>
                <a:latin typeface="Metropolis Light" panose="00000500000000000000" pitchFamily="50" charset="0"/>
              </a:rPr>
              <a:t> </a:t>
            </a:r>
            <a:r>
              <a:rPr lang="en-US" sz="1400" i="1" dirty="0" err="1">
                <a:solidFill>
                  <a:schemeClr val="bg1"/>
                </a:solidFill>
                <a:latin typeface="Metropolis Light" panose="00000500000000000000" pitchFamily="50" charset="0"/>
              </a:rPr>
              <a:t>disetarakan</a:t>
            </a:r>
            <a:endParaRPr lang="en-US" sz="1400" i="1" dirty="0">
              <a:solidFill>
                <a:schemeClr val="bg1"/>
              </a:solidFill>
              <a:latin typeface="Metropolis Light" panose="00000500000000000000" pitchFamily="50" charset="0"/>
            </a:endParaRPr>
          </a:p>
          <a:p>
            <a:endParaRPr lang="en-US" sz="1400" i="1" dirty="0">
              <a:solidFill>
                <a:schemeClr val="bg1"/>
              </a:solidFill>
              <a:latin typeface="Metropolis Light" panose="00000500000000000000" pitchFamily="50" charset="0"/>
            </a:endParaRPr>
          </a:p>
        </p:txBody>
      </p:sp>
    </p:spTree>
    <p:extLst>
      <p:ext uri="{BB962C8B-B14F-4D97-AF65-F5344CB8AC3E}">
        <p14:creationId xmlns:p14="http://schemas.microsoft.com/office/powerpoint/2010/main" val="27890583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60606719-CF28-4553-B1AA-08E17C28AC2C}"/>
              </a:ext>
            </a:extLst>
          </p:cNvPr>
          <p:cNvSpPr/>
          <p:nvPr/>
        </p:nvSpPr>
        <p:spPr>
          <a:xfrm>
            <a:off x="344023" y="1072639"/>
            <a:ext cx="4444108" cy="2031325"/>
          </a:xfrm>
          <a:prstGeom prst="rect">
            <a:avLst/>
          </a:prstGeom>
          <a:ln>
            <a:noFill/>
          </a:ln>
        </p:spPr>
        <p:txBody>
          <a:bodyPr wrap="square">
            <a:spAutoFit/>
          </a:bodyPr>
          <a:lstStyle/>
          <a:p>
            <a:r>
              <a:rPr lang="nn-NO" dirty="0">
                <a:solidFill>
                  <a:srgbClr val="FFFF00"/>
                </a:solidFill>
                <a:latin typeface="Franklin Gothic Medium Cond" panose="020B0606030402020204" pitchFamily="34" charset="0"/>
                <a:ea typeface="Open Sans" panose="020B0606030504020204" pitchFamily="34" charset="0"/>
                <a:cs typeface="Open Sans" panose="020B0606030504020204" pitchFamily="34" charset="0"/>
              </a:rPr>
              <a:t>3.1 Latar Belakang Kegiatan</a:t>
            </a:r>
          </a:p>
          <a:p>
            <a:r>
              <a:rPr lang="nn-NO" dirty="0">
                <a:solidFill>
                  <a:srgbClr val="ECF1F7"/>
                </a:solidFill>
                <a:latin typeface="Franklin Gothic Medium Cond" panose="020B0606030402020204" pitchFamily="34" charset="0"/>
                <a:ea typeface="Open Sans" panose="020B0606030504020204" pitchFamily="34" charset="0"/>
                <a:cs typeface="Open Sans" panose="020B0606030504020204" pitchFamily="34" charset="0"/>
              </a:rPr>
              <a:t>Latar belakang adalah ide dasar atau titik tolak untuk memberikan pemahaman mengenai kegiatan statistik apa yang ingin kita sampaikan. Latar belakang yang baik harus </a:t>
            </a:r>
            <a:r>
              <a:rPr lang="nn-NO" dirty="0">
                <a:solidFill>
                  <a:srgbClr val="ECF1F7"/>
                </a:solidFill>
                <a:highlight>
                  <a:srgbClr val="FF0000"/>
                </a:highlight>
                <a:latin typeface="Franklin Gothic Medium Cond" panose="020B0606030402020204" pitchFamily="34" charset="0"/>
                <a:ea typeface="Open Sans" panose="020B0606030504020204" pitchFamily="34" charset="0"/>
                <a:cs typeface="Open Sans" panose="020B0606030504020204" pitchFamily="34" charset="0"/>
              </a:rPr>
              <a:t>disusun dengan sejelas mungkin</a:t>
            </a:r>
            <a:r>
              <a:rPr lang="nn-NO" dirty="0">
                <a:solidFill>
                  <a:srgbClr val="ECF1F7"/>
                </a:solidFill>
                <a:latin typeface="Franklin Gothic Medium Cond" panose="020B0606030402020204" pitchFamily="34" charset="0"/>
                <a:ea typeface="Open Sans" panose="020B0606030504020204" pitchFamily="34" charset="0"/>
                <a:cs typeface="Open Sans" panose="020B0606030504020204" pitchFamily="34" charset="0"/>
              </a:rPr>
              <a:t> dan bila perlu</a:t>
            </a:r>
            <a:r>
              <a:rPr lang="nn-NO" dirty="0">
                <a:solidFill>
                  <a:srgbClr val="ECF1F7"/>
                </a:solidFill>
                <a:highlight>
                  <a:srgbClr val="FF0000"/>
                </a:highlight>
                <a:latin typeface="Franklin Gothic Medium Cond" panose="020B0606030402020204" pitchFamily="34" charset="0"/>
                <a:ea typeface="Open Sans" panose="020B0606030504020204" pitchFamily="34" charset="0"/>
                <a:cs typeface="Open Sans" panose="020B0606030504020204" pitchFamily="34" charset="0"/>
              </a:rPr>
              <a:t> disertai dengan data atau fakta yang mendukung</a:t>
            </a:r>
            <a:r>
              <a:rPr lang="nn-NO" dirty="0">
                <a:solidFill>
                  <a:srgbClr val="ECF1F7"/>
                </a:solidFill>
                <a:latin typeface="Franklin Gothic Medium Cond" panose="020B0606030402020204" pitchFamily="34" charset="0"/>
                <a:ea typeface="Open Sans" panose="020B0606030504020204" pitchFamily="34" charset="0"/>
                <a:cs typeface="Open Sans" panose="020B0606030504020204" pitchFamily="34" charset="0"/>
              </a:rPr>
              <a:t>.</a:t>
            </a:r>
            <a:endParaRPr lang="en-AU" dirty="0">
              <a:solidFill>
                <a:srgbClr val="ECF1F7"/>
              </a:solidFill>
              <a:latin typeface="Franklin Gothic Medium Cond" panose="020B0606030402020204" pitchFamily="34" charset="0"/>
              <a:ea typeface="Open Sans" panose="020B0606030504020204" pitchFamily="34" charset="0"/>
              <a:cs typeface="Open Sans" panose="020B0606030504020204" pitchFamily="34" charset="0"/>
            </a:endParaRPr>
          </a:p>
        </p:txBody>
      </p:sp>
      <p:sp>
        <p:nvSpPr>
          <p:cNvPr id="19" name="Rectangle 18">
            <a:extLst>
              <a:ext uri="{FF2B5EF4-FFF2-40B4-BE49-F238E27FC236}">
                <a16:creationId xmlns:a16="http://schemas.microsoft.com/office/drawing/2014/main" id="{D51EFBBC-8AA5-4EC7-8744-7E4678C1D797}"/>
              </a:ext>
            </a:extLst>
          </p:cNvPr>
          <p:cNvSpPr/>
          <p:nvPr/>
        </p:nvSpPr>
        <p:spPr>
          <a:xfrm>
            <a:off x="344023" y="235796"/>
            <a:ext cx="7462908" cy="1077218"/>
          </a:xfrm>
          <a:prstGeom prst="rect">
            <a:avLst/>
          </a:prstGeom>
          <a:noFill/>
        </p:spPr>
        <p:txBody>
          <a:bodyPr wrap="square">
            <a:spAutoFit/>
          </a:bodyPr>
          <a:lstStyle/>
          <a:p>
            <a:r>
              <a:rPr lang="en-US" sz="3200" dirty="0">
                <a:solidFill>
                  <a:schemeClr val="bg1"/>
                </a:solidFill>
                <a:latin typeface="Franklin Gothic Medium Cond" panose="020B0606030402020204" pitchFamily="34" charset="0"/>
              </a:rPr>
              <a:t>Blok III. </a:t>
            </a:r>
            <a:r>
              <a:rPr lang="en-US" sz="3200" dirty="0" err="1">
                <a:solidFill>
                  <a:schemeClr val="bg1"/>
                </a:solidFill>
                <a:latin typeface="Franklin Gothic Medium Cond" panose="020B0606030402020204" pitchFamily="34" charset="0"/>
              </a:rPr>
              <a:t>Perencanaan</a:t>
            </a:r>
            <a:r>
              <a:rPr lang="en-US" sz="3200" dirty="0">
                <a:solidFill>
                  <a:schemeClr val="bg1"/>
                </a:solidFill>
                <a:latin typeface="Franklin Gothic Medium Cond" panose="020B0606030402020204" pitchFamily="34" charset="0"/>
              </a:rPr>
              <a:t> dan </a:t>
            </a:r>
            <a:r>
              <a:rPr lang="en-US" sz="3200" dirty="0" err="1">
                <a:solidFill>
                  <a:schemeClr val="bg1"/>
                </a:solidFill>
                <a:latin typeface="Franklin Gothic Medium Cond" panose="020B0606030402020204" pitchFamily="34" charset="0"/>
              </a:rPr>
              <a:t>Persiapan</a:t>
            </a:r>
            <a:endParaRPr lang="en-US" sz="3200" dirty="0">
              <a:solidFill>
                <a:schemeClr val="bg1"/>
              </a:solidFill>
              <a:latin typeface="Franklin Gothic Medium Cond" panose="020B0606030402020204" pitchFamily="34" charset="0"/>
            </a:endParaRPr>
          </a:p>
          <a:p>
            <a:endParaRPr lang="en-US" sz="3200" dirty="0">
              <a:solidFill>
                <a:schemeClr val="bg1"/>
              </a:solidFill>
              <a:effectLst>
                <a:outerShdw blurRad="38100" dist="38100" dir="2700000" algn="tl">
                  <a:srgbClr val="000000">
                    <a:alpha val="43137"/>
                  </a:srgbClr>
                </a:outerShdw>
              </a:effectLst>
              <a:latin typeface="Franklin Gothic Medium Cond" panose="020B0606030402020204" pitchFamily="34" charset="0"/>
            </a:endParaRPr>
          </a:p>
        </p:txBody>
      </p:sp>
      <p:pic>
        <p:nvPicPr>
          <p:cNvPr id="4" name="Picture 3">
            <a:extLst>
              <a:ext uri="{FF2B5EF4-FFF2-40B4-BE49-F238E27FC236}">
                <a16:creationId xmlns:a16="http://schemas.microsoft.com/office/drawing/2014/main" id="{94F9E679-0C68-4998-AC0D-FA90ED7652A7}"/>
              </a:ext>
            </a:extLst>
          </p:cNvPr>
          <p:cNvPicPr>
            <a:picLocks noChangeAspect="1"/>
          </p:cNvPicPr>
          <p:nvPr/>
        </p:nvPicPr>
        <p:blipFill>
          <a:blip r:embed="rId3"/>
          <a:stretch>
            <a:fillRect/>
          </a:stretch>
        </p:blipFill>
        <p:spPr>
          <a:xfrm>
            <a:off x="5307126" y="1072639"/>
            <a:ext cx="6181063" cy="3287242"/>
          </a:xfrm>
          <a:prstGeom prst="rect">
            <a:avLst/>
          </a:prstGeom>
        </p:spPr>
      </p:pic>
      <p:sp>
        <p:nvSpPr>
          <p:cNvPr id="9" name="Rectangle 8">
            <a:extLst>
              <a:ext uri="{FF2B5EF4-FFF2-40B4-BE49-F238E27FC236}">
                <a16:creationId xmlns:a16="http://schemas.microsoft.com/office/drawing/2014/main" id="{5EFF4F57-C8D0-473E-82EE-0EFBB1163D31}"/>
              </a:ext>
            </a:extLst>
          </p:cNvPr>
          <p:cNvSpPr/>
          <p:nvPr/>
        </p:nvSpPr>
        <p:spPr>
          <a:xfrm>
            <a:off x="344023" y="3961444"/>
            <a:ext cx="4444108" cy="1477328"/>
          </a:xfrm>
          <a:prstGeom prst="rect">
            <a:avLst/>
          </a:prstGeom>
          <a:ln>
            <a:noFill/>
          </a:ln>
        </p:spPr>
        <p:txBody>
          <a:bodyPr wrap="square">
            <a:spAutoFit/>
          </a:bodyPr>
          <a:lstStyle/>
          <a:p>
            <a:r>
              <a:rPr lang="nn-NO" dirty="0">
                <a:solidFill>
                  <a:srgbClr val="FFFF00"/>
                </a:solidFill>
                <a:latin typeface="Franklin Gothic Medium Cond" panose="020B0606030402020204" pitchFamily="34" charset="0"/>
                <a:ea typeface="Open Sans" panose="020B0606030504020204" pitchFamily="34" charset="0"/>
                <a:cs typeface="Open Sans" panose="020B0606030504020204" pitchFamily="34" charset="0"/>
              </a:rPr>
              <a:t>3.2 Tujuan Kegiatan</a:t>
            </a:r>
          </a:p>
          <a:p>
            <a:r>
              <a:rPr lang="nn-NO" dirty="0">
                <a:solidFill>
                  <a:srgbClr val="ECF1F7"/>
                </a:solidFill>
                <a:latin typeface="Franklin Gothic Medium Cond" panose="020B0606030402020204" pitchFamily="34" charset="0"/>
                <a:ea typeface="Open Sans" panose="020B0606030504020204" pitchFamily="34" charset="0"/>
                <a:cs typeface="Open Sans" panose="020B0606030504020204" pitchFamily="34" charset="0"/>
              </a:rPr>
              <a:t>Tuliskan tujuan penyelenggaraan kegiatan statistik secara ringkas dan jelas.</a:t>
            </a:r>
          </a:p>
          <a:p>
            <a:r>
              <a:rPr lang="en-US" i="1" dirty="0">
                <a:solidFill>
                  <a:schemeClr val="bg1"/>
                </a:solidFill>
                <a:latin typeface="Franklin Gothic Medium Cond" panose="020B0606030402020204" pitchFamily="34" charset="0"/>
              </a:rPr>
              <a:t>Jika </a:t>
            </a:r>
            <a:r>
              <a:rPr lang="en-US" i="1" dirty="0" err="1">
                <a:solidFill>
                  <a:schemeClr val="bg1"/>
                </a:solidFill>
                <a:latin typeface="Franklin Gothic Medium Cond" panose="020B0606030402020204" pitchFamily="34" charset="0"/>
              </a:rPr>
              <a:t>kegiatan</a:t>
            </a:r>
            <a:r>
              <a:rPr lang="en-US" i="1" dirty="0">
                <a:solidFill>
                  <a:schemeClr val="bg1"/>
                </a:solidFill>
                <a:latin typeface="Franklin Gothic Medium Cond" panose="020B0606030402020204" pitchFamily="34" charset="0"/>
              </a:rPr>
              <a:t> </a:t>
            </a:r>
            <a:r>
              <a:rPr lang="en-US" i="1" dirty="0" err="1">
                <a:solidFill>
                  <a:schemeClr val="bg1"/>
                </a:solidFill>
                <a:latin typeface="Franklin Gothic Medium Cond" panose="020B0606030402020204" pitchFamily="34" charset="0"/>
              </a:rPr>
              <a:t>memiliki</a:t>
            </a:r>
            <a:r>
              <a:rPr lang="en-US" i="1" dirty="0">
                <a:solidFill>
                  <a:schemeClr val="bg1"/>
                </a:solidFill>
                <a:latin typeface="Franklin Gothic Medium Cond" panose="020B0606030402020204" pitchFamily="34" charset="0"/>
              </a:rPr>
              <a:t> </a:t>
            </a:r>
            <a:r>
              <a:rPr lang="en-US" i="1" dirty="0" err="1">
                <a:solidFill>
                  <a:schemeClr val="bg1"/>
                </a:solidFill>
                <a:latin typeface="Franklin Gothic Medium Cond" panose="020B0606030402020204" pitchFamily="34" charset="0"/>
              </a:rPr>
              <a:t>banyak</a:t>
            </a:r>
            <a:r>
              <a:rPr lang="en-US" i="1" dirty="0">
                <a:solidFill>
                  <a:schemeClr val="bg1"/>
                </a:solidFill>
                <a:latin typeface="Franklin Gothic Medium Cond" panose="020B0606030402020204" pitchFamily="34" charset="0"/>
              </a:rPr>
              <a:t> </a:t>
            </a:r>
            <a:r>
              <a:rPr lang="en-US" i="1" dirty="0" err="1">
                <a:solidFill>
                  <a:schemeClr val="bg1"/>
                </a:solidFill>
                <a:latin typeface="Franklin Gothic Medium Cond" panose="020B0606030402020204" pitchFamily="34" charset="0"/>
              </a:rPr>
              <a:t>tujuan</a:t>
            </a:r>
            <a:r>
              <a:rPr lang="en-US" i="1" dirty="0">
                <a:solidFill>
                  <a:schemeClr val="bg1"/>
                </a:solidFill>
                <a:latin typeface="Franklin Gothic Medium Cond" panose="020B0606030402020204" pitchFamily="34" charset="0"/>
              </a:rPr>
              <a:t>, </a:t>
            </a:r>
            <a:r>
              <a:rPr lang="en-US" i="1" dirty="0" err="1">
                <a:solidFill>
                  <a:schemeClr val="bg1"/>
                </a:solidFill>
                <a:latin typeface="Franklin Gothic Medium Cond" panose="020B0606030402020204" pitchFamily="34" charset="0"/>
              </a:rPr>
              <a:t>maka</a:t>
            </a:r>
            <a:r>
              <a:rPr lang="en-US" i="1" dirty="0">
                <a:solidFill>
                  <a:schemeClr val="bg1"/>
                </a:solidFill>
                <a:latin typeface="Franklin Gothic Medium Cond" panose="020B0606030402020204" pitchFamily="34" charset="0"/>
              </a:rPr>
              <a:t> </a:t>
            </a:r>
            <a:r>
              <a:rPr lang="en-US" i="1" dirty="0" err="1">
                <a:solidFill>
                  <a:schemeClr val="bg1"/>
                </a:solidFill>
                <a:latin typeface="Franklin Gothic Medium Cond" panose="020B0606030402020204" pitchFamily="34" charset="0"/>
              </a:rPr>
              <a:t>dapat</a:t>
            </a:r>
            <a:r>
              <a:rPr lang="en-US" i="1" dirty="0">
                <a:solidFill>
                  <a:schemeClr val="bg1"/>
                </a:solidFill>
                <a:latin typeface="Franklin Gothic Medium Cond" panose="020B0606030402020204" pitchFamily="34" charset="0"/>
              </a:rPr>
              <a:t> </a:t>
            </a:r>
            <a:r>
              <a:rPr lang="en-US" i="1" dirty="0" err="1">
                <a:solidFill>
                  <a:schemeClr val="bg1"/>
                </a:solidFill>
                <a:latin typeface="Franklin Gothic Medium Cond" panose="020B0606030402020204" pitchFamily="34" charset="0"/>
              </a:rPr>
              <a:t>diisikan</a:t>
            </a:r>
            <a:r>
              <a:rPr lang="en-US" i="1" dirty="0">
                <a:solidFill>
                  <a:schemeClr val="bg1"/>
                </a:solidFill>
                <a:latin typeface="Franklin Gothic Medium Cond" panose="020B0606030402020204" pitchFamily="34" charset="0"/>
              </a:rPr>
              <a:t> </a:t>
            </a:r>
            <a:r>
              <a:rPr lang="en-US" i="1" dirty="0" err="1">
                <a:solidFill>
                  <a:schemeClr val="bg1"/>
                </a:solidFill>
                <a:latin typeface="Franklin Gothic Medium Cond" panose="020B0606030402020204" pitchFamily="34" charset="0"/>
              </a:rPr>
              <a:t>secara</a:t>
            </a:r>
            <a:r>
              <a:rPr lang="en-US" i="1" dirty="0">
                <a:solidFill>
                  <a:schemeClr val="bg1"/>
                </a:solidFill>
                <a:latin typeface="Franklin Gothic Medium Cond" panose="020B0606030402020204" pitchFamily="34" charset="0"/>
              </a:rPr>
              <a:t> </a:t>
            </a:r>
            <a:r>
              <a:rPr lang="en-US" i="1" dirty="0" err="1">
                <a:solidFill>
                  <a:schemeClr val="bg1"/>
                </a:solidFill>
                <a:latin typeface="Franklin Gothic Medium Cond" panose="020B0606030402020204" pitchFamily="34" charset="0"/>
              </a:rPr>
              <a:t>rinci</a:t>
            </a:r>
            <a:r>
              <a:rPr lang="en-US" i="1" dirty="0">
                <a:solidFill>
                  <a:schemeClr val="bg1"/>
                </a:solidFill>
                <a:latin typeface="Franklin Gothic Medium Cond" panose="020B0606030402020204" pitchFamily="34" charset="0"/>
              </a:rPr>
              <a:t> </a:t>
            </a:r>
            <a:r>
              <a:rPr lang="en-US" i="1" dirty="0" err="1">
                <a:solidFill>
                  <a:schemeClr val="bg1"/>
                </a:solidFill>
                <a:latin typeface="Franklin Gothic Medium Cond" panose="020B0606030402020204" pitchFamily="34" charset="0"/>
              </a:rPr>
              <a:t>dengan</a:t>
            </a:r>
            <a:r>
              <a:rPr lang="en-US" i="1" dirty="0">
                <a:solidFill>
                  <a:schemeClr val="bg1"/>
                </a:solidFill>
                <a:latin typeface="Franklin Gothic Medium Cond" panose="020B0606030402020204" pitchFamily="34" charset="0"/>
              </a:rPr>
              <a:t> numbering</a:t>
            </a:r>
            <a:endParaRPr lang="en-AU" i="1" dirty="0">
              <a:solidFill>
                <a:srgbClr val="ECF1F7"/>
              </a:solidFill>
              <a:latin typeface="Franklin Gothic Medium Cond" panose="020B0606030402020204" pitchFamily="34" charset="0"/>
              <a:ea typeface="Open Sans" panose="020B0606030504020204" pitchFamily="34" charset="0"/>
              <a:cs typeface="Open Sans" panose="020B0606030504020204" pitchFamily="34" charset="0"/>
            </a:endParaRPr>
          </a:p>
        </p:txBody>
      </p:sp>
      <p:pic>
        <p:nvPicPr>
          <p:cNvPr id="6" name="Picture 5">
            <a:extLst>
              <a:ext uri="{FF2B5EF4-FFF2-40B4-BE49-F238E27FC236}">
                <a16:creationId xmlns:a16="http://schemas.microsoft.com/office/drawing/2014/main" id="{3AB7241D-8368-4D6C-97E3-6BE04671F1E2}"/>
              </a:ext>
            </a:extLst>
          </p:cNvPr>
          <p:cNvPicPr>
            <a:picLocks noChangeAspect="1"/>
          </p:cNvPicPr>
          <p:nvPr/>
        </p:nvPicPr>
        <p:blipFill>
          <a:blip r:embed="rId4"/>
          <a:stretch>
            <a:fillRect/>
          </a:stretch>
        </p:blipFill>
        <p:spPr>
          <a:xfrm>
            <a:off x="5307126" y="4359881"/>
            <a:ext cx="6181063" cy="1911308"/>
          </a:xfrm>
          <a:prstGeom prst="rect">
            <a:avLst/>
          </a:prstGeom>
        </p:spPr>
      </p:pic>
    </p:spTree>
    <p:extLst>
      <p:ext uri="{BB962C8B-B14F-4D97-AF65-F5344CB8AC3E}">
        <p14:creationId xmlns:p14="http://schemas.microsoft.com/office/powerpoint/2010/main" val="24552583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E8CBC540-D968-4BB2-808C-2CA92817F11E}"/>
              </a:ext>
            </a:extLst>
          </p:cNvPr>
          <p:cNvSpPr txBox="1"/>
          <p:nvPr/>
        </p:nvSpPr>
        <p:spPr>
          <a:xfrm>
            <a:off x="344022" y="1126338"/>
            <a:ext cx="4942873" cy="1831271"/>
          </a:xfrm>
          <a:prstGeom prst="rect">
            <a:avLst/>
          </a:prstGeom>
          <a:noFill/>
        </p:spPr>
        <p:txBody>
          <a:bodyPr wrap="square">
            <a:spAutoFit/>
          </a:bodyPr>
          <a:lstStyle/>
          <a:p>
            <a:pPr marL="115888" algn="just">
              <a:spcBef>
                <a:spcPts val="300"/>
              </a:spcBef>
              <a:spcAft>
                <a:spcPts val="300"/>
              </a:spcAft>
            </a:pPr>
            <a:r>
              <a:rPr lang="en-US" dirty="0">
                <a:solidFill>
                  <a:srgbClr val="FFFF00"/>
                </a:solidFill>
                <a:latin typeface="Franklin Gothic Medium Cond" panose="020B0606030402020204" pitchFamily="34" charset="0"/>
              </a:rPr>
              <a:t>3.3 </a:t>
            </a:r>
            <a:r>
              <a:rPr lang="en-US" dirty="0" err="1">
                <a:solidFill>
                  <a:srgbClr val="FFFF00"/>
                </a:solidFill>
                <a:latin typeface="Franklin Gothic Medium Cond" panose="020B0606030402020204" pitchFamily="34" charset="0"/>
              </a:rPr>
              <a:t>Rencana</a:t>
            </a:r>
            <a:r>
              <a:rPr lang="en-US" dirty="0">
                <a:solidFill>
                  <a:srgbClr val="FFFF00"/>
                </a:solidFill>
                <a:latin typeface="Franklin Gothic Medium Cond" panose="020B0606030402020204" pitchFamily="34" charset="0"/>
              </a:rPr>
              <a:t> </a:t>
            </a:r>
            <a:r>
              <a:rPr lang="en-US" dirty="0" err="1">
                <a:solidFill>
                  <a:srgbClr val="FFFF00"/>
                </a:solidFill>
                <a:latin typeface="Franklin Gothic Medium Cond" panose="020B0606030402020204" pitchFamily="34" charset="0"/>
              </a:rPr>
              <a:t>Jadwal</a:t>
            </a:r>
            <a:r>
              <a:rPr lang="en-US" dirty="0">
                <a:solidFill>
                  <a:srgbClr val="FFFF00"/>
                </a:solidFill>
                <a:latin typeface="Franklin Gothic Medium Cond" panose="020B0606030402020204" pitchFamily="34" charset="0"/>
              </a:rPr>
              <a:t> </a:t>
            </a:r>
            <a:r>
              <a:rPr lang="en-US" dirty="0" err="1">
                <a:solidFill>
                  <a:srgbClr val="FFFF00"/>
                </a:solidFill>
                <a:latin typeface="Franklin Gothic Medium Cond" panose="020B0606030402020204" pitchFamily="34" charset="0"/>
              </a:rPr>
              <a:t>kegiatan</a:t>
            </a:r>
            <a:endParaRPr lang="en-US" dirty="0">
              <a:solidFill>
                <a:srgbClr val="FFFF00"/>
              </a:solidFill>
              <a:latin typeface="Franklin Gothic Medium Cond" panose="020B0606030402020204" pitchFamily="34" charset="0"/>
            </a:endParaRPr>
          </a:p>
          <a:p>
            <a:pPr marL="115888">
              <a:spcBef>
                <a:spcPts val="300"/>
              </a:spcBef>
              <a:spcAft>
                <a:spcPts val="300"/>
              </a:spcAft>
            </a:pPr>
            <a:r>
              <a:rPr lang="en-US" dirty="0" err="1">
                <a:solidFill>
                  <a:schemeClr val="bg1"/>
                </a:solidFill>
                <a:latin typeface="Franklin Gothic Medium Cond" panose="020B0606030402020204" pitchFamily="34" charset="0"/>
              </a:rPr>
              <a:t>Penyelenggaraan</a:t>
            </a:r>
            <a:r>
              <a:rPr lang="en-US" dirty="0">
                <a:solidFill>
                  <a:schemeClr val="bg1"/>
                </a:solidFill>
                <a:latin typeface="Franklin Gothic Medium Cond" panose="020B0606030402020204" pitchFamily="34" charset="0"/>
              </a:rPr>
              <a:t> </a:t>
            </a:r>
            <a:r>
              <a:rPr lang="en-US" dirty="0" err="1">
                <a:solidFill>
                  <a:schemeClr val="bg1"/>
                </a:solidFill>
                <a:latin typeface="Franklin Gothic Medium Cond" panose="020B0606030402020204" pitchFamily="34" charset="0"/>
              </a:rPr>
              <a:t>kegiatan</a:t>
            </a:r>
            <a:r>
              <a:rPr lang="en-US" dirty="0">
                <a:solidFill>
                  <a:schemeClr val="bg1"/>
                </a:solidFill>
                <a:latin typeface="Franklin Gothic Medium Cond" panose="020B0606030402020204" pitchFamily="34" charset="0"/>
              </a:rPr>
              <a:t> </a:t>
            </a:r>
            <a:r>
              <a:rPr lang="en-US" dirty="0" err="1">
                <a:solidFill>
                  <a:schemeClr val="bg1"/>
                </a:solidFill>
                <a:latin typeface="Franklin Gothic Medium Cond" panose="020B0606030402020204" pitchFamily="34" charset="0"/>
              </a:rPr>
              <a:t>statistik</a:t>
            </a:r>
            <a:r>
              <a:rPr lang="en-US" dirty="0">
                <a:solidFill>
                  <a:schemeClr val="bg1"/>
                </a:solidFill>
                <a:latin typeface="Franklin Gothic Medium Cond" panose="020B0606030402020204" pitchFamily="34" charset="0"/>
              </a:rPr>
              <a:t> </a:t>
            </a:r>
            <a:r>
              <a:rPr lang="en-US" dirty="0" err="1">
                <a:solidFill>
                  <a:schemeClr val="bg1"/>
                </a:solidFill>
                <a:latin typeface="Franklin Gothic Medium Cond" panose="020B0606030402020204" pitchFamily="34" charset="0"/>
              </a:rPr>
              <a:t>harus</a:t>
            </a:r>
            <a:r>
              <a:rPr lang="en-US" dirty="0">
                <a:solidFill>
                  <a:schemeClr val="bg1"/>
                </a:solidFill>
                <a:latin typeface="Franklin Gothic Medium Cond" panose="020B0606030402020204" pitchFamily="34" charset="0"/>
              </a:rPr>
              <a:t> </a:t>
            </a:r>
            <a:r>
              <a:rPr lang="en-US" dirty="0" err="1">
                <a:solidFill>
                  <a:schemeClr val="bg1"/>
                </a:solidFill>
                <a:latin typeface="Franklin Gothic Medium Cond" panose="020B0606030402020204" pitchFamily="34" charset="0"/>
              </a:rPr>
              <a:t>menerapkan</a:t>
            </a:r>
            <a:r>
              <a:rPr lang="en-US" dirty="0">
                <a:solidFill>
                  <a:schemeClr val="bg1"/>
                </a:solidFill>
                <a:latin typeface="Franklin Gothic Medium Cond" panose="020B0606030402020204" pitchFamily="34" charset="0"/>
              </a:rPr>
              <a:t> proses </a:t>
            </a:r>
            <a:r>
              <a:rPr lang="en-US" dirty="0" err="1">
                <a:solidFill>
                  <a:schemeClr val="bg1"/>
                </a:solidFill>
                <a:latin typeface="Franklin Gothic Medium Cond" panose="020B0606030402020204" pitchFamily="34" charset="0"/>
              </a:rPr>
              <a:t>bisnis</a:t>
            </a:r>
            <a:r>
              <a:rPr lang="en-US" dirty="0">
                <a:solidFill>
                  <a:schemeClr val="bg1"/>
                </a:solidFill>
                <a:latin typeface="Franklin Gothic Medium Cond" panose="020B0606030402020204" pitchFamily="34" charset="0"/>
              </a:rPr>
              <a:t> yang </a:t>
            </a:r>
            <a:r>
              <a:rPr lang="en-US" dirty="0" err="1">
                <a:solidFill>
                  <a:schemeClr val="bg1"/>
                </a:solidFill>
                <a:latin typeface="Franklin Gothic Medium Cond" panose="020B0606030402020204" pitchFamily="34" charset="0"/>
              </a:rPr>
              <a:t>sesuai</a:t>
            </a:r>
            <a:r>
              <a:rPr lang="en-US" dirty="0">
                <a:solidFill>
                  <a:schemeClr val="bg1"/>
                </a:solidFill>
                <a:latin typeface="Franklin Gothic Medium Cond" panose="020B0606030402020204" pitchFamily="34" charset="0"/>
              </a:rPr>
              <a:t> </a:t>
            </a:r>
            <a:r>
              <a:rPr lang="en-US" dirty="0" err="1">
                <a:solidFill>
                  <a:schemeClr val="bg1"/>
                </a:solidFill>
                <a:latin typeface="Franklin Gothic Medium Cond" panose="020B0606030402020204" pitchFamily="34" charset="0"/>
              </a:rPr>
              <a:t>dengan</a:t>
            </a:r>
            <a:r>
              <a:rPr lang="en-US" dirty="0">
                <a:solidFill>
                  <a:schemeClr val="bg1"/>
                </a:solidFill>
                <a:latin typeface="Franklin Gothic Medium Cond" panose="020B0606030402020204" pitchFamily="34" charset="0"/>
              </a:rPr>
              <a:t> </a:t>
            </a:r>
            <a:r>
              <a:rPr lang="en-US" dirty="0" err="1">
                <a:solidFill>
                  <a:schemeClr val="bg1"/>
                </a:solidFill>
                <a:latin typeface="Franklin Gothic Medium Cond" panose="020B0606030402020204" pitchFamily="34" charset="0"/>
              </a:rPr>
              <a:t>kerangka</a:t>
            </a:r>
            <a:r>
              <a:rPr lang="en-US" dirty="0">
                <a:solidFill>
                  <a:schemeClr val="bg1"/>
                </a:solidFill>
                <a:latin typeface="Franklin Gothic Medium Cond" panose="020B0606030402020204" pitchFamily="34" charset="0"/>
              </a:rPr>
              <a:t> </a:t>
            </a:r>
            <a:r>
              <a:rPr lang="en-US" dirty="0" err="1">
                <a:solidFill>
                  <a:schemeClr val="bg1"/>
                </a:solidFill>
                <a:latin typeface="Franklin Gothic Medium Cond" panose="020B0606030402020204" pitchFamily="34" charset="0"/>
              </a:rPr>
              <a:t>baku</a:t>
            </a:r>
            <a:r>
              <a:rPr lang="en-US" dirty="0">
                <a:solidFill>
                  <a:schemeClr val="bg1"/>
                </a:solidFill>
                <a:latin typeface="Franklin Gothic Medium Cond" panose="020B0606030402020204" pitchFamily="34" charset="0"/>
              </a:rPr>
              <a:t> dan </a:t>
            </a:r>
            <a:r>
              <a:rPr lang="en-US" dirty="0" err="1">
                <a:solidFill>
                  <a:schemeClr val="bg1"/>
                </a:solidFill>
                <a:latin typeface="Franklin Gothic Medium Cond" panose="020B0606030402020204" pitchFamily="34" charset="0"/>
              </a:rPr>
              <a:t>terminologi</a:t>
            </a:r>
            <a:r>
              <a:rPr lang="en-US" dirty="0">
                <a:solidFill>
                  <a:schemeClr val="bg1"/>
                </a:solidFill>
                <a:latin typeface="Franklin Gothic Medium Cond" panose="020B0606030402020204" pitchFamily="34" charset="0"/>
              </a:rPr>
              <a:t> proses </a:t>
            </a:r>
            <a:r>
              <a:rPr lang="en-US" dirty="0" err="1">
                <a:solidFill>
                  <a:schemeClr val="bg1"/>
                </a:solidFill>
                <a:latin typeface="Franklin Gothic Medium Cond" panose="020B0606030402020204" pitchFamily="34" charset="0"/>
              </a:rPr>
              <a:t>statistik</a:t>
            </a:r>
            <a:r>
              <a:rPr lang="en-US" dirty="0">
                <a:solidFill>
                  <a:schemeClr val="bg1"/>
                </a:solidFill>
                <a:latin typeface="Franklin Gothic Medium Cond" panose="020B0606030402020204" pitchFamily="34" charset="0"/>
              </a:rPr>
              <a:t> yang </a:t>
            </a:r>
            <a:r>
              <a:rPr lang="en-US" dirty="0" err="1">
                <a:solidFill>
                  <a:schemeClr val="bg1"/>
                </a:solidFill>
                <a:latin typeface="Franklin Gothic Medium Cond" panose="020B0606030402020204" pitchFamily="34" charset="0"/>
              </a:rPr>
              <a:t>harmonis</a:t>
            </a:r>
            <a:r>
              <a:rPr lang="en-US" dirty="0">
                <a:solidFill>
                  <a:schemeClr val="bg1"/>
                </a:solidFill>
                <a:latin typeface="Franklin Gothic Medium Cond" panose="020B0606030402020204" pitchFamily="34" charset="0"/>
              </a:rPr>
              <a:t> </a:t>
            </a:r>
            <a:r>
              <a:rPr lang="en-US" dirty="0" err="1">
                <a:solidFill>
                  <a:schemeClr val="bg1"/>
                </a:solidFill>
                <a:latin typeface="Franklin Gothic Medium Cond" panose="020B0606030402020204" pitchFamily="34" charset="0"/>
              </a:rPr>
              <a:t>yaitu</a:t>
            </a:r>
            <a:r>
              <a:rPr lang="en-US" dirty="0">
                <a:solidFill>
                  <a:schemeClr val="bg1"/>
                </a:solidFill>
                <a:latin typeface="Franklin Gothic Medium Cond" panose="020B0606030402020204" pitchFamily="34" charset="0"/>
              </a:rPr>
              <a:t> </a:t>
            </a:r>
            <a:r>
              <a:rPr lang="en-US" i="1" dirty="0">
                <a:solidFill>
                  <a:schemeClr val="bg1"/>
                </a:solidFill>
                <a:latin typeface="Franklin Gothic Medium Cond" panose="020B0606030402020204" pitchFamily="34" charset="0"/>
              </a:rPr>
              <a:t>Generic Statistical </a:t>
            </a:r>
            <a:r>
              <a:rPr lang="en-US" i="1" dirty="0" err="1">
                <a:solidFill>
                  <a:schemeClr val="bg1"/>
                </a:solidFill>
                <a:latin typeface="Franklin Gothic Medium Cond" panose="020B0606030402020204" pitchFamily="34" charset="0"/>
              </a:rPr>
              <a:t>Bussiness</a:t>
            </a:r>
            <a:r>
              <a:rPr lang="en-US" i="1" dirty="0">
                <a:solidFill>
                  <a:schemeClr val="bg1"/>
                </a:solidFill>
                <a:latin typeface="Franklin Gothic Medium Cond" panose="020B0606030402020204" pitchFamily="34" charset="0"/>
              </a:rPr>
              <a:t> Process Model  </a:t>
            </a:r>
            <a:r>
              <a:rPr lang="en-US" dirty="0">
                <a:solidFill>
                  <a:schemeClr val="bg1"/>
                </a:solidFill>
                <a:latin typeface="Franklin Gothic Medium Cond" panose="020B0606030402020204" pitchFamily="34" charset="0"/>
              </a:rPr>
              <a:t>(GSBPM) dan </a:t>
            </a:r>
            <a:r>
              <a:rPr lang="en-US" dirty="0" err="1">
                <a:solidFill>
                  <a:schemeClr val="bg1"/>
                </a:solidFill>
                <a:latin typeface="Franklin Gothic Medium Cond" panose="020B0606030402020204" pitchFamily="34" charset="0"/>
              </a:rPr>
              <a:t>tahapan</a:t>
            </a:r>
            <a:r>
              <a:rPr lang="en-US" dirty="0">
                <a:solidFill>
                  <a:schemeClr val="bg1"/>
                </a:solidFill>
                <a:latin typeface="Franklin Gothic Medium Cond" panose="020B0606030402020204" pitchFamily="34" charset="0"/>
              </a:rPr>
              <a:t> </a:t>
            </a:r>
            <a:r>
              <a:rPr lang="en-US" dirty="0" err="1">
                <a:solidFill>
                  <a:schemeClr val="bg1"/>
                </a:solidFill>
                <a:latin typeface="Franklin Gothic Medium Cond" panose="020B0606030402020204" pitchFamily="34" charset="0"/>
              </a:rPr>
              <a:t>penylelenggaraan</a:t>
            </a:r>
            <a:r>
              <a:rPr lang="en-US" dirty="0">
                <a:solidFill>
                  <a:schemeClr val="bg1"/>
                </a:solidFill>
                <a:latin typeface="Franklin Gothic Medium Cond" panose="020B0606030402020204" pitchFamily="34" charset="0"/>
              </a:rPr>
              <a:t> SDI</a:t>
            </a:r>
          </a:p>
        </p:txBody>
      </p:sp>
      <p:pic>
        <p:nvPicPr>
          <p:cNvPr id="3" name="Picture 2">
            <a:extLst>
              <a:ext uri="{FF2B5EF4-FFF2-40B4-BE49-F238E27FC236}">
                <a16:creationId xmlns:a16="http://schemas.microsoft.com/office/drawing/2014/main" id="{BAC4BB0E-C0B9-4408-8383-DD1ECFD67CB3}"/>
              </a:ext>
            </a:extLst>
          </p:cNvPr>
          <p:cNvPicPr>
            <a:picLocks noChangeAspect="1"/>
          </p:cNvPicPr>
          <p:nvPr/>
        </p:nvPicPr>
        <p:blipFill>
          <a:blip r:embed="rId3"/>
          <a:stretch>
            <a:fillRect/>
          </a:stretch>
        </p:blipFill>
        <p:spPr>
          <a:xfrm>
            <a:off x="6061195" y="1126338"/>
            <a:ext cx="5494741" cy="3728295"/>
          </a:xfrm>
          <a:prstGeom prst="rect">
            <a:avLst/>
          </a:prstGeom>
        </p:spPr>
      </p:pic>
      <p:sp>
        <p:nvSpPr>
          <p:cNvPr id="13" name="TextBox 12">
            <a:extLst>
              <a:ext uri="{FF2B5EF4-FFF2-40B4-BE49-F238E27FC236}">
                <a16:creationId xmlns:a16="http://schemas.microsoft.com/office/drawing/2014/main" id="{B7F6FF8A-A375-43F6-A5A4-806850E7354C}"/>
              </a:ext>
            </a:extLst>
          </p:cNvPr>
          <p:cNvSpPr txBox="1"/>
          <p:nvPr/>
        </p:nvSpPr>
        <p:spPr>
          <a:xfrm>
            <a:off x="344022" y="3084784"/>
            <a:ext cx="4242046" cy="1631216"/>
          </a:xfrm>
          <a:prstGeom prst="rect">
            <a:avLst/>
          </a:prstGeom>
          <a:noFill/>
        </p:spPr>
        <p:txBody>
          <a:bodyPr wrap="square">
            <a:spAutoFit/>
          </a:bodyPr>
          <a:lstStyle/>
          <a:p>
            <a:pPr marL="115888" algn="just">
              <a:spcBef>
                <a:spcPts val="300"/>
              </a:spcBef>
              <a:spcAft>
                <a:spcPts val="300"/>
              </a:spcAft>
            </a:pPr>
            <a:r>
              <a:rPr lang="en-US" i="1" dirty="0" err="1">
                <a:solidFill>
                  <a:schemeClr val="bg1"/>
                </a:solidFill>
                <a:latin typeface="Franklin Gothic Medium Cond" panose="020B0606030402020204" pitchFamily="34" charset="0"/>
              </a:rPr>
              <a:t>Penegasan</a:t>
            </a:r>
            <a:r>
              <a:rPr lang="en-US" i="1" dirty="0">
                <a:solidFill>
                  <a:schemeClr val="bg1"/>
                </a:solidFill>
                <a:latin typeface="Franklin Gothic Medium Cond" panose="020B0606030402020204" pitchFamily="34" charset="0"/>
              </a:rPr>
              <a:t> :</a:t>
            </a:r>
          </a:p>
          <a:p>
            <a:pPr marL="401638" indent="-285750" algn="just">
              <a:spcBef>
                <a:spcPts val="300"/>
              </a:spcBef>
              <a:spcAft>
                <a:spcPts val="300"/>
              </a:spcAft>
              <a:buFont typeface="Arial" panose="020B0604020202020204" pitchFamily="34" charset="0"/>
              <a:buChar char="•"/>
            </a:pPr>
            <a:r>
              <a:rPr lang="en-US" i="1" dirty="0" err="1">
                <a:solidFill>
                  <a:schemeClr val="bg1"/>
                </a:solidFill>
                <a:latin typeface="Franklin Gothic Medium Cond" panose="020B0606030402020204" pitchFamily="34" charset="0"/>
              </a:rPr>
              <a:t>Isian</a:t>
            </a:r>
            <a:r>
              <a:rPr lang="en-US" i="1" dirty="0">
                <a:solidFill>
                  <a:schemeClr val="bg1"/>
                </a:solidFill>
                <a:latin typeface="Franklin Gothic Medium Cond" panose="020B0606030402020204" pitchFamily="34" charset="0"/>
              </a:rPr>
              <a:t> </a:t>
            </a:r>
            <a:r>
              <a:rPr lang="en-US" i="1" dirty="0" err="1">
                <a:solidFill>
                  <a:schemeClr val="bg1"/>
                </a:solidFill>
                <a:latin typeface="Franklin Gothic Medium Cond" panose="020B0606030402020204" pitchFamily="34" charset="0"/>
              </a:rPr>
              <a:t>tanggal</a:t>
            </a:r>
            <a:r>
              <a:rPr lang="en-US" i="1" dirty="0">
                <a:solidFill>
                  <a:schemeClr val="bg1"/>
                </a:solidFill>
                <a:latin typeface="Franklin Gothic Medium Cond" panose="020B0606030402020204" pitchFamily="34" charset="0"/>
              </a:rPr>
              <a:t> </a:t>
            </a:r>
            <a:r>
              <a:rPr lang="en-US" i="1" dirty="0" err="1">
                <a:solidFill>
                  <a:schemeClr val="bg1"/>
                </a:solidFill>
                <a:latin typeface="Franklin Gothic Medium Cond" panose="020B0606030402020204" pitchFamily="34" charset="0"/>
              </a:rPr>
              <a:t>boleh</a:t>
            </a:r>
            <a:r>
              <a:rPr lang="en-US" i="1" dirty="0">
                <a:solidFill>
                  <a:schemeClr val="bg1"/>
                </a:solidFill>
                <a:latin typeface="Franklin Gothic Medium Cond" panose="020B0606030402020204" pitchFamily="34" charset="0"/>
              </a:rPr>
              <a:t> </a:t>
            </a:r>
            <a:r>
              <a:rPr lang="en-US" i="1" dirty="0" err="1">
                <a:solidFill>
                  <a:schemeClr val="bg1"/>
                </a:solidFill>
                <a:latin typeface="Franklin Gothic Medium Cond" panose="020B0606030402020204" pitchFamily="34" charset="0"/>
              </a:rPr>
              <a:t>tidak</a:t>
            </a:r>
            <a:r>
              <a:rPr lang="en-US" i="1" dirty="0">
                <a:solidFill>
                  <a:schemeClr val="bg1"/>
                </a:solidFill>
                <a:latin typeface="Franklin Gothic Medium Cond" panose="020B0606030402020204" pitchFamily="34" charset="0"/>
              </a:rPr>
              <a:t> </a:t>
            </a:r>
            <a:r>
              <a:rPr lang="en-US" i="1" dirty="0" err="1">
                <a:solidFill>
                  <a:schemeClr val="bg1"/>
                </a:solidFill>
                <a:latin typeface="Franklin Gothic Medium Cond" panose="020B0606030402020204" pitchFamily="34" charset="0"/>
              </a:rPr>
              <a:t>diisi</a:t>
            </a:r>
            <a:r>
              <a:rPr lang="en-US" i="1" dirty="0">
                <a:solidFill>
                  <a:schemeClr val="bg1"/>
                </a:solidFill>
                <a:latin typeface="Franklin Gothic Medium Cond" panose="020B0606030402020204" pitchFamily="34" charset="0"/>
              </a:rPr>
              <a:t>, </a:t>
            </a:r>
            <a:r>
              <a:rPr lang="en-US" i="1" dirty="0" err="1">
                <a:solidFill>
                  <a:schemeClr val="bg1"/>
                </a:solidFill>
                <a:latin typeface="Franklin Gothic Medium Cond" panose="020B0606030402020204" pitchFamily="34" charset="0"/>
              </a:rPr>
              <a:t>namun</a:t>
            </a:r>
            <a:r>
              <a:rPr lang="en-US" i="1" dirty="0">
                <a:solidFill>
                  <a:schemeClr val="bg1"/>
                </a:solidFill>
                <a:latin typeface="Franklin Gothic Medium Cond" panose="020B0606030402020204" pitchFamily="34" charset="0"/>
              </a:rPr>
              <a:t> </a:t>
            </a:r>
            <a:r>
              <a:rPr lang="en-US" i="1" dirty="0" err="1">
                <a:solidFill>
                  <a:schemeClr val="bg1"/>
                </a:solidFill>
                <a:latin typeface="Franklin Gothic Medium Cond" panose="020B0606030402020204" pitchFamily="34" charset="0"/>
              </a:rPr>
              <a:t>bulan</a:t>
            </a:r>
            <a:r>
              <a:rPr lang="en-US" i="1" dirty="0">
                <a:solidFill>
                  <a:schemeClr val="bg1"/>
                </a:solidFill>
                <a:latin typeface="Franklin Gothic Medium Cond" panose="020B0606030402020204" pitchFamily="34" charset="0"/>
              </a:rPr>
              <a:t> dan </a:t>
            </a:r>
            <a:r>
              <a:rPr lang="en-US" i="1" dirty="0" err="1">
                <a:solidFill>
                  <a:schemeClr val="bg1"/>
                </a:solidFill>
                <a:latin typeface="Franklin Gothic Medium Cond" panose="020B0606030402020204" pitchFamily="34" charset="0"/>
              </a:rPr>
              <a:t>tahun</a:t>
            </a:r>
            <a:r>
              <a:rPr lang="en-US" i="1" dirty="0">
                <a:solidFill>
                  <a:schemeClr val="bg1"/>
                </a:solidFill>
                <a:latin typeface="Franklin Gothic Medium Cond" panose="020B0606030402020204" pitchFamily="34" charset="0"/>
              </a:rPr>
              <a:t> </a:t>
            </a:r>
            <a:r>
              <a:rPr lang="en-US" i="1" dirty="0" err="1">
                <a:solidFill>
                  <a:schemeClr val="bg1"/>
                </a:solidFill>
                <a:latin typeface="Franklin Gothic Medium Cond" panose="020B0606030402020204" pitchFamily="34" charset="0"/>
              </a:rPr>
              <a:t>wajib</a:t>
            </a:r>
            <a:r>
              <a:rPr lang="en-US" i="1" dirty="0">
                <a:solidFill>
                  <a:schemeClr val="bg1"/>
                </a:solidFill>
                <a:latin typeface="Franklin Gothic Medium Cond" panose="020B0606030402020204" pitchFamily="34" charset="0"/>
              </a:rPr>
              <a:t> </a:t>
            </a:r>
            <a:r>
              <a:rPr lang="en-US" i="1" dirty="0" err="1">
                <a:solidFill>
                  <a:schemeClr val="bg1"/>
                </a:solidFill>
                <a:latin typeface="Franklin Gothic Medium Cond" panose="020B0606030402020204" pitchFamily="34" charset="0"/>
              </a:rPr>
              <a:t>diisi</a:t>
            </a:r>
            <a:endParaRPr lang="en-US" i="1" dirty="0">
              <a:solidFill>
                <a:schemeClr val="bg1"/>
              </a:solidFill>
              <a:latin typeface="Franklin Gothic Medium Cond" panose="020B0606030402020204" pitchFamily="34" charset="0"/>
            </a:endParaRPr>
          </a:p>
          <a:p>
            <a:pPr marL="401638" indent="-285750" algn="just">
              <a:spcBef>
                <a:spcPts val="300"/>
              </a:spcBef>
              <a:spcAft>
                <a:spcPts val="300"/>
              </a:spcAft>
              <a:buFont typeface="Arial" panose="020B0604020202020204" pitchFamily="34" charset="0"/>
              <a:buChar char="•"/>
            </a:pPr>
            <a:r>
              <a:rPr lang="en-US" i="1" dirty="0" err="1">
                <a:solidFill>
                  <a:schemeClr val="bg1"/>
                </a:solidFill>
                <a:latin typeface="Franklin Gothic Medium Cond" panose="020B0606030402020204" pitchFamily="34" charset="0"/>
              </a:rPr>
              <a:t>Informasi</a:t>
            </a:r>
            <a:r>
              <a:rPr lang="en-US" i="1" dirty="0">
                <a:solidFill>
                  <a:schemeClr val="bg1"/>
                </a:solidFill>
                <a:latin typeface="Franklin Gothic Medium Cond" panose="020B0606030402020204" pitchFamily="34" charset="0"/>
              </a:rPr>
              <a:t> </a:t>
            </a:r>
            <a:r>
              <a:rPr lang="en-US" i="1" dirty="0" err="1">
                <a:solidFill>
                  <a:schemeClr val="bg1"/>
                </a:solidFill>
                <a:latin typeface="Franklin Gothic Medium Cond" panose="020B0606030402020204" pitchFamily="34" charset="0"/>
              </a:rPr>
              <a:t>lebih</a:t>
            </a:r>
            <a:r>
              <a:rPr lang="en-US" i="1" dirty="0">
                <a:solidFill>
                  <a:schemeClr val="bg1"/>
                </a:solidFill>
                <a:latin typeface="Franklin Gothic Medium Cond" panose="020B0606030402020204" pitchFamily="34" charset="0"/>
              </a:rPr>
              <a:t> </a:t>
            </a:r>
            <a:r>
              <a:rPr lang="en-US" i="1" dirty="0" err="1">
                <a:solidFill>
                  <a:schemeClr val="bg1"/>
                </a:solidFill>
                <a:latin typeface="Franklin Gothic Medium Cond" panose="020B0606030402020204" pitchFamily="34" charset="0"/>
              </a:rPr>
              <a:t>lengkap</a:t>
            </a:r>
            <a:r>
              <a:rPr lang="en-US" i="1" dirty="0">
                <a:solidFill>
                  <a:schemeClr val="bg1"/>
                </a:solidFill>
                <a:latin typeface="Franklin Gothic Medium Cond" panose="020B0606030402020204" pitchFamily="34" charset="0"/>
              </a:rPr>
              <a:t> pada </a:t>
            </a:r>
            <a:r>
              <a:rPr lang="en-US" i="1" dirty="0" err="1">
                <a:solidFill>
                  <a:schemeClr val="bg1"/>
                </a:solidFill>
                <a:latin typeface="Franklin Gothic Medium Cond" panose="020B0606030402020204" pitchFamily="34" charset="0"/>
              </a:rPr>
              <a:t>Perban</a:t>
            </a:r>
            <a:r>
              <a:rPr lang="en-US" i="1" dirty="0">
                <a:solidFill>
                  <a:schemeClr val="bg1"/>
                </a:solidFill>
                <a:latin typeface="Franklin Gothic Medium Cond" panose="020B0606030402020204" pitchFamily="34" charset="0"/>
              </a:rPr>
              <a:t> BPS No 5 </a:t>
            </a:r>
            <a:r>
              <a:rPr lang="en-US" i="1" dirty="0" err="1">
                <a:solidFill>
                  <a:schemeClr val="bg1"/>
                </a:solidFill>
                <a:latin typeface="Franklin Gothic Medium Cond" panose="020B0606030402020204" pitchFamily="34" charset="0"/>
              </a:rPr>
              <a:t>tahun</a:t>
            </a:r>
            <a:r>
              <a:rPr lang="en-US" i="1" dirty="0">
                <a:solidFill>
                  <a:schemeClr val="bg1"/>
                </a:solidFill>
                <a:latin typeface="Franklin Gothic Medium Cond" panose="020B0606030402020204" pitchFamily="34" charset="0"/>
              </a:rPr>
              <a:t> 2020</a:t>
            </a:r>
            <a:endParaRPr lang="en-US" i="1" dirty="0">
              <a:solidFill>
                <a:schemeClr val="bg1"/>
              </a:solidFill>
              <a:highlight>
                <a:srgbClr val="FF0000"/>
              </a:highlight>
              <a:latin typeface="Franklin Gothic Medium Cond" panose="020B0606030402020204" pitchFamily="34" charset="0"/>
            </a:endParaRPr>
          </a:p>
        </p:txBody>
      </p:sp>
    </p:spTree>
    <p:extLst>
      <p:ext uri="{BB962C8B-B14F-4D97-AF65-F5344CB8AC3E}">
        <p14:creationId xmlns:p14="http://schemas.microsoft.com/office/powerpoint/2010/main" val="4168638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E8CBC540-D968-4BB2-808C-2CA92817F11E}"/>
              </a:ext>
            </a:extLst>
          </p:cNvPr>
          <p:cNvSpPr txBox="1"/>
          <p:nvPr/>
        </p:nvSpPr>
        <p:spPr>
          <a:xfrm>
            <a:off x="344022" y="1126338"/>
            <a:ext cx="4942873" cy="4755148"/>
          </a:xfrm>
          <a:prstGeom prst="rect">
            <a:avLst/>
          </a:prstGeom>
          <a:noFill/>
        </p:spPr>
        <p:txBody>
          <a:bodyPr wrap="square">
            <a:spAutoFit/>
          </a:bodyPr>
          <a:lstStyle/>
          <a:p>
            <a:pPr marL="115888" algn="just">
              <a:spcBef>
                <a:spcPts val="300"/>
              </a:spcBef>
              <a:spcAft>
                <a:spcPts val="300"/>
              </a:spcAft>
            </a:pPr>
            <a:r>
              <a:rPr lang="en-US" dirty="0">
                <a:solidFill>
                  <a:srgbClr val="FFFF00"/>
                </a:solidFill>
                <a:latin typeface="Franklin Gothic Medium Cond" panose="020B0606030402020204" pitchFamily="34" charset="0"/>
              </a:rPr>
              <a:t>3.4 </a:t>
            </a:r>
            <a:r>
              <a:rPr lang="en-US" dirty="0" err="1">
                <a:solidFill>
                  <a:srgbClr val="FFFF00"/>
                </a:solidFill>
                <a:latin typeface="Franklin Gothic Medium Cond" panose="020B0606030402020204" pitchFamily="34" charset="0"/>
              </a:rPr>
              <a:t>Variabel</a:t>
            </a:r>
            <a:r>
              <a:rPr lang="en-US" dirty="0">
                <a:solidFill>
                  <a:srgbClr val="FFFF00"/>
                </a:solidFill>
                <a:latin typeface="Franklin Gothic Medium Cond" panose="020B0606030402020204" pitchFamily="34" charset="0"/>
              </a:rPr>
              <a:t> (</a:t>
            </a:r>
            <a:r>
              <a:rPr lang="en-US" dirty="0" err="1">
                <a:solidFill>
                  <a:srgbClr val="FFFF00"/>
                </a:solidFill>
                <a:latin typeface="Franklin Gothic Medium Cond" panose="020B0606030402020204" pitchFamily="34" charset="0"/>
              </a:rPr>
              <a:t>Kharakteristik</a:t>
            </a:r>
            <a:r>
              <a:rPr lang="en-US" dirty="0">
                <a:solidFill>
                  <a:srgbClr val="FFFF00"/>
                </a:solidFill>
                <a:latin typeface="Franklin Gothic Medium Cond" panose="020B0606030402020204" pitchFamily="34" charset="0"/>
              </a:rPr>
              <a:t>) yang </a:t>
            </a:r>
            <a:r>
              <a:rPr lang="en-US" dirty="0" err="1">
                <a:solidFill>
                  <a:srgbClr val="FFFF00"/>
                </a:solidFill>
                <a:latin typeface="Franklin Gothic Medium Cond" panose="020B0606030402020204" pitchFamily="34" charset="0"/>
              </a:rPr>
              <a:t>dikumpulkan</a:t>
            </a:r>
            <a:endParaRPr lang="en-US" dirty="0">
              <a:solidFill>
                <a:srgbClr val="FFFF00"/>
              </a:solidFill>
              <a:latin typeface="Franklin Gothic Medium Cond" panose="020B0606030402020204" pitchFamily="34" charset="0"/>
            </a:endParaRPr>
          </a:p>
          <a:p>
            <a:pPr algn="just">
              <a:spcBef>
                <a:spcPts val="300"/>
              </a:spcBef>
              <a:spcAft>
                <a:spcPts val="300"/>
              </a:spcAft>
            </a:pPr>
            <a:r>
              <a:rPr lang="id-ID" dirty="0">
                <a:solidFill>
                  <a:schemeClr val="bg1"/>
                </a:solidFill>
                <a:latin typeface="Franklin Gothic Medium Cond" panose="020B0606030402020204" pitchFamily="34" charset="0"/>
              </a:rPr>
              <a:t>Setiap variabel yang dibentuk untuk mendapatkan tujuan dari</a:t>
            </a:r>
            <a:r>
              <a:rPr lang="en-US" dirty="0">
                <a:solidFill>
                  <a:schemeClr val="bg1"/>
                </a:solidFill>
                <a:latin typeface="Franklin Gothic Medium Cond" panose="020B0606030402020204" pitchFamily="34" charset="0"/>
              </a:rPr>
              <a:t> </a:t>
            </a:r>
            <a:r>
              <a:rPr lang="id-ID" dirty="0">
                <a:solidFill>
                  <a:schemeClr val="bg1"/>
                </a:solidFill>
                <a:latin typeface="Franklin Gothic Medium Cond" panose="020B0606030402020204" pitchFamily="34" charset="0"/>
              </a:rPr>
              <a:t>kegiatan yang diselenggarakan </a:t>
            </a:r>
            <a:r>
              <a:rPr lang="id-ID" dirty="0">
                <a:solidFill>
                  <a:schemeClr val="bg1"/>
                </a:solidFill>
                <a:highlight>
                  <a:srgbClr val="FF0000"/>
                </a:highlight>
                <a:latin typeface="Franklin Gothic Medium Cond" panose="020B0606030402020204" pitchFamily="34" charset="0"/>
              </a:rPr>
              <a:t>harus memiliki konsep dan</a:t>
            </a:r>
            <a:r>
              <a:rPr lang="en-US" dirty="0">
                <a:solidFill>
                  <a:schemeClr val="bg1"/>
                </a:solidFill>
                <a:highlight>
                  <a:srgbClr val="FF0000"/>
                </a:highlight>
                <a:latin typeface="Franklin Gothic Medium Cond" panose="020B0606030402020204" pitchFamily="34" charset="0"/>
              </a:rPr>
              <a:t> </a:t>
            </a:r>
            <a:r>
              <a:rPr lang="id-ID" dirty="0">
                <a:solidFill>
                  <a:schemeClr val="bg1"/>
                </a:solidFill>
                <a:highlight>
                  <a:srgbClr val="FF0000"/>
                </a:highlight>
                <a:latin typeface="Franklin Gothic Medium Cond" panose="020B0606030402020204" pitchFamily="34" charset="0"/>
              </a:rPr>
              <a:t>definisi </a:t>
            </a:r>
            <a:r>
              <a:rPr lang="id-ID" dirty="0">
                <a:solidFill>
                  <a:schemeClr val="bg1"/>
                </a:solidFill>
                <a:latin typeface="Franklin Gothic Medium Cond" panose="020B0606030402020204" pitchFamily="34" charset="0"/>
              </a:rPr>
              <a:t>yang jelas serta dilengkapi dengan </a:t>
            </a:r>
            <a:r>
              <a:rPr lang="id-ID" dirty="0">
                <a:solidFill>
                  <a:schemeClr val="bg1"/>
                </a:solidFill>
                <a:highlight>
                  <a:srgbClr val="FF0000"/>
                </a:highlight>
                <a:latin typeface="Franklin Gothic Medium Cond" panose="020B0606030402020204" pitchFamily="34" charset="0"/>
              </a:rPr>
              <a:t>referensi waktu</a:t>
            </a:r>
            <a:r>
              <a:rPr lang="en-US" dirty="0">
                <a:solidFill>
                  <a:schemeClr val="bg1"/>
                </a:solidFill>
                <a:highlight>
                  <a:srgbClr val="FF0000"/>
                </a:highlight>
                <a:latin typeface="Franklin Gothic Medium Cond" panose="020B0606030402020204" pitchFamily="34" charset="0"/>
              </a:rPr>
              <a:t> </a:t>
            </a:r>
            <a:r>
              <a:rPr lang="id-ID" dirty="0">
                <a:solidFill>
                  <a:schemeClr val="bg1"/>
                </a:solidFill>
                <a:highlight>
                  <a:srgbClr val="FF0000"/>
                </a:highlight>
                <a:latin typeface="Franklin Gothic Medium Cond" panose="020B0606030402020204" pitchFamily="34" charset="0"/>
              </a:rPr>
              <a:t>(periode enumerasi).</a:t>
            </a:r>
            <a:endParaRPr lang="en-US" dirty="0">
              <a:solidFill>
                <a:schemeClr val="bg1"/>
              </a:solidFill>
              <a:highlight>
                <a:srgbClr val="FF0000"/>
              </a:highlight>
              <a:latin typeface="Franklin Gothic Medium Cond" panose="020B0606030402020204" pitchFamily="34" charset="0"/>
            </a:endParaRPr>
          </a:p>
          <a:p>
            <a:pPr marL="285750" indent="-285750" algn="just">
              <a:spcBef>
                <a:spcPts val="300"/>
              </a:spcBef>
              <a:spcAft>
                <a:spcPts val="300"/>
              </a:spcAft>
              <a:buFont typeface="Arial" panose="020B0604020202020204" pitchFamily="34" charset="0"/>
              <a:buChar char="•"/>
            </a:pPr>
            <a:r>
              <a:rPr lang="id-ID" dirty="0">
                <a:solidFill>
                  <a:schemeClr val="bg1"/>
                </a:solidFill>
                <a:latin typeface="Franklin Gothic Medium Cond" panose="020B0606030402020204" pitchFamily="34" charset="0"/>
              </a:rPr>
              <a:t>Variabel adalah segala sesuatu yang berbentuk</a:t>
            </a:r>
            <a:r>
              <a:rPr lang="en-US" dirty="0">
                <a:solidFill>
                  <a:schemeClr val="bg1"/>
                </a:solidFill>
                <a:latin typeface="Franklin Gothic Medium Cond" panose="020B0606030402020204" pitchFamily="34" charset="0"/>
              </a:rPr>
              <a:t> </a:t>
            </a:r>
            <a:r>
              <a:rPr lang="id-ID" dirty="0">
                <a:solidFill>
                  <a:schemeClr val="bg1"/>
                </a:solidFill>
                <a:latin typeface="Franklin Gothic Medium Cond" panose="020B0606030402020204" pitchFamily="34" charset="0"/>
              </a:rPr>
              <a:t>apa saja yang ditetapkan oleh penyelenggara kegiatan untuk</a:t>
            </a:r>
            <a:r>
              <a:rPr lang="en-US" dirty="0">
                <a:solidFill>
                  <a:schemeClr val="bg1"/>
                </a:solidFill>
                <a:latin typeface="Franklin Gothic Medium Cond" panose="020B0606030402020204" pitchFamily="34" charset="0"/>
              </a:rPr>
              <a:t> </a:t>
            </a:r>
            <a:r>
              <a:rPr lang="id-ID" dirty="0">
                <a:solidFill>
                  <a:schemeClr val="bg1"/>
                </a:solidFill>
                <a:latin typeface="Franklin Gothic Medium Cond" panose="020B0606030402020204" pitchFamily="34" charset="0"/>
              </a:rPr>
              <a:t>dipelajari sehingga diperoleh informasi tentang hal tersebut,</a:t>
            </a:r>
            <a:r>
              <a:rPr lang="en-US" dirty="0">
                <a:solidFill>
                  <a:schemeClr val="bg1"/>
                </a:solidFill>
                <a:latin typeface="Franklin Gothic Medium Cond" panose="020B0606030402020204" pitchFamily="34" charset="0"/>
              </a:rPr>
              <a:t> </a:t>
            </a:r>
            <a:r>
              <a:rPr lang="id-ID" dirty="0">
                <a:solidFill>
                  <a:schemeClr val="bg1"/>
                </a:solidFill>
                <a:latin typeface="Franklin Gothic Medium Cond" panose="020B0606030402020204" pitchFamily="34" charset="0"/>
              </a:rPr>
              <a:t>kemudian ditarik kesimpulannya. Misal: Jenis Pekerjaan, Jenis</a:t>
            </a:r>
            <a:r>
              <a:rPr lang="en-US" dirty="0">
                <a:solidFill>
                  <a:schemeClr val="bg1"/>
                </a:solidFill>
                <a:latin typeface="Franklin Gothic Medium Cond" panose="020B0606030402020204" pitchFamily="34" charset="0"/>
              </a:rPr>
              <a:t> </a:t>
            </a:r>
            <a:r>
              <a:rPr lang="id-ID" dirty="0">
                <a:solidFill>
                  <a:schemeClr val="bg1"/>
                </a:solidFill>
                <a:latin typeface="Franklin Gothic Medium Cond" panose="020B0606030402020204" pitchFamily="34" charset="0"/>
              </a:rPr>
              <a:t>Kelamin, Umur, Pendidikan, dll.</a:t>
            </a:r>
            <a:endParaRPr lang="en-US" dirty="0">
              <a:solidFill>
                <a:schemeClr val="bg1"/>
              </a:solidFill>
              <a:latin typeface="Franklin Gothic Medium Cond" panose="020B0606030402020204" pitchFamily="34" charset="0"/>
            </a:endParaRPr>
          </a:p>
          <a:p>
            <a:pPr marL="285750" indent="-285750" algn="just">
              <a:spcBef>
                <a:spcPts val="300"/>
              </a:spcBef>
              <a:spcAft>
                <a:spcPts val="300"/>
              </a:spcAft>
              <a:buFont typeface="Arial" panose="020B0604020202020204" pitchFamily="34" charset="0"/>
              <a:buChar char="•"/>
            </a:pPr>
            <a:r>
              <a:rPr lang="id-ID" dirty="0">
                <a:solidFill>
                  <a:schemeClr val="bg1"/>
                </a:solidFill>
                <a:latin typeface="Franklin Gothic Medium Cond" panose="020B0606030402020204" pitchFamily="34" charset="0"/>
              </a:rPr>
              <a:t>Referensi waktu (periode enumerasi) adalah batasan waktu pada variabel yang ditanyakan dari waktu pelaksanaan survei. </a:t>
            </a:r>
            <a:r>
              <a:rPr lang="en-US" dirty="0" err="1">
                <a:solidFill>
                  <a:schemeClr val="bg1"/>
                </a:solidFill>
                <a:latin typeface="Franklin Gothic Medium Cond" panose="020B0606030402020204" pitchFamily="34" charset="0"/>
              </a:rPr>
              <a:t>Contoh</a:t>
            </a:r>
            <a:r>
              <a:rPr lang="en-US" dirty="0">
                <a:solidFill>
                  <a:schemeClr val="bg1"/>
                </a:solidFill>
                <a:latin typeface="Franklin Gothic Medium Cond" panose="020B0606030402020204" pitchFamily="34" charset="0"/>
              </a:rPr>
              <a:t> :</a:t>
            </a:r>
            <a:r>
              <a:rPr lang="id-ID" dirty="0">
                <a:solidFill>
                  <a:schemeClr val="bg1"/>
                </a:solidFill>
                <a:latin typeface="Franklin Gothic Medium Cond" panose="020B0606030402020204" pitchFamily="34" charset="0"/>
              </a:rPr>
              <a:t> suatu variabel disurvei untuk kondisi pada setahun yang lalu, maka periode enumerasi adalah setahun yang lalu.</a:t>
            </a:r>
            <a:endParaRPr lang="en-US" dirty="0">
              <a:solidFill>
                <a:schemeClr val="bg1"/>
              </a:solidFill>
              <a:latin typeface="Franklin Gothic Medium Cond" panose="020B0606030402020204" pitchFamily="34" charset="0"/>
            </a:endParaRPr>
          </a:p>
        </p:txBody>
      </p:sp>
      <p:pic>
        <p:nvPicPr>
          <p:cNvPr id="7" name="Picture 6">
            <a:extLst>
              <a:ext uri="{FF2B5EF4-FFF2-40B4-BE49-F238E27FC236}">
                <a16:creationId xmlns:a16="http://schemas.microsoft.com/office/drawing/2014/main" id="{AE6F9CEB-882D-4AF2-964D-C27D96AEECCB}"/>
              </a:ext>
            </a:extLst>
          </p:cNvPr>
          <p:cNvPicPr>
            <a:picLocks noChangeAspect="1"/>
          </p:cNvPicPr>
          <p:nvPr/>
        </p:nvPicPr>
        <p:blipFill>
          <a:blip r:embed="rId3"/>
          <a:stretch>
            <a:fillRect/>
          </a:stretch>
        </p:blipFill>
        <p:spPr>
          <a:xfrm>
            <a:off x="6014611" y="1401440"/>
            <a:ext cx="5978819" cy="1885366"/>
          </a:xfrm>
          <a:prstGeom prst="rect">
            <a:avLst/>
          </a:prstGeom>
        </p:spPr>
      </p:pic>
      <p:pic>
        <p:nvPicPr>
          <p:cNvPr id="10" name="Picture 9">
            <a:extLst>
              <a:ext uri="{FF2B5EF4-FFF2-40B4-BE49-F238E27FC236}">
                <a16:creationId xmlns:a16="http://schemas.microsoft.com/office/drawing/2014/main" id="{589B33F2-0FFE-469E-85CE-B866D3053DD6}"/>
              </a:ext>
            </a:extLst>
          </p:cNvPr>
          <p:cNvPicPr>
            <a:picLocks noChangeAspect="1"/>
          </p:cNvPicPr>
          <p:nvPr/>
        </p:nvPicPr>
        <p:blipFill>
          <a:blip r:embed="rId4"/>
          <a:stretch>
            <a:fillRect/>
          </a:stretch>
        </p:blipFill>
        <p:spPr>
          <a:xfrm>
            <a:off x="6014611" y="3286806"/>
            <a:ext cx="5950241" cy="1451485"/>
          </a:xfrm>
          <a:prstGeom prst="rect">
            <a:avLst/>
          </a:prstGeom>
        </p:spPr>
      </p:pic>
    </p:spTree>
    <p:extLst>
      <p:ext uri="{BB962C8B-B14F-4D97-AF65-F5344CB8AC3E}">
        <p14:creationId xmlns:p14="http://schemas.microsoft.com/office/powerpoint/2010/main" val="29225819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A23A19C-8D03-4B3A-AC97-86C28C0ADB70}"/>
              </a:ext>
            </a:extLst>
          </p:cNvPr>
          <p:cNvSpPr/>
          <p:nvPr/>
        </p:nvSpPr>
        <p:spPr>
          <a:xfrm>
            <a:off x="344023" y="235796"/>
            <a:ext cx="7462908" cy="584775"/>
          </a:xfrm>
          <a:prstGeom prst="rect">
            <a:avLst/>
          </a:prstGeom>
          <a:noFill/>
        </p:spPr>
        <p:txBody>
          <a:bodyPr wrap="square">
            <a:spAutoFit/>
          </a:bodyPr>
          <a:lstStyle/>
          <a:p>
            <a:r>
              <a:rPr lang="en-US" sz="3200" dirty="0">
                <a:solidFill>
                  <a:schemeClr val="bg1"/>
                </a:solidFill>
                <a:latin typeface="Franklin Gothic Medium Cond" panose="020B0606030402020204" pitchFamily="34" charset="0"/>
              </a:rPr>
              <a:t>Blok IV. Desain </a:t>
            </a:r>
            <a:r>
              <a:rPr lang="en-US" sz="3200" dirty="0" err="1">
                <a:solidFill>
                  <a:schemeClr val="bg1"/>
                </a:solidFill>
                <a:latin typeface="Franklin Gothic Medium Cond" panose="020B0606030402020204" pitchFamily="34" charset="0"/>
              </a:rPr>
              <a:t>Kegiatan</a:t>
            </a:r>
            <a:endParaRPr lang="en-US" sz="3200" dirty="0">
              <a:solidFill>
                <a:schemeClr val="bg1"/>
              </a:solidFill>
              <a:effectLst>
                <a:outerShdw blurRad="38100" dist="38100" dir="2700000" algn="tl">
                  <a:srgbClr val="000000">
                    <a:alpha val="43137"/>
                  </a:srgbClr>
                </a:outerShdw>
              </a:effectLst>
              <a:latin typeface="Franklin Gothic Medium Cond" panose="020B0606030402020204" pitchFamily="34" charset="0"/>
            </a:endParaRPr>
          </a:p>
        </p:txBody>
      </p:sp>
      <p:sp>
        <p:nvSpPr>
          <p:cNvPr id="8" name="TextBox 7">
            <a:extLst>
              <a:ext uri="{FF2B5EF4-FFF2-40B4-BE49-F238E27FC236}">
                <a16:creationId xmlns:a16="http://schemas.microsoft.com/office/drawing/2014/main" id="{C86FC72C-84F5-476D-847F-27646F44A719}"/>
              </a:ext>
            </a:extLst>
          </p:cNvPr>
          <p:cNvSpPr txBox="1"/>
          <p:nvPr/>
        </p:nvSpPr>
        <p:spPr>
          <a:xfrm>
            <a:off x="344024" y="966787"/>
            <a:ext cx="4876370" cy="2739211"/>
          </a:xfrm>
          <a:prstGeom prst="rect">
            <a:avLst/>
          </a:prstGeom>
          <a:noFill/>
        </p:spPr>
        <p:txBody>
          <a:bodyPr wrap="square">
            <a:spAutoFit/>
          </a:bodyPr>
          <a:lstStyle/>
          <a:p>
            <a:pPr marL="115888">
              <a:spcBef>
                <a:spcPts val="300"/>
              </a:spcBef>
              <a:spcAft>
                <a:spcPts val="300"/>
              </a:spcAft>
            </a:pPr>
            <a:r>
              <a:rPr lang="en-US" dirty="0">
                <a:solidFill>
                  <a:srgbClr val="FFFF00"/>
                </a:solidFill>
                <a:latin typeface="Franklin Gothic Medium Cond" panose="020B0606030402020204" pitchFamily="34" charset="0"/>
              </a:rPr>
              <a:t>4.1 </a:t>
            </a:r>
            <a:r>
              <a:rPr lang="en-US" dirty="0" err="1">
                <a:solidFill>
                  <a:srgbClr val="FFFF00"/>
                </a:solidFill>
                <a:latin typeface="Franklin Gothic Medium Cond" panose="020B0606030402020204" pitchFamily="34" charset="0"/>
              </a:rPr>
              <a:t>Kegiatan</a:t>
            </a:r>
            <a:r>
              <a:rPr lang="en-US" dirty="0">
                <a:solidFill>
                  <a:srgbClr val="FFFF00"/>
                </a:solidFill>
                <a:latin typeface="Franklin Gothic Medium Cond" panose="020B0606030402020204" pitchFamily="34" charset="0"/>
              </a:rPr>
              <a:t> </a:t>
            </a:r>
            <a:r>
              <a:rPr lang="en-US" dirty="0" err="1">
                <a:solidFill>
                  <a:srgbClr val="FFFF00"/>
                </a:solidFill>
                <a:latin typeface="Franklin Gothic Medium Cond" panose="020B0606030402020204" pitchFamily="34" charset="0"/>
              </a:rPr>
              <a:t>ini</a:t>
            </a:r>
            <a:r>
              <a:rPr lang="en-US" dirty="0">
                <a:solidFill>
                  <a:srgbClr val="FFFF00"/>
                </a:solidFill>
                <a:latin typeface="Franklin Gothic Medium Cond" panose="020B0606030402020204" pitchFamily="34" charset="0"/>
              </a:rPr>
              <a:t> </a:t>
            </a:r>
            <a:r>
              <a:rPr lang="en-US" dirty="0" err="1">
                <a:solidFill>
                  <a:srgbClr val="FFFF00"/>
                </a:solidFill>
                <a:latin typeface="Franklin Gothic Medium Cond" panose="020B0606030402020204" pitchFamily="34" charset="0"/>
              </a:rPr>
              <a:t>dilakukan</a:t>
            </a:r>
            <a:endParaRPr lang="en-US" dirty="0">
              <a:solidFill>
                <a:srgbClr val="FFFF00"/>
              </a:solidFill>
              <a:latin typeface="Franklin Gothic Medium Cond" panose="020B0606030402020204" pitchFamily="34" charset="0"/>
            </a:endParaRPr>
          </a:p>
          <a:p>
            <a:pPr marL="401638" indent="-285750">
              <a:spcBef>
                <a:spcPts val="300"/>
              </a:spcBef>
              <a:spcAft>
                <a:spcPts val="300"/>
              </a:spcAft>
              <a:buFont typeface="Arial" panose="020B0604020202020204" pitchFamily="34" charset="0"/>
              <a:buChar char="•"/>
            </a:pPr>
            <a:r>
              <a:rPr lang="en-US" dirty="0" err="1">
                <a:solidFill>
                  <a:schemeClr val="bg1"/>
                </a:solidFill>
                <a:highlight>
                  <a:srgbClr val="FF0000"/>
                </a:highlight>
                <a:latin typeface="Franklin Gothic Medium Cond" panose="020B0606030402020204" pitchFamily="34" charset="0"/>
              </a:rPr>
              <a:t>Lingkari</a:t>
            </a:r>
            <a:r>
              <a:rPr lang="en-US" dirty="0">
                <a:solidFill>
                  <a:schemeClr val="bg1"/>
                </a:solidFill>
                <a:highlight>
                  <a:srgbClr val="FF0000"/>
                </a:highlight>
                <a:latin typeface="Franklin Gothic Medium Cond" panose="020B0606030402020204" pitchFamily="34" charset="0"/>
              </a:rPr>
              <a:t> </a:t>
            </a:r>
            <a:r>
              <a:rPr lang="en-US" dirty="0" err="1">
                <a:solidFill>
                  <a:schemeClr val="bg1"/>
                </a:solidFill>
                <a:highlight>
                  <a:srgbClr val="FF0000"/>
                </a:highlight>
                <a:latin typeface="Franklin Gothic Medium Cond" panose="020B0606030402020204" pitchFamily="34" charset="0"/>
              </a:rPr>
              <a:t>kode</a:t>
            </a:r>
            <a:r>
              <a:rPr lang="en-US" dirty="0">
                <a:solidFill>
                  <a:schemeClr val="bg1"/>
                </a:solidFill>
                <a:highlight>
                  <a:srgbClr val="FF0000"/>
                </a:highlight>
                <a:latin typeface="Franklin Gothic Medium Cond" panose="020B0606030402020204" pitchFamily="34" charset="0"/>
              </a:rPr>
              <a:t> 1</a:t>
            </a:r>
            <a:r>
              <a:rPr lang="en-US" dirty="0">
                <a:solidFill>
                  <a:srgbClr val="FFFF00"/>
                </a:solidFill>
                <a:latin typeface="Franklin Gothic Medium Cond" panose="020B0606030402020204" pitchFamily="34" charset="0"/>
              </a:rPr>
              <a:t> </a:t>
            </a:r>
            <a:r>
              <a:rPr lang="en-US" dirty="0" err="1">
                <a:solidFill>
                  <a:schemeClr val="bg1"/>
                </a:solidFill>
                <a:latin typeface="Franklin Gothic Medium Cond" panose="020B0606030402020204" pitchFamily="34" charset="0"/>
              </a:rPr>
              <a:t>jika</a:t>
            </a:r>
            <a:r>
              <a:rPr lang="en-US" dirty="0">
                <a:solidFill>
                  <a:schemeClr val="bg1"/>
                </a:solidFill>
                <a:latin typeface="Franklin Gothic Medium Cond" panose="020B0606030402020204" pitchFamily="34" charset="0"/>
              </a:rPr>
              <a:t> </a:t>
            </a:r>
            <a:r>
              <a:rPr lang="en-US" dirty="0" err="1">
                <a:solidFill>
                  <a:schemeClr val="bg1"/>
                </a:solidFill>
                <a:latin typeface="Franklin Gothic Medium Cond" panose="020B0606030402020204" pitchFamily="34" charset="0"/>
              </a:rPr>
              <a:t>kegiatan</a:t>
            </a:r>
            <a:r>
              <a:rPr lang="en-US" dirty="0">
                <a:solidFill>
                  <a:schemeClr val="bg1"/>
                </a:solidFill>
                <a:latin typeface="Franklin Gothic Medium Cond" panose="020B0606030402020204" pitchFamily="34" charset="0"/>
              </a:rPr>
              <a:t> </a:t>
            </a:r>
            <a:r>
              <a:rPr lang="en-US" dirty="0" err="1">
                <a:solidFill>
                  <a:schemeClr val="bg1"/>
                </a:solidFill>
                <a:latin typeface="Franklin Gothic Medium Cond" panose="020B0606030402020204" pitchFamily="34" charset="0"/>
              </a:rPr>
              <a:t>dilakukan</a:t>
            </a:r>
            <a:r>
              <a:rPr lang="en-US" dirty="0">
                <a:solidFill>
                  <a:schemeClr val="bg1"/>
                </a:solidFill>
                <a:latin typeface="Franklin Gothic Medium Cond" panose="020B0606030402020204" pitchFamily="34" charset="0"/>
              </a:rPr>
              <a:t> </a:t>
            </a:r>
            <a:r>
              <a:rPr lang="en-US" dirty="0" err="1">
                <a:solidFill>
                  <a:schemeClr val="bg1"/>
                </a:solidFill>
                <a:latin typeface="Franklin Gothic Medium Cond" panose="020B0606030402020204" pitchFamily="34" charset="0"/>
              </a:rPr>
              <a:t>hanya</a:t>
            </a:r>
            <a:r>
              <a:rPr lang="en-US" dirty="0">
                <a:solidFill>
                  <a:schemeClr val="bg1"/>
                </a:solidFill>
                <a:latin typeface="Franklin Gothic Medium Cond" panose="020B0606030402020204" pitchFamily="34" charset="0"/>
              </a:rPr>
              <a:t> </a:t>
            </a:r>
            <a:r>
              <a:rPr lang="en-US" dirty="0" err="1">
                <a:solidFill>
                  <a:schemeClr val="bg1"/>
                </a:solidFill>
                <a:latin typeface="Franklin Gothic Medium Cond" panose="020B0606030402020204" pitchFamily="34" charset="0"/>
              </a:rPr>
              <a:t>sekali</a:t>
            </a:r>
            <a:r>
              <a:rPr lang="en-US" dirty="0">
                <a:solidFill>
                  <a:schemeClr val="bg1"/>
                </a:solidFill>
                <a:latin typeface="Franklin Gothic Medium Cond" panose="020B0606030402020204" pitchFamily="34" charset="0"/>
              </a:rPr>
              <a:t> </a:t>
            </a:r>
            <a:r>
              <a:rPr lang="en-US" dirty="0" err="1">
                <a:solidFill>
                  <a:schemeClr val="bg1"/>
                </a:solidFill>
                <a:latin typeface="Franklin Gothic Medium Cond" panose="020B0606030402020204" pitchFamily="34" charset="0"/>
              </a:rPr>
              <a:t>atau</a:t>
            </a:r>
            <a:r>
              <a:rPr lang="en-US" dirty="0">
                <a:solidFill>
                  <a:schemeClr val="bg1"/>
                </a:solidFill>
                <a:latin typeface="Franklin Gothic Medium Cond" panose="020B0606030402020204" pitchFamily="34" charset="0"/>
              </a:rPr>
              <a:t> </a:t>
            </a:r>
            <a:r>
              <a:rPr lang="en-US" dirty="0" err="1">
                <a:solidFill>
                  <a:schemeClr val="bg1"/>
                </a:solidFill>
                <a:latin typeface="Franklin Gothic Medium Cond" panose="020B0606030402020204" pitchFamily="34" charset="0"/>
              </a:rPr>
              <a:t>baru</a:t>
            </a:r>
            <a:r>
              <a:rPr lang="en-US" dirty="0">
                <a:solidFill>
                  <a:schemeClr val="bg1"/>
                </a:solidFill>
                <a:latin typeface="Franklin Gothic Medium Cond" panose="020B0606030402020204" pitchFamily="34" charset="0"/>
              </a:rPr>
              <a:t> </a:t>
            </a:r>
            <a:r>
              <a:rPr lang="en-US" dirty="0" err="1">
                <a:solidFill>
                  <a:schemeClr val="bg1"/>
                </a:solidFill>
                <a:latin typeface="Franklin Gothic Medium Cond" panose="020B0606030402020204" pitchFamily="34" charset="0"/>
              </a:rPr>
              <a:t>dilakukan</a:t>
            </a:r>
            <a:r>
              <a:rPr lang="en-US" dirty="0">
                <a:solidFill>
                  <a:schemeClr val="bg1"/>
                </a:solidFill>
                <a:latin typeface="Franklin Gothic Medium Cond" panose="020B0606030402020204" pitchFamily="34" charset="0"/>
              </a:rPr>
              <a:t>, dan </a:t>
            </a:r>
            <a:r>
              <a:rPr lang="en-US" dirty="0" err="1">
                <a:solidFill>
                  <a:schemeClr val="bg1"/>
                </a:solidFill>
                <a:latin typeface="Franklin Gothic Medium Cond" panose="020B0606030402020204" pitchFamily="34" charset="0"/>
              </a:rPr>
              <a:t>tidak</a:t>
            </a:r>
            <a:r>
              <a:rPr lang="en-US" dirty="0">
                <a:solidFill>
                  <a:schemeClr val="bg1"/>
                </a:solidFill>
                <a:latin typeface="Franklin Gothic Medium Cond" panose="020B0606030402020204" pitchFamily="34" charset="0"/>
              </a:rPr>
              <a:t> </a:t>
            </a:r>
            <a:r>
              <a:rPr lang="en-US" dirty="0" err="1">
                <a:solidFill>
                  <a:schemeClr val="bg1"/>
                </a:solidFill>
                <a:latin typeface="Franklin Gothic Medium Cond" panose="020B0606030402020204" pitchFamily="34" charset="0"/>
              </a:rPr>
              <a:t>ada</a:t>
            </a:r>
            <a:r>
              <a:rPr lang="en-US" dirty="0">
                <a:solidFill>
                  <a:schemeClr val="bg1"/>
                </a:solidFill>
                <a:latin typeface="Franklin Gothic Medium Cond" panose="020B0606030402020204" pitchFamily="34" charset="0"/>
              </a:rPr>
              <a:t> </a:t>
            </a:r>
            <a:r>
              <a:rPr lang="en-US" dirty="0" err="1">
                <a:solidFill>
                  <a:schemeClr val="bg1"/>
                </a:solidFill>
                <a:latin typeface="Franklin Gothic Medium Cond" panose="020B0606030402020204" pitchFamily="34" charset="0"/>
              </a:rPr>
              <a:t>rencana</a:t>
            </a:r>
            <a:r>
              <a:rPr lang="en-US" dirty="0">
                <a:solidFill>
                  <a:schemeClr val="bg1"/>
                </a:solidFill>
                <a:latin typeface="Franklin Gothic Medium Cond" panose="020B0606030402020204" pitchFamily="34" charset="0"/>
              </a:rPr>
              <a:t> </a:t>
            </a:r>
            <a:r>
              <a:rPr lang="en-US" dirty="0" err="1">
                <a:solidFill>
                  <a:schemeClr val="bg1"/>
                </a:solidFill>
                <a:latin typeface="Franklin Gothic Medium Cond" panose="020B0606030402020204" pitchFamily="34" charset="0"/>
              </a:rPr>
              <a:t>untuk</a:t>
            </a:r>
            <a:r>
              <a:rPr lang="en-US" dirty="0">
                <a:solidFill>
                  <a:schemeClr val="bg1"/>
                </a:solidFill>
                <a:latin typeface="Franklin Gothic Medium Cond" panose="020B0606030402020204" pitchFamily="34" charset="0"/>
              </a:rPr>
              <a:t> </a:t>
            </a:r>
            <a:r>
              <a:rPr lang="en-US" dirty="0" err="1">
                <a:solidFill>
                  <a:schemeClr val="bg1"/>
                </a:solidFill>
                <a:latin typeface="Franklin Gothic Medium Cond" panose="020B0606030402020204" pitchFamily="34" charset="0"/>
              </a:rPr>
              <a:t>dilakukan</a:t>
            </a:r>
            <a:r>
              <a:rPr lang="en-US" dirty="0">
                <a:solidFill>
                  <a:schemeClr val="bg1"/>
                </a:solidFill>
                <a:latin typeface="Franklin Gothic Medium Cond" panose="020B0606030402020204" pitchFamily="34" charset="0"/>
              </a:rPr>
              <a:t> </a:t>
            </a:r>
            <a:r>
              <a:rPr lang="en-US" dirty="0" err="1">
                <a:solidFill>
                  <a:schemeClr val="bg1"/>
                </a:solidFill>
                <a:latin typeface="Franklin Gothic Medium Cond" panose="020B0606030402020204" pitchFamily="34" charset="0"/>
              </a:rPr>
              <a:t>kembali</a:t>
            </a:r>
            <a:r>
              <a:rPr lang="en-US" dirty="0">
                <a:solidFill>
                  <a:schemeClr val="bg1"/>
                </a:solidFill>
                <a:latin typeface="Franklin Gothic Medium Cond" panose="020B0606030402020204" pitchFamily="34" charset="0"/>
              </a:rPr>
              <a:t> pada </a:t>
            </a:r>
            <a:r>
              <a:rPr lang="en-US" dirty="0" err="1">
                <a:solidFill>
                  <a:schemeClr val="bg1"/>
                </a:solidFill>
                <a:latin typeface="Franklin Gothic Medium Cond" panose="020B0606030402020204" pitchFamily="34" charset="0"/>
              </a:rPr>
              <a:t>periode</a:t>
            </a:r>
            <a:r>
              <a:rPr lang="en-US" dirty="0">
                <a:solidFill>
                  <a:schemeClr val="bg1"/>
                </a:solidFill>
                <a:latin typeface="Franklin Gothic Medium Cond" panose="020B0606030402020204" pitchFamily="34" charset="0"/>
              </a:rPr>
              <a:t> </a:t>
            </a:r>
            <a:r>
              <a:rPr lang="en-US" dirty="0" err="1">
                <a:solidFill>
                  <a:schemeClr val="bg1"/>
                </a:solidFill>
                <a:latin typeface="Franklin Gothic Medium Cond" panose="020B0606030402020204" pitchFamily="34" charset="0"/>
              </a:rPr>
              <a:t>berikutnya</a:t>
            </a:r>
            <a:r>
              <a:rPr lang="en-US" dirty="0">
                <a:solidFill>
                  <a:schemeClr val="bg1"/>
                </a:solidFill>
                <a:latin typeface="Franklin Gothic Medium Cond" panose="020B0606030402020204" pitchFamily="34" charset="0"/>
              </a:rPr>
              <a:t> </a:t>
            </a:r>
            <a:r>
              <a:rPr lang="en-US" dirty="0" err="1">
                <a:solidFill>
                  <a:schemeClr val="bg1"/>
                </a:solidFill>
                <a:latin typeface="Franklin Gothic Medium Cond" panose="020B0606030402020204" pitchFamily="34" charset="0"/>
              </a:rPr>
              <a:t>atau</a:t>
            </a:r>
            <a:r>
              <a:rPr lang="en-US" dirty="0">
                <a:solidFill>
                  <a:schemeClr val="bg1"/>
                </a:solidFill>
                <a:latin typeface="Franklin Gothic Medium Cond" panose="020B0606030402020204" pitchFamily="34" charset="0"/>
              </a:rPr>
              <a:t> </a:t>
            </a:r>
            <a:r>
              <a:rPr lang="en-US" dirty="0" err="1">
                <a:solidFill>
                  <a:schemeClr val="bg1"/>
                </a:solidFill>
                <a:latin typeface="Franklin Gothic Medium Cond" panose="020B0606030402020204" pitchFamily="34" charset="0"/>
              </a:rPr>
              <a:t>kegiatan</a:t>
            </a:r>
            <a:r>
              <a:rPr lang="en-US" dirty="0">
                <a:solidFill>
                  <a:schemeClr val="bg1"/>
                </a:solidFill>
                <a:latin typeface="Franklin Gothic Medium Cond" panose="020B0606030402020204" pitchFamily="34" charset="0"/>
              </a:rPr>
              <a:t> </a:t>
            </a:r>
            <a:r>
              <a:rPr lang="en-US" i="1" dirty="0">
                <a:solidFill>
                  <a:schemeClr val="bg1"/>
                </a:solidFill>
                <a:latin typeface="Franklin Gothic Medium Cond" panose="020B0606030402020204" pitchFamily="34" charset="0"/>
              </a:rPr>
              <a:t>ad hoc</a:t>
            </a:r>
            <a:r>
              <a:rPr lang="en-US" dirty="0">
                <a:solidFill>
                  <a:schemeClr val="bg1"/>
                </a:solidFill>
                <a:latin typeface="Franklin Gothic Medium Cond" panose="020B0606030402020204" pitchFamily="34" charset="0"/>
              </a:rPr>
              <a:t>.</a:t>
            </a:r>
          </a:p>
          <a:p>
            <a:pPr marL="401638" indent="-285750">
              <a:spcBef>
                <a:spcPts val="300"/>
              </a:spcBef>
              <a:spcAft>
                <a:spcPts val="300"/>
              </a:spcAft>
              <a:buFont typeface="Arial" panose="020B0604020202020204" pitchFamily="34" charset="0"/>
              <a:buChar char="•"/>
            </a:pPr>
            <a:r>
              <a:rPr lang="en-US" dirty="0" err="1">
                <a:solidFill>
                  <a:schemeClr val="bg1"/>
                </a:solidFill>
                <a:highlight>
                  <a:srgbClr val="FF0000"/>
                </a:highlight>
                <a:latin typeface="Franklin Gothic Medium Cond" panose="020B0606030402020204" pitchFamily="34" charset="0"/>
              </a:rPr>
              <a:t>Lingkari</a:t>
            </a:r>
            <a:r>
              <a:rPr lang="en-US" dirty="0">
                <a:solidFill>
                  <a:schemeClr val="bg1"/>
                </a:solidFill>
                <a:highlight>
                  <a:srgbClr val="FF0000"/>
                </a:highlight>
                <a:latin typeface="Franklin Gothic Medium Cond" panose="020B0606030402020204" pitchFamily="34" charset="0"/>
              </a:rPr>
              <a:t> </a:t>
            </a:r>
            <a:r>
              <a:rPr lang="en-US" dirty="0" err="1">
                <a:solidFill>
                  <a:schemeClr val="bg1"/>
                </a:solidFill>
                <a:highlight>
                  <a:srgbClr val="FF0000"/>
                </a:highlight>
                <a:latin typeface="Franklin Gothic Medium Cond" panose="020B0606030402020204" pitchFamily="34" charset="0"/>
              </a:rPr>
              <a:t>kode</a:t>
            </a:r>
            <a:r>
              <a:rPr lang="en-US" dirty="0">
                <a:solidFill>
                  <a:schemeClr val="bg1"/>
                </a:solidFill>
                <a:highlight>
                  <a:srgbClr val="FF0000"/>
                </a:highlight>
                <a:latin typeface="Franklin Gothic Medium Cond" panose="020B0606030402020204" pitchFamily="34" charset="0"/>
              </a:rPr>
              <a:t> 2</a:t>
            </a:r>
            <a:r>
              <a:rPr lang="en-US" dirty="0">
                <a:solidFill>
                  <a:schemeClr val="bg1"/>
                </a:solidFill>
                <a:latin typeface="Franklin Gothic Medium Cond" panose="020B0606030402020204" pitchFamily="34" charset="0"/>
              </a:rPr>
              <a:t> </a:t>
            </a:r>
            <a:r>
              <a:rPr lang="en-US" dirty="0" err="1">
                <a:solidFill>
                  <a:schemeClr val="bg1"/>
                </a:solidFill>
                <a:latin typeface="Franklin Gothic Medium Cond" panose="020B0606030402020204" pitchFamily="34" charset="0"/>
              </a:rPr>
              <a:t>jika</a:t>
            </a:r>
            <a:r>
              <a:rPr lang="en-US" dirty="0">
                <a:solidFill>
                  <a:schemeClr val="bg1"/>
                </a:solidFill>
                <a:latin typeface="Franklin Gothic Medium Cond" panose="020B0606030402020204" pitchFamily="34" charset="0"/>
              </a:rPr>
              <a:t> </a:t>
            </a:r>
            <a:r>
              <a:rPr lang="en-US" dirty="0" err="1">
                <a:solidFill>
                  <a:schemeClr val="bg1"/>
                </a:solidFill>
                <a:latin typeface="Franklin Gothic Medium Cond" panose="020B0606030402020204" pitchFamily="34" charset="0"/>
              </a:rPr>
              <a:t>kegiatan</a:t>
            </a:r>
            <a:r>
              <a:rPr lang="en-US" dirty="0">
                <a:solidFill>
                  <a:schemeClr val="bg1"/>
                </a:solidFill>
                <a:latin typeface="Franklin Gothic Medium Cond" panose="020B0606030402020204" pitchFamily="34" charset="0"/>
              </a:rPr>
              <a:t> </a:t>
            </a:r>
            <a:r>
              <a:rPr lang="en-US" dirty="0" err="1">
                <a:solidFill>
                  <a:schemeClr val="bg1"/>
                </a:solidFill>
                <a:latin typeface="Franklin Gothic Medium Cond" panose="020B0606030402020204" pitchFamily="34" charset="0"/>
              </a:rPr>
              <a:t>direncanakan</a:t>
            </a:r>
            <a:r>
              <a:rPr lang="en-US" dirty="0">
                <a:solidFill>
                  <a:schemeClr val="bg1"/>
                </a:solidFill>
                <a:latin typeface="Franklin Gothic Medium Cond" panose="020B0606030402020204" pitchFamily="34" charset="0"/>
              </a:rPr>
              <a:t> </a:t>
            </a:r>
            <a:r>
              <a:rPr lang="en-US" dirty="0" err="1">
                <a:solidFill>
                  <a:schemeClr val="bg1"/>
                </a:solidFill>
                <a:latin typeface="Franklin Gothic Medium Cond" panose="020B0606030402020204" pitchFamily="34" charset="0"/>
              </a:rPr>
              <a:t>dilakukan</a:t>
            </a:r>
            <a:r>
              <a:rPr lang="en-US" dirty="0">
                <a:solidFill>
                  <a:schemeClr val="bg1"/>
                </a:solidFill>
                <a:latin typeface="Franklin Gothic Medium Cond" panose="020B0606030402020204" pitchFamily="34" charset="0"/>
              </a:rPr>
              <a:t> </a:t>
            </a:r>
            <a:r>
              <a:rPr lang="en-US" dirty="0" err="1">
                <a:solidFill>
                  <a:schemeClr val="bg1"/>
                </a:solidFill>
                <a:latin typeface="Franklin Gothic Medium Cond" panose="020B0606030402020204" pitchFamily="34" charset="0"/>
              </a:rPr>
              <a:t>kembali</a:t>
            </a:r>
            <a:r>
              <a:rPr lang="en-US" dirty="0">
                <a:solidFill>
                  <a:schemeClr val="bg1"/>
                </a:solidFill>
                <a:latin typeface="Franklin Gothic Medium Cond" panose="020B0606030402020204" pitchFamily="34" charset="0"/>
              </a:rPr>
              <a:t> pada </a:t>
            </a:r>
            <a:r>
              <a:rPr lang="en-US" dirty="0" err="1">
                <a:solidFill>
                  <a:schemeClr val="bg1"/>
                </a:solidFill>
                <a:latin typeface="Franklin Gothic Medium Cond" panose="020B0606030402020204" pitchFamily="34" charset="0"/>
              </a:rPr>
              <a:t>periode</a:t>
            </a:r>
            <a:r>
              <a:rPr lang="en-US" dirty="0">
                <a:solidFill>
                  <a:schemeClr val="bg1"/>
                </a:solidFill>
                <a:latin typeface="Franklin Gothic Medium Cond" panose="020B0606030402020204" pitchFamily="34" charset="0"/>
              </a:rPr>
              <a:t> </a:t>
            </a:r>
            <a:r>
              <a:rPr lang="en-US" dirty="0" err="1">
                <a:solidFill>
                  <a:schemeClr val="bg1"/>
                </a:solidFill>
                <a:latin typeface="Franklin Gothic Medium Cond" panose="020B0606030402020204" pitchFamily="34" charset="0"/>
              </a:rPr>
              <a:t>berikutnya</a:t>
            </a:r>
            <a:r>
              <a:rPr lang="en-US" dirty="0">
                <a:solidFill>
                  <a:schemeClr val="bg1"/>
                </a:solidFill>
                <a:latin typeface="Franklin Gothic Medium Cond" panose="020B0606030402020204" pitchFamily="34" charset="0"/>
              </a:rPr>
              <a:t>, </a:t>
            </a:r>
            <a:r>
              <a:rPr lang="en-US" dirty="0" err="1">
                <a:solidFill>
                  <a:schemeClr val="bg1"/>
                </a:solidFill>
                <a:latin typeface="Franklin Gothic Medium Cond" panose="020B0606030402020204" pitchFamily="34" charset="0"/>
              </a:rPr>
              <a:t>atau</a:t>
            </a:r>
            <a:r>
              <a:rPr lang="en-US" dirty="0">
                <a:solidFill>
                  <a:schemeClr val="bg1"/>
                </a:solidFill>
                <a:latin typeface="Franklin Gothic Medium Cond" panose="020B0606030402020204" pitchFamily="34" charset="0"/>
              </a:rPr>
              <a:t> </a:t>
            </a:r>
            <a:r>
              <a:rPr lang="en-US" dirty="0" err="1">
                <a:solidFill>
                  <a:schemeClr val="bg1"/>
                </a:solidFill>
                <a:latin typeface="Franklin Gothic Medium Cond" panose="020B0606030402020204" pitchFamily="34" charset="0"/>
              </a:rPr>
              <a:t>merupakan</a:t>
            </a:r>
            <a:r>
              <a:rPr lang="en-US" dirty="0">
                <a:solidFill>
                  <a:schemeClr val="bg1"/>
                </a:solidFill>
                <a:latin typeface="Franklin Gothic Medium Cond" panose="020B0606030402020204" pitchFamily="34" charset="0"/>
              </a:rPr>
              <a:t> </a:t>
            </a:r>
            <a:r>
              <a:rPr lang="en-US" dirty="0" err="1">
                <a:solidFill>
                  <a:schemeClr val="bg1"/>
                </a:solidFill>
                <a:latin typeface="Franklin Gothic Medium Cond" panose="020B0606030402020204" pitchFamily="34" charset="0"/>
              </a:rPr>
              <a:t>kegiatan</a:t>
            </a:r>
            <a:r>
              <a:rPr lang="en-US" dirty="0">
                <a:solidFill>
                  <a:schemeClr val="bg1"/>
                </a:solidFill>
                <a:latin typeface="Franklin Gothic Medium Cond" panose="020B0606030402020204" pitchFamily="34" charset="0"/>
              </a:rPr>
              <a:t> </a:t>
            </a:r>
            <a:r>
              <a:rPr lang="en-US" dirty="0" err="1">
                <a:solidFill>
                  <a:schemeClr val="bg1"/>
                </a:solidFill>
                <a:latin typeface="Franklin Gothic Medium Cond" panose="020B0606030402020204" pitchFamily="34" charset="0"/>
              </a:rPr>
              <a:t>rutin</a:t>
            </a:r>
            <a:r>
              <a:rPr lang="en-US" dirty="0">
                <a:solidFill>
                  <a:schemeClr val="bg1"/>
                </a:solidFill>
                <a:latin typeface="Franklin Gothic Medium Cond" panose="020B0606030402020204" pitchFamily="34" charset="0"/>
              </a:rPr>
              <a:t>, </a:t>
            </a:r>
            <a:r>
              <a:rPr lang="en-US" dirty="0" err="1">
                <a:solidFill>
                  <a:schemeClr val="bg1"/>
                </a:solidFill>
                <a:latin typeface="Franklin Gothic Medium Cond" panose="020B0606030402020204" pitchFamily="34" charset="0"/>
              </a:rPr>
              <a:t>atau</a:t>
            </a:r>
            <a:r>
              <a:rPr lang="en-US" dirty="0">
                <a:solidFill>
                  <a:schemeClr val="bg1"/>
                </a:solidFill>
                <a:latin typeface="Franklin Gothic Medium Cond" panose="020B0606030402020204" pitchFamily="34" charset="0"/>
              </a:rPr>
              <a:t> </a:t>
            </a:r>
            <a:r>
              <a:rPr lang="en-US" dirty="0" err="1">
                <a:solidFill>
                  <a:schemeClr val="bg1"/>
                </a:solidFill>
                <a:latin typeface="Franklin Gothic Medium Cond" panose="020B0606030402020204" pitchFamily="34" charset="0"/>
              </a:rPr>
              <a:t>sudah</a:t>
            </a:r>
            <a:r>
              <a:rPr lang="en-US" dirty="0">
                <a:solidFill>
                  <a:schemeClr val="bg1"/>
                </a:solidFill>
                <a:latin typeface="Franklin Gothic Medium Cond" panose="020B0606030402020204" pitchFamily="34" charset="0"/>
              </a:rPr>
              <a:t> </a:t>
            </a:r>
            <a:r>
              <a:rPr lang="en-US" dirty="0" err="1">
                <a:solidFill>
                  <a:schemeClr val="bg1"/>
                </a:solidFill>
                <a:latin typeface="Franklin Gothic Medium Cond" panose="020B0606030402020204" pitchFamily="34" charset="0"/>
              </a:rPr>
              <a:t>beberapa</a:t>
            </a:r>
            <a:r>
              <a:rPr lang="en-US" dirty="0">
                <a:solidFill>
                  <a:schemeClr val="bg1"/>
                </a:solidFill>
                <a:latin typeface="Franklin Gothic Medium Cond" panose="020B0606030402020204" pitchFamily="34" charset="0"/>
              </a:rPr>
              <a:t> kali </a:t>
            </a:r>
            <a:r>
              <a:rPr lang="en-US" dirty="0" err="1">
                <a:solidFill>
                  <a:schemeClr val="bg1"/>
                </a:solidFill>
                <a:latin typeface="Franklin Gothic Medium Cond" panose="020B0606030402020204" pitchFamily="34" charset="0"/>
              </a:rPr>
              <a:t>dilakukan</a:t>
            </a:r>
            <a:r>
              <a:rPr lang="en-US" dirty="0">
                <a:solidFill>
                  <a:schemeClr val="bg1"/>
                </a:solidFill>
                <a:latin typeface="Franklin Gothic Medium Cond" panose="020B0606030402020204" pitchFamily="34" charset="0"/>
              </a:rPr>
              <a:t>.</a:t>
            </a:r>
          </a:p>
        </p:txBody>
      </p:sp>
      <p:sp>
        <p:nvSpPr>
          <p:cNvPr id="7" name="TextBox 6">
            <a:extLst>
              <a:ext uri="{FF2B5EF4-FFF2-40B4-BE49-F238E27FC236}">
                <a16:creationId xmlns:a16="http://schemas.microsoft.com/office/drawing/2014/main" id="{CA02CB3D-8B70-439C-9195-0CCBE39F390F}"/>
              </a:ext>
            </a:extLst>
          </p:cNvPr>
          <p:cNvSpPr txBox="1"/>
          <p:nvPr/>
        </p:nvSpPr>
        <p:spPr>
          <a:xfrm>
            <a:off x="344023" y="3852214"/>
            <a:ext cx="4876370" cy="1277273"/>
          </a:xfrm>
          <a:prstGeom prst="rect">
            <a:avLst/>
          </a:prstGeom>
          <a:noFill/>
        </p:spPr>
        <p:txBody>
          <a:bodyPr wrap="square">
            <a:spAutoFit/>
          </a:bodyPr>
          <a:lstStyle/>
          <a:p>
            <a:pPr marL="115888">
              <a:spcBef>
                <a:spcPts val="300"/>
              </a:spcBef>
              <a:spcAft>
                <a:spcPts val="300"/>
              </a:spcAft>
            </a:pPr>
            <a:r>
              <a:rPr lang="en-US" dirty="0">
                <a:solidFill>
                  <a:srgbClr val="FFFF00"/>
                </a:solidFill>
                <a:latin typeface="Franklin Gothic Medium Cond" panose="020B0606030402020204" pitchFamily="34" charset="0"/>
              </a:rPr>
              <a:t>4.2 Jika “</a:t>
            </a:r>
            <a:r>
              <a:rPr lang="en-US" dirty="0" err="1">
                <a:solidFill>
                  <a:srgbClr val="FFFF00"/>
                </a:solidFill>
                <a:latin typeface="Franklin Gothic Medium Cond" panose="020B0606030402020204" pitchFamily="34" charset="0"/>
              </a:rPr>
              <a:t>berulang</a:t>
            </a:r>
            <a:r>
              <a:rPr lang="en-US" dirty="0">
                <a:solidFill>
                  <a:srgbClr val="FFFF00"/>
                </a:solidFill>
                <a:latin typeface="Franklin Gothic Medium Cond" panose="020B0606030402020204" pitchFamily="34" charset="0"/>
              </a:rPr>
              <a:t>” (R.4.1. </a:t>
            </a:r>
            <a:r>
              <a:rPr lang="en-US" dirty="0" err="1">
                <a:solidFill>
                  <a:srgbClr val="FFFF00"/>
                </a:solidFill>
                <a:latin typeface="Franklin Gothic Medium Cond" panose="020B0606030402020204" pitchFamily="34" charset="0"/>
              </a:rPr>
              <a:t>berkode</a:t>
            </a:r>
            <a:r>
              <a:rPr lang="en-US" dirty="0">
                <a:solidFill>
                  <a:srgbClr val="FFFF00"/>
                </a:solidFill>
                <a:latin typeface="Franklin Gothic Medium Cond" panose="020B0606030402020204" pitchFamily="34" charset="0"/>
              </a:rPr>
              <a:t> 2), </a:t>
            </a:r>
            <a:r>
              <a:rPr lang="en-US" dirty="0" err="1">
                <a:solidFill>
                  <a:srgbClr val="FFFF00"/>
                </a:solidFill>
                <a:latin typeface="Franklin Gothic Medium Cond" panose="020B0606030402020204" pitchFamily="34" charset="0"/>
              </a:rPr>
              <a:t>Frekuensi</a:t>
            </a:r>
            <a:r>
              <a:rPr lang="en-US" dirty="0">
                <a:solidFill>
                  <a:srgbClr val="FFFF00"/>
                </a:solidFill>
                <a:latin typeface="Franklin Gothic Medium Cond" panose="020B0606030402020204" pitchFamily="34" charset="0"/>
              </a:rPr>
              <a:t> </a:t>
            </a:r>
            <a:r>
              <a:rPr lang="en-US" dirty="0" err="1">
                <a:solidFill>
                  <a:srgbClr val="FFFF00"/>
                </a:solidFill>
                <a:latin typeface="Franklin Gothic Medium Cond" panose="020B0606030402020204" pitchFamily="34" charset="0"/>
              </a:rPr>
              <a:t>Penyelenggaraan</a:t>
            </a:r>
            <a:r>
              <a:rPr lang="en-US" dirty="0">
                <a:solidFill>
                  <a:srgbClr val="FFFF00"/>
                </a:solidFill>
                <a:latin typeface="Franklin Gothic Medium Cond" panose="020B0606030402020204" pitchFamily="34" charset="0"/>
              </a:rPr>
              <a:t>: </a:t>
            </a:r>
          </a:p>
          <a:p>
            <a:pPr marL="115888" algn="just">
              <a:spcBef>
                <a:spcPts val="300"/>
              </a:spcBef>
              <a:spcAft>
                <a:spcPts val="300"/>
              </a:spcAft>
            </a:pPr>
            <a:r>
              <a:rPr lang="en-US" dirty="0" err="1">
                <a:solidFill>
                  <a:schemeClr val="bg1"/>
                </a:solidFill>
                <a:latin typeface="Franklin Gothic Medium Cond" panose="020B0606030402020204" pitchFamily="34" charset="0"/>
              </a:rPr>
              <a:t>Frekuensi</a:t>
            </a:r>
            <a:r>
              <a:rPr lang="en-US" dirty="0">
                <a:solidFill>
                  <a:schemeClr val="bg1"/>
                </a:solidFill>
                <a:latin typeface="Franklin Gothic Medium Cond" panose="020B0606030402020204" pitchFamily="34" charset="0"/>
              </a:rPr>
              <a:t> </a:t>
            </a:r>
            <a:r>
              <a:rPr lang="en-US" dirty="0" err="1">
                <a:solidFill>
                  <a:schemeClr val="bg1"/>
                </a:solidFill>
                <a:latin typeface="Franklin Gothic Medium Cond" panose="020B0606030402020204" pitchFamily="34" charset="0"/>
              </a:rPr>
              <a:t>penyelenggaraan</a:t>
            </a:r>
            <a:r>
              <a:rPr lang="en-US" dirty="0">
                <a:solidFill>
                  <a:schemeClr val="bg1"/>
                </a:solidFill>
                <a:latin typeface="Franklin Gothic Medium Cond" panose="020B0606030402020204" pitchFamily="34" charset="0"/>
              </a:rPr>
              <a:t> </a:t>
            </a:r>
            <a:r>
              <a:rPr lang="en-US" dirty="0" err="1">
                <a:solidFill>
                  <a:schemeClr val="bg1"/>
                </a:solidFill>
                <a:latin typeface="Franklin Gothic Medium Cond" panose="020B0606030402020204" pitchFamily="34" charset="0"/>
              </a:rPr>
              <a:t>merupakan</a:t>
            </a:r>
            <a:r>
              <a:rPr lang="en-US" dirty="0">
                <a:solidFill>
                  <a:schemeClr val="bg1"/>
                </a:solidFill>
                <a:latin typeface="Franklin Gothic Medium Cond" panose="020B0606030402020204" pitchFamily="34" charset="0"/>
              </a:rPr>
              <a:t> </a:t>
            </a:r>
            <a:r>
              <a:rPr lang="en-US" dirty="0" err="1">
                <a:solidFill>
                  <a:schemeClr val="bg1"/>
                </a:solidFill>
                <a:latin typeface="Franklin Gothic Medium Cond" panose="020B0606030402020204" pitchFamily="34" charset="0"/>
              </a:rPr>
              <a:t>periode</a:t>
            </a:r>
            <a:r>
              <a:rPr lang="en-US" dirty="0">
                <a:solidFill>
                  <a:schemeClr val="bg1"/>
                </a:solidFill>
                <a:latin typeface="Franklin Gothic Medium Cond" panose="020B0606030402020204" pitchFamily="34" charset="0"/>
              </a:rPr>
              <a:t> </a:t>
            </a:r>
            <a:r>
              <a:rPr lang="en-US" dirty="0" err="1">
                <a:solidFill>
                  <a:schemeClr val="bg1"/>
                </a:solidFill>
                <a:latin typeface="Franklin Gothic Medium Cond" panose="020B0606030402020204" pitchFamily="34" charset="0"/>
              </a:rPr>
              <a:t>waktu</a:t>
            </a:r>
            <a:r>
              <a:rPr lang="en-US" dirty="0">
                <a:solidFill>
                  <a:schemeClr val="bg1"/>
                </a:solidFill>
                <a:latin typeface="Franklin Gothic Medium Cond" panose="020B0606030402020204" pitchFamily="34" charset="0"/>
              </a:rPr>
              <a:t> </a:t>
            </a:r>
            <a:r>
              <a:rPr lang="en-US" dirty="0" err="1">
                <a:solidFill>
                  <a:schemeClr val="bg1"/>
                </a:solidFill>
                <a:latin typeface="Franklin Gothic Medium Cond" panose="020B0606030402020204" pitchFamily="34" charset="0"/>
              </a:rPr>
              <a:t>penyelenggaraan</a:t>
            </a:r>
            <a:r>
              <a:rPr lang="en-US" dirty="0">
                <a:solidFill>
                  <a:schemeClr val="bg1"/>
                </a:solidFill>
                <a:latin typeface="Franklin Gothic Medium Cond" panose="020B0606030402020204" pitchFamily="34" charset="0"/>
              </a:rPr>
              <a:t> </a:t>
            </a:r>
            <a:r>
              <a:rPr lang="en-US" dirty="0" err="1">
                <a:solidFill>
                  <a:schemeClr val="bg1"/>
                </a:solidFill>
                <a:latin typeface="Franklin Gothic Medium Cond" panose="020B0606030402020204" pitchFamily="34" charset="0"/>
              </a:rPr>
              <a:t>kegiatan</a:t>
            </a:r>
            <a:r>
              <a:rPr lang="en-US" dirty="0">
                <a:solidFill>
                  <a:schemeClr val="bg1"/>
                </a:solidFill>
                <a:latin typeface="Franklin Gothic Medium Cond" panose="020B0606030402020204" pitchFamily="34" charset="0"/>
              </a:rPr>
              <a:t> </a:t>
            </a:r>
            <a:r>
              <a:rPr lang="en-US" dirty="0" err="1">
                <a:solidFill>
                  <a:schemeClr val="bg1"/>
                </a:solidFill>
                <a:latin typeface="Franklin Gothic Medium Cond" panose="020B0606030402020204" pitchFamily="34" charset="0"/>
              </a:rPr>
              <a:t>statistik</a:t>
            </a:r>
            <a:r>
              <a:rPr lang="en-US" dirty="0">
                <a:solidFill>
                  <a:schemeClr val="bg1"/>
                </a:solidFill>
                <a:latin typeface="Franklin Gothic Medium Cond" panose="020B0606030402020204" pitchFamily="34" charset="0"/>
              </a:rPr>
              <a:t>. </a:t>
            </a:r>
          </a:p>
        </p:txBody>
      </p:sp>
      <p:pic>
        <p:nvPicPr>
          <p:cNvPr id="3" name="Picture 2">
            <a:extLst>
              <a:ext uri="{FF2B5EF4-FFF2-40B4-BE49-F238E27FC236}">
                <a16:creationId xmlns:a16="http://schemas.microsoft.com/office/drawing/2014/main" id="{B61806FA-1B66-42EC-98A1-FA431686CBEB}"/>
              </a:ext>
            </a:extLst>
          </p:cNvPr>
          <p:cNvPicPr>
            <a:picLocks noChangeAspect="1"/>
          </p:cNvPicPr>
          <p:nvPr/>
        </p:nvPicPr>
        <p:blipFill>
          <a:blip r:embed="rId3"/>
          <a:stretch>
            <a:fillRect/>
          </a:stretch>
        </p:blipFill>
        <p:spPr>
          <a:xfrm>
            <a:off x="5501787" y="1263793"/>
            <a:ext cx="6279690" cy="2099185"/>
          </a:xfrm>
          <a:prstGeom prst="rect">
            <a:avLst/>
          </a:prstGeom>
        </p:spPr>
      </p:pic>
    </p:spTree>
    <p:extLst>
      <p:ext uri="{BB962C8B-B14F-4D97-AF65-F5344CB8AC3E}">
        <p14:creationId xmlns:p14="http://schemas.microsoft.com/office/powerpoint/2010/main" val="15099598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id="{BAF6C7E3-38B0-4B49-A1BF-58488551B538}"/>
              </a:ext>
            </a:extLst>
          </p:cNvPr>
          <p:cNvSpPr/>
          <p:nvPr/>
        </p:nvSpPr>
        <p:spPr>
          <a:xfrm>
            <a:off x="0" y="-48605"/>
            <a:ext cx="12191999" cy="3284222"/>
          </a:xfrm>
          <a:prstGeom prst="rect">
            <a:avLst/>
          </a:prstGeom>
          <a:solidFill>
            <a:srgbClr val="FFFFFF">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Arc 19">
            <a:extLst>
              <a:ext uri="{FF2B5EF4-FFF2-40B4-BE49-F238E27FC236}">
                <a16:creationId xmlns:a16="http://schemas.microsoft.com/office/drawing/2014/main" id="{1C4766A9-508F-4F4F-8604-551B174B76C7}"/>
              </a:ext>
            </a:extLst>
          </p:cNvPr>
          <p:cNvSpPr/>
          <p:nvPr/>
        </p:nvSpPr>
        <p:spPr>
          <a:xfrm rot="234823" flipH="1">
            <a:off x="1499959" y="663905"/>
            <a:ext cx="2344441" cy="2318323"/>
          </a:xfrm>
          <a:prstGeom prst="arc">
            <a:avLst>
              <a:gd name="adj1" fmla="val 15631466"/>
              <a:gd name="adj2" fmla="val 21006934"/>
            </a:avLst>
          </a:prstGeom>
          <a:ln w="19050">
            <a:solidFill>
              <a:srgbClr val="ECF1F7"/>
            </a:solidFill>
            <a:prstDash val="dash"/>
            <a:headEnd type="oval"/>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id-ID"/>
          </a:p>
        </p:txBody>
      </p:sp>
      <p:sp>
        <p:nvSpPr>
          <p:cNvPr id="22" name="Arc 21">
            <a:extLst>
              <a:ext uri="{FF2B5EF4-FFF2-40B4-BE49-F238E27FC236}">
                <a16:creationId xmlns:a16="http://schemas.microsoft.com/office/drawing/2014/main" id="{1C4766A9-508F-4F4F-8604-551B174B76C7}"/>
              </a:ext>
            </a:extLst>
          </p:cNvPr>
          <p:cNvSpPr/>
          <p:nvPr/>
        </p:nvSpPr>
        <p:spPr>
          <a:xfrm rot="234823" flipH="1">
            <a:off x="1429675" y="1775195"/>
            <a:ext cx="2262231" cy="2318323"/>
          </a:xfrm>
          <a:prstGeom prst="arc">
            <a:avLst>
              <a:gd name="adj1" fmla="val 15254135"/>
              <a:gd name="adj2" fmla="val 1019385"/>
            </a:avLst>
          </a:prstGeom>
          <a:ln w="19050">
            <a:solidFill>
              <a:srgbClr val="ECF1F7"/>
            </a:solidFill>
            <a:prstDash val="dash"/>
            <a:headEnd type="oval"/>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id-ID"/>
          </a:p>
        </p:txBody>
      </p:sp>
      <p:sp>
        <p:nvSpPr>
          <p:cNvPr id="95" name="Rectangle 94">
            <a:extLst>
              <a:ext uri="{FF2B5EF4-FFF2-40B4-BE49-F238E27FC236}">
                <a16:creationId xmlns:a16="http://schemas.microsoft.com/office/drawing/2014/main" id="{C21767D2-B959-43F3-9494-60EAC10D5DB2}"/>
              </a:ext>
            </a:extLst>
          </p:cNvPr>
          <p:cNvSpPr/>
          <p:nvPr/>
        </p:nvSpPr>
        <p:spPr>
          <a:xfrm>
            <a:off x="3054898" y="546363"/>
            <a:ext cx="5893704" cy="523220"/>
          </a:xfrm>
          <a:prstGeom prst="rect">
            <a:avLst/>
          </a:prstGeom>
        </p:spPr>
        <p:txBody>
          <a:bodyPr wrap="square">
            <a:spAutoFit/>
          </a:bodyPr>
          <a:lstStyle/>
          <a:p>
            <a:r>
              <a:rPr lang="en-AU" sz="2800" b="1" dirty="0" err="1">
                <a:solidFill>
                  <a:schemeClr val="bg1"/>
                </a:solidFill>
                <a:effectLst>
                  <a:outerShdw blurRad="38100" dist="38100" dir="2700000" algn="tl">
                    <a:srgbClr val="000000">
                      <a:alpha val="43137"/>
                    </a:srgbClr>
                  </a:outerShdw>
                </a:effectLst>
                <a:latin typeface="Franklin Gothic Book" panose="020B0503020102020204" pitchFamily="34" charset="0"/>
                <a:ea typeface="Cambria" panose="02040503050406030204" pitchFamily="18" charset="0"/>
                <a:cs typeface="Arial" panose="020B0604020202020204" pitchFamily="34" charset="0"/>
              </a:rPr>
              <a:t>Apa</a:t>
            </a:r>
            <a:r>
              <a:rPr lang="en-AU" sz="2800" b="1" dirty="0">
                <a:solidFill>
                  <a:schemeClr val="bg1"/>
                </a:solidFill>
                <a:effectLst>
                  <a:outerShdw blurRad="38100" dist="38100" dir="2700000" algn="tl">
                    <a:srgbClr val="000000">
                      <a:alpha val="43137"/>
                    </a:srgbClr>
                  </a:outerShdw>
                </a:effectLst>
                <a:latin typeface="Franklin Gothic Book" panose="020B0503020102020204" pitchFamily="34" charset="0"/>
                <a:ea typeface="Cambria" panose="02040503050406030204" pitchFamily="18" charset="0"/>
                <a:cs typeface="Arial" panose="020B0604020202020204" pitchFamily="34" charset="0"/>
              </a:rPr>
              <a:t> </a:t>
            </a:r>
            <a:r>
              <a:rPr lang="en-AU" sz="2800" b="1" dirty="0" err="1">
                <a:solidFill>
                  <a:schemeClr val="bg1"/>
                </a:solidFill>
                <a:effectLst>
                  <a:outerShdw blurRad="38100" dist="38100" dir="2700000" algn="tl">
                    <a:srgbClr val="000000">
                      <a:alpha val="43137"/>
                    </a:srgbClr>
                  </a:outerShdw>
                </a:effectLst>
                <a:latin typeface="Franklin Gothic Book" panose="020B0503020102020204" pitchFamily="34" charset="0"/>
                <a:ea typeface="Cambria" panose="02040503050406030204" pitchFamily="18" charset="0"/>
                <a:cs typeface="Arial" panose="020B0604020202020204" pitchFamily="34" charset="0"/>
              </a:rPr>
              <a:t>itu</a:t>
            </a:r>
            <a:r>
              <a:rPr lang="en-AU" sz="2800" b="1" dirty="0">
                <a:solidFill>
                  <a:schemeClr val="bg1"/>
                </a:solidFill>
                <a:effectLst>
                  <a:outerShdw blurRad="38100" dist="38100" dir="2700000" algn="tl">
                    <a:srgbClr val="000000">
                      <a:alpha val="43137"/>
                    </a:srgbClr>
                  </a:outerShdw>
                </a:effectLst>
                <a:latin typeface="Franklin Gothic Book" panose="020B0503020102020204" pitchFamily="34" charset="0"/>
                <a:ea typeface="Cambria" panose="02040503050406030204" pitchFamily="18" charset="0"/>
                <a:cs typeface="Arial" panose="020B0604020202020204" pitchFamily="34" charset="0"/>
              </a:rPr>
              <a:t> Metadata ?</a:t>
            </a:r>
          </a:p>
        </p:txBody>
      </p:sp>
      <p:sp>
        <p:nvSpPr>
          <p:cNvPr id="96" name="Rectangle 95">
            <a:extLst>
              <a:ext uri="{FF2B5EF4-FFF2-40B4-BE49-F238E27FC236}">
                <a16:creationId xmlns:a16="http://schemas.microsoft.com/office/drawing/2014/main" id="{D9E425FE-A00B-4FD8-8AA6-D4E516D61897}"/>
              </a:ext>
            </a:extLst>
          </p:cNvPr>
          <p:cNvSpPr/>
          <p:nvPr/>
        </p:nvSpPr>
        <p:spPr>
          <a:xfrm>
            <a:off x="3054898" y="1641267"/>
            <a:ext cx="8749896" cy="954107"/>
          </a:xfrm>
          <a:prstGeom prst="rect">
            <a:avLst/>
          </a:prstGeom>
        </p:spPr>
        <p:txBody>
          <a:bodyPr wrap="square">
            <a:spAutoFit/>
          </a:bodyPr>
          <a:lstStyle/>
          <a:p>
            <a:r>
              <a:rPr lang="en-AU" dirty="0">
                <a:solidFill>
                  <a:schemeClr val="bg1"/>
                </a:solidFill>
                <a:effectLst>
                  <a:outerShdw blurRad="38100" dist="38100" dir="2700000" algn="tl">
                    <a:srgbClr val="000000">
                      <a:alpha val="43137"/>
                    </a:srgbClr>
                  </a:outerShdw>
                </a:effectLst>
                <a:latin typeface="Franklin Gothic Book" panose="020B0503020102020204" pitchFamily="34" charset="0"/>
                <a:ea typeface="Cambria" panose="02040503050406030204" pitchFamily="18" charset="0"/>
                <a:cs typeface="Open Sans" panose="020B0606030504020204" pitchFamily="34" charset="0"/>
              </a:rPr>
              <a:t>Metadata </a:t>
            </a:r>
            <a:r>
              <a:rPr lang="en-AU" dirty="0" err="1">
                <a:solidFill>
                  <a:schemeClr val="bg1"/>
                </a:solidFill>
                <a:effectLst>
                  <a:outerShdw blurRad="38100" dist="38100" dir="2700000" algn="tl">
                    <a:srgbClr val="000000">
                      <a:alpha val="43137"/>
                    </a:srgbClr>
                  </a:outerShdw>
                </a:effectLst>
                <a:latin typeface="Franklin Gothic Book" panose="020B0503020102020204" pitchFamily="34" charset="0"/>
                <a:ea typeface="Cambria" panose="02040503050406030204" pitchFamily="18" charset="0"/>
                <a:cs typeface="Open Sans" panose="020B0606030504020204" pitchFamily="34" charset="0"/>
              </a:rPr>
              <a:t>adalah</a:t>
            </a:r>
            <a:r>
              <a:rPr lang="en-AU" dirty="0">
                <a:solidFill>
                  <a:schemeClr val="bg1"/>
                </a:solidFill>
                <a:effectLst>
                  <a:outerShdw blurRad="38100" dist="38100" dir="2700000" algn="tl">
                    <a:srgbClr val="000000">
                      <a:alpha val="43137"/>
                    </a:srgbClr>
                  </a:outerShdw>
                </a:effectLst>
                <a:latin typeface="Franklin Gothic Book" panose="020B0503020102020204" pitchFamily="34" charset="0"/>
                <a:ea typeface="Cambria" panose="02040503050406030204" pitchFamily="18" charset="0"/>
                <a:cs typeface="Open Sans" panose="020B0606030504020204" pitchFamily="34" charset="0"/>
              </a:rPr>
              <a:t> </a:t>
            </a:r>
            <a:r>
              <a:rPr lang="en-AU" dirty="0" err="1">
                <a:solidFill>
                  <a:schemeClr val="bg1"/>
                </a:solidFill>
                <a:effectLst>
                  <a:outerShdw blurRad="38100" dist="38100" dir="2700000" algn="tl">
                    <a:srgbClr val="000000">
                      <a:alpha val="43137"/>
                    </a:srgbClr>
                  </a:outerShdw>
                </a:effectLst>
                <a:latin typeface="Franklin Gothic Book" panose="020B0503020102020204" pitchFamily="34" charset="0"/>
                <a:ea typeface="Cambria" panose="02040503050406030204" pitchFamily="18" charset="0"/>
                <a:cs typeface="Open Sans" panose="020B0606030504020204" pitchFamily="34" charset="0"/>
              </a:rPr>
              <a:t>Informasi</a:t>
            </a:r>
            <a:r>
              <a:rPr lang="en-AU" dirty="0">
                <a:solidFill>
                  <a:schemeClr val="bg1"/>
                </a:solidFill>
                <a:effectLst>
                  <a:outerShdw blurRad="38100" dist="38100" dir="2700000" algn="tl">
                    <a:srgbClr val="000000">
                      <a:alpha val="43137"/>
                    </a:srgbClr>
                  </a:outerShdw>
                </a:effectLst>
                <a:latin typeface="Franklin Gothic Book" panose="020B0503020102020204" pitchFamily="34" charset="0"/>
                <a:ea typeface="Cambria" panose="02040503050406030204" pitchFamily="18" charset="0"/>
                <a:cs typeface="Open Sans" panose="020B0606030504020204" pitchFamily="34" charset="0"/>
              </a:rPr>
              <a:t> </a:t>
            </a:r>
            <a:r>
              <a:rPr lang="en-AU" dirty="0" err="1">
                <a:solidFill>
                  <a:schemeClr val="bg1"/>
                </a:solidFill>
                <a:effectLst>
                  <a:outerShdw blurRad="38100" dist="38100" dir="2700000" algn="tl">
                    <a:srgbClr val="000000">
                      <a:alpha val="43137"/>
                    </a:srgbClr>
                  </a:outerShdw>
                </a:effectLst>
                <a:latin typeface="Franklin Gothic Book" panose="020B0503020102020204" pitchFamily="34" charset="0"/>
                <a:ea typeface="Cambria" panose="02040503050406030204" pitchFamily="18" charset="0"/>
                <a:cs typeface="Open Sans" panose="020B0606030504020204" pitchFamily="34" charset="0"/>
              </a:rPr>
              <a:t>terstruktur</a:t>
            </a:r>
            <a:r>
              <a:rPr lang="en-AU" dirty="0">
                <a:solidFill>
                  <a:schemeClr val="bg1"/>
                </a:solidFill>
                <a:effectLst>
                  <a:outerShdw blurRad="38100" dist="38100" dir="2700000" algn="tl">
                    <a:srgbClr val="000000">
                      <a:alpha val="43137"/>
                    </a:srgbClr>
                  </a:outerShdw>
                </a:effectLst>
                <a:latin typeface="Franklin Gothic Book" panose="020B0503020102020204" pitchFamily="34" charset="0"/>
                <a:ea typeface="Cambria" panose="02040503050406030204" pitchFamily="18" charset="0"/>
                <a:cs typeface="Open Sans" panose="020B0606030504020204" pitchFamily="34" charset="0"/>
              </a:rPr>
              <a:t> yang </a:t>
            </a:r>
            <a:r>
              <a:rPr lang="en-AU" dirty="0" err="1">
                <a:solidFill>
                  <a:schemeClr val="bg1"/>
                </a:solidFill>
                <a:effectLst>
                  <a:outerShdw blurRad="38100" dist="38100" dir="2700000" algn="tl">
                    <a:srgbClr val="000000">
                      <a:alpha val="43137"/>
                    </a:srgbClr>
                  </a:outerShdw>
                </a:effectLst>
                <a:latin typeface="Franklin Gothic Book" panose="020B0503020102020204" pitchFamily="34" charset="0"/>
                <a:ea typeface="Cambria" panose="02040503050406030204" pitchFamily="18" charset="0"/>
                <a:cs typeface="Open Sans" panose="020B0606030504020204" pitchFamily="34" charset="0"/>
              </a:rPr>
              <a:t>mendeskripsikan</a:t>
            </a:r>
            <a:r>
              <a:rPr lang="en-AU" dirty="0">
                <a:solidFill>
                  <a:schemeClr val="bg1"/>
                </a:solidFill>
                <a:effectLst>
                  <a:outerShdw blurRad="38100" dist="38100" dir="2700000" algn="tl">
                    <a:srgbClr val="000000">
                      <a:alpha val="43137"/>
                    </a:srgbClr>
                  </a:outerShdw>
                </a:effectLst>
                <a:latin typeface="Franklin Gothic Book" panose="020B0503020102020204" pitchFamily="34" charset="0"/>
                <a:ea typeface="Cambria" panose="02040503050406030204" pitchFamily="18" charset="0"/>
                <a:cs typeface="Open Sans" panose="020B0606030504020204" pitchFamily="34" charset="0"/>
              </a:rPr>
              <a:t> </a:t>
            </a:r>
            <a:r>
              <a:rPr lang="en-AU" dirty="0" err="1">
                <a:solidFill>
                  <a:schemeClr val="bg1"/>
                </a:solidFill>
                <a:effectLst>
                  <a:outerShdw blurRad="38100" dist="38100" dir="2700000" algn="tl">
                    <a:srgbClr val="000000">
                      <a:alpha val="43137"/>
                    </a:srgbClr>
                  </a:outerShdw>
                </a:effectLst>
                <a:latin typeface="Franklin Gothic Book" panose="020B0503020102020204" pitchFamily="34" charset="0"/>
                <a:ea typeface="Cambria" panose="02040503050406030204" pitchFamily="18" charset="0"/>
                <a:cs typeface="Open Sans" panose="020B0606030504020204" pitchFamily="34" charset="0"/>
              </a:rPr>
              <a:t>suatu</a:t>
            </a:r>
            <a:r>
              <a:rPr lang="en-AU" dirty="0">
                <a:solidFill>
                  <a:schemeClr val="bg1"/>
                </a:solidFill>
                <a:effectLst>
                  <a:outerShdw blurRad="38100" dist="38100" dir="2700000" algn="tl">
                    <a:srgbClr val="000000">
                      <a:alpha val="43137"/>
                    </a:srgbClr>
                  </a:outerShdw>
                </a:effectLst>
                <a:latin typeface="Franklin Gothic Book" panose="020B0503020102020204" pitchFamily="34" charset="0"/>
                <a:ea typeface="Cambria" panose="02040503050406030204" pitchFamily="18" charset="0"/>
                <a:cs typeface="Open Sans" panose="020B0606030504020204" pitchFamily="34" charset="0"/>
              </a:rPr>
              <a:t> </a:t>
            </a:r>
            <a:r>
              <a:rPr lang="en-AU" dirty="0" err="1">
                <a:solidFill>
                  <a:schemeClr val="bg1"/>
                </a:solidFill>
                <a:effectLst>
                  <a:outerShdw blurRad="38100" dist="38100" dir="2700000" algn="tl">
                    <a:srgbClr val="000000">
                      <a:alpha val="43137"/>
                    </a:srgbClr>
                  </a:outerShdw>
                </a:effectLst>
                <a:latin typeface="Franklin Gothic Book" panose="020B0503020102020204" pitchFamily="34" charset="0"/>
                <a:ea typeface="Cambria" panose="02040503050406030204" pitchFamily="18" charset="0"/>
                <a:cs typeface="Open Sans" panose="020B0606030504020204" pitchFamily="34" charset="0"/>
              </a:rPr>
              <a:t>informasi</a:t>
            </a:r>
            <a:r>
              <a:rPr lang="en-AU" dirty="0">
                <a:solidFill>
                  <a:schemeClr val="bg1"/>
                </a:solidFill>
                <a:effectLst>
                  <a:outerShdw blurRad="38100" dist="38100" dir="2700000" algn="tl">
                    <a:srgbClr val="000000">
                      <a:alpha val="43137"/>
                    </a:srgbClr>
                  </a:outerShdw>
                </a:effectLst>
                <a:latin typeface="Franklin Gothic Book" panose="020B0503020102020204" pitchFamily="34" charset="0"/>
                <a:ea typeface="Cambria" panose="02040503050406030204" pitchFamily="18" charset="0"/>
                <a:cs typeface="Open Sans" panose="020B0606030504020204" pitchFamily="34" charset="0"/>
              </a:rPr>
              <a:t> dan </a:t>
            </a:r>
            <a:r>
              <a:rPr lang="en-AU" dirty="0" err="1">
                <a:solidFill>
                  <a:schemeClr val="bg1"/>
                </a:solidFill>
                <a:effectLst>
                  <a:outerShdw blurRad="38100" dist="38100" dir="2700000" algn="tl">
                    <a:srgbClr val="000000">
                      <a:alpha val="43137"/>
                    </a:srgbClr>
                  </a:outerShdw>
                </a:effectLst>
                <a:latin typeface="Franklin Gothic Book" panose="020B0503020102020204" pitchFamily="34" charset="0"/>
                <a:ea typeface="Cambria" panose="02040503050406030204" pitchFamily="18" charset="0"/>
                <a:cs typeface="Open Sans" panose="020B0606030504020204" pitchFamily="34" charset="0"/>
              </a:rPr>
              <a:t>menjadikannya</a:t>
            </a:r>
            <a:r>
              <a:rPr lang="en-AU" dirty="0">
                <a:solidFill>
                  <a:schemeClr val="bg1"/>
                </a:solidFill>
                <a:effectLst>
                  <a:outerShdw blurRad="38100" dist="38100" dir="2700000" algn="tl">
                    <a:srgbClr val="000000">
                      <a:alpha val="43137"/>
                    </a:srgbClr>
                  </a:outerShdw>
                </a:effectLst>
                <a:latin typeface="Franklin Gothic Book" panose="020B0503020102020204" pitchFamily="34" charset="0"/>
                <a:ea typeface="Cambria" panose="02040503050406030204" pitchFamily="18" charset="0"/>
                <a:cs typeface="Open Sans" panose="020B0606030504020204" pitchFamily="34" charset="0"/>
              </a:rPr>
              <a:t> </a:t>
            </a:r>
            <a:r>
              <a:rPr lang="en-AU" dirty="0" err="1">
                <a:solidFill>
                  <a:schemeClr val="bg1"/>
                </a:solidFill>
                <a:effectLst>
                  <a:outerShdw blurRad="38100" dist="38100" dir="2700000" algn="tl">
                    <a:srgbClr val="000000">
                      <a:alpha val="43137"/>
                    </a:srgbClr>
                  </a:outerShdw>
                </a:effectLst>
                <a:latin typeface="Franklin Gothic Book" panose="020B0503020102020204" pitchFamily="34" charset="0"/>
                <a:ea typeface="Cambria" panose="02040503050406030204" pitchFamily="18" charset="0"/>
                <a:cs typeface="Open Sans" panose="020B0606030504020204" pitchFamily="34" charset="0"/>
              </a:rPr>
              <a:t>mudah</a:t>
            </a:r>
            <a:r>
              <a:rPr lang="en-AU" dirty="0">
                <a:solidFill>
                  <a:schemeClr val="bg1"/>
                </a:solidFill>
                <a:effectLst>
                  <a:outerShdw blurRad="38100" dist="38100" dir="2700000" algn="tl">
                    <a:srgbClr val="000000">
                      <a:alpha val="43137"/>
                    </a:srgbClr>
                  </a:outerShdw>
                </a:effectLst>
                <a:latin typeface="Franklin Gothic Book" panose="020B0503020102020204" pitchFamily="34" charset="0"/>
                <a:ea typeface="Cambria" panose="02040503050406030204" pitchFamily="18" charset="0"/>
                <a:cs typeface="Open Sans" panose="020B0606030504020204" pitchFamily="34" charset="0"/>
              </a:rPr>
              <a:t> </a:t>
            </a:r>
            <a:r>
              <a:rPr lang="en-AU" dirty="0" err="1">
                <a:solidFill>
                  <a:schemeClr val="bg1"/>
                </a:solidFill>
                <a:effectLst>
                  <a:outerShdw blurRad="38100" dist="38100" dir="2700000" algn="tl">
                    <a:srgbClr val="000000">
                      <a:alpha val="43137"/>
                    </a:srgbClr>
                  </a:outerShdw>
                </a:effectLst>
                <a:latin typeface="Franklin Gothic Book" panose="020B0503020102020204" pitchFamily="34" charset="0"/>
                <a:ea typeface="Cambria" panose="02040503050406030204" pitchFamily="18" charset="0"/>
                <a:cs typeface="Open Sans" panose="020B0606030504020204" pitchFamily="34" charset="0"/>
              </a:rPr>
              <a:t>ditemukan</a:t>
            </a:r>
            <a:r>
              <a:rPr lang="en-AU" dirty="0">
                <a:solidFill>
                  <a:schemeClr val="bg1"/>
                </a:solidFill>
                <a:effectLst>
                  <a:outerShdw blurRad="38100" dist="38100" dir="2700000" algn="tl">
                    <a:srgbClr val="000000">
                      <a:alpha val="43137"/>
                    </a:srgbClr>
                  </a:outerShdw>
                </a:effectLst>
                <a:latin typeface="Franklin Gothic Book" panose="020B0503020102020204" pitchFamily="34" charset="0"/>
                <a:ea typeface="Cambria" panose="02040503050406030204" pitchFamily="18" charset="0"/>
                <a:cs typeface="Open Sans" panose="020B0606030504020204" pitchFamily="34" charset="0"/>
              </a:rPr>
              <a:t>, </a:t>
            </a:r>
            <a:r>
              <a:rPr lang="en-AU" dirty="0" err="1">
                <a:solidFill>
                  <a:schemeClr val="bg1"/>
                </a:solidFill>
                <a:effectLst>
                  <a:outerShdw blurRad="38100" dist="38100" dir="2700000" algn="tl">
                    <a:srgbClr val="000000">
                      <a:alpha val="43137"/>
                    </a:srgbClr>
                  </a:outerShdw>
                </a:effectLst>
                <a:latin typeface="Franklin Gothic Book" panose="020B0503020102020204" pitchFamily="34" charset="0"/>
                <a:ea typeface="Cambria" panose="02040503050406030204" pitchFamily="18" charset="0"/>
                <a:cs typeface="Open Sans" panose="020B0606030504020204" pitchFamily="34" charset="0"/>
              </a:rPr>
              <a:t>digunakan</a:t>
            </a:r>
            <a:r>
              <a:rPr lang="en-AU" dirty="0">
                <a:solidFill>
                  <a:schemeClr val="bg1"/>
                </a:solidFill>
                <a:effectLst>
                  <a:outerShdw blurRad="38100" dist="38100" dir="2700000" algn="tl">
                    <a:srgbClr val="000000">
                      <a:alpha val="43137"/>
                    </a:srgbClr>
                  </a:outerShdw>
                </a:effectLst>
                <a:latin typeface="Franklin Gothic Book" panose="020B0503020102020204" pitchFamily="34" charset="0"/>
                <a:ea typeface="Cambria" panose="02040503050406030204" pitchFamily="18" charset="0"/>
                <a:cs typeface="Open Sans" panose="020B0606030504020204" pitchFamily="34" charset="0"/>
              </a:rPr>
              <a:t>, </a:t>
            </a:r>
            <a:r>
              <a:rPr lang="en-AU" dirty="0" err="1">
                <a:solidFill>
                  <a:schemeClr val="bg1"/>
                </a:solidFill>
                <a:effectLst>
                  <a:outerShdw blurRad="38100" dist="38100" dir="2700000" algn="tl">
                    <a:srgbClr val="000000">
                      <a:alpha val="43137"/>
                    </a:srgbClr>
                  </a:outerShdw>
                </a:effectLst>
                <a:latin typeface="Franklin Gothic Book" panose="020B0503020102020204" pitchFamily="34" charset="0"/>
                <a:ea typeface="Cambria" panose="02040503050406030204" pitchFamily="18" charset="0"/>
                <a:cs typeface="Open Sans" panose="020B0606030504020204" pitchFamily="34" charset="0"/>
              </a:rPr>
              <a:t>atau</a:t>
            </a:r>
            <a:r>
              <a:rPr lang="en-AU" dirty="0">
                <a:solidFill>
                  <a:schemeClr val="bg1"/>
                </a:solidFill>
                <a:effectLst>
                  <a:outerShdw blurRad="38100" dist="38100" dir="2700000" algn="tl">
                    <a:srgbClr val="000000">
                      <a:alpha val="43137"/>
                    </a:srgbClr>
                  </a:outerShdw>
                </a:effectLst>
                <a:latin typeface="Franklin Gothic Book" panose="020B0503020102020204" pitchFamily="34" charset="0"/>
                <a:ea typeface="Cambria" panose="02040503050406030204" pitchFamily="18" charset="0"/>
                <a:cs typeface="Open Sans" panose="020B0606030504020204" pitchFamily="34" charset="0"/>
              </a:rPr>
              <a:t> </a:t>
            </a:r>
            <a:r>
              <a:rPr lang="en-AU" dirty="0" err="1">
                <a:solidFill>
                  <a:schemeClr val="bg1"/>
                </a:solidFill>
                <a:effectLst>
                  <a:outerShdw blurRad="38100" dist="38100" dir="2700000" algn="tl">
                    <a:srgbClr val="000000">
                      <a:alpha val="43137"/>
                    </a:srgbClr>
                  </a:outerShdw>
                </a:effectLst>
                <a:latin typeface="Franklin Gothic Book" panose="020B0503020102020204" pitchFamily="34" charset="0"/>
                <a:ea typeface="Cambria" panose="02040503050406030204" pitchFamily="18" charset="0"/>
                <a:cs typeface="Open Sans" panose="020B0606030504020204" pitchFamily="34" charset="0"/>
              </a:rPr>
              <a:t>dikelola</a:t>
            </a:r>
            <a:r>
              <a:rPr lang="en-AU" dirty="0">
                <a:solidFill>
                  <a:schemeClr val="bg1"/>
                </a:solidFill>
                <a:effectLst>
                  <a:outerShdw blurRad="38100" dist="38100" dir="2700000" algn="tl">
                    <a:srgbClr val="000000">
                      <a:alpha val="43137"/>
                    </a:srgbClr>
                  </a:outerShdw>
                </a:effectLst>
                <a:latin typeface="Franklin Gothic Book" panose="020B0503020102020204" pitchFamily="34" charset="0"/>
                <a:ea typeface="Cambria" panose="02040503050406030204" pitchFamily="18" charset="0"/>
                <a:cs typeface="Open Sans" panose="020B0606030504020204" pitchFamily="34" charset="0"/>
              </a:rPr>
              <a:t>. Metadata </a:t>
            </a:r>
            <a:r>
              <a:rPr lang="en-AU" dirty="0" err="1">
                <a:solidFill>
                  <a:schemeClr val="bg1"/>
                </a:solidFill>
                <a:effectLst>
                  <a:outerShdw blurRad="38100" dist="38100" dir="2700000" algn="tl">
                    <a:srgbClr val="000000">
                      <a:alpha val="43137"/>
                    </a:srgbClr>
                  </a:outerShdw>
                </a:effectLst>
                <a:latin typeface="Franklin Gothic Book" panose="020B0503020102020204" pitchFamily="34" charset="0"/>
                <a:ea typeface="Cambria" panose="02040503050406030204" pitchFamily="18" charset="0"/>
                <a:cs typeface="Open Sans" panose="020B0606030504020204" pitchFamily="34" charset="0"/>
              </a:rPr>
              <a:t>sering</a:t>
            </a:r>
            <a:r>
              <a:rPr lang="en-AU" dirty="0">
                <a:solidFill>
                  <a:schemeClr val="bg1"/>
                </a:solidFill>
                <a:effectLst>
                  <a:outerShdw blurRad="38100" dist="38100" dir="2700000" algn="tl">
                    <a:srgbClr val="000000">
                      <a:alpha val="43137"/>
                    </a:srgbClr>
                  </a:outerShdw>
                </a:effectLst>
                <a:latin typeface="Franklin Gothic Book" panose="020B0503020102020204" pitchFamily="34" charset="0"/>
                <a:ea typeface="Cambria" panose="02040503050406030204" pitchFamily="18" charset="0"/>
                <a:cs typeface="Open Sans" panose="020B0606030504020204" pitchFamily="34" charset="0"/>
              </a:rPr>
              <a:t> </a:t>
            </a:r>
            <a:r>
              <a:rPr lang="en-AU" dirty="0" err="1">
                <a:solidFill>
                  <a:schemeClr val="bg1"/>
                </a:solidFill>
                <a:effectLst>
                  <a:outerShdw blurRad="38100" dist="38100" dir="2700000" algn="tl">
                    <a:srgbClr val="000000">
                      <a:alpha val="43137"/>
                    </a:srgbClr>
                  </a:outerShdw>
                </a:effectLst>
                <a:latin typeface="Franklin Gothic Book" panose="020B0503020102020204" pitchFamily="34" charset="0"/>
                <a:ea typeface="Cambria" panose="02040503050406030204" pitchFamily="18" charset="0"/>
                <a:cs typeface="Open Sans" panose="020B0606030504020204" pitchFamily="34" charset="0"/>
              </a:rPr>
              <a:t>disebut</a:t>
            </a:r>
            <a:r>
              <a:rPr lang="en-AU" dirty="0">
                <a:solidFill>
                  <a:schemeClr val="bg1"/>
                </a:solidFill>
                <a:effectLst>
                  <a:outerShdw blurRad="38100" dist="38100" dir="2700000" algn="tl">
                    <a:srgbClr val="000000">
                      <a:alpha val="43137"/>
                    </a:srgbClr>
                  </a:outerShdw>
                </a:effectLst>
                <a:latin typeface="Franklin Gothic Book" panose="020B0503020102020204" pitchFamily="34" charset="0"/>
                <a:ea typeface="Cambria" panose="02040503050406030204" pitchFamily="18" charset="0"/>
                <a:cs typeface="Open Sans" panose="020B0606030504020204" pitchFamily="34" charset="0"/>
              </a:rPr>
              <a:t> </a:t>
            </a:r>
            <a:r>
              <a:rPr lang="en-AU" dirty="0" err="1">
                <a:solidFill>
                  <a:schemeClr val="bg1"/>
                </a:solidFill>
                <a:effectLst>
                  <a:outerShdw blurRad="38100" dist="38100" dir="2700000" algn="tl">
                    <a:srgbClr val="000000">
                      <a:alpha val="43137"/>
                    </a:srgbClr>
                  </a:outerShdw>
                </a:effectLst>
                <a:latin typeface="Franklin Gothic Book" panose="020B0503020102020204" pitchFamily="34" charset="0"/>
                <a:ea typeface="Cambria" panose="02040503050406030204" pitchFamily="18" charset="0"/>
                <a:cs typeface="Open Sans" panose="020B0606030504020204" pitchFamily="34" charset="0"/>
              </a:rPr>
              <a:t>sebagai</a:t>
            </a:r>
            <a:r>
              <a:rPr lang="en-AU" dirty="0">
                <a:solidFill>
                  <a:schemeClr val="bg1"/>
                </a:solidFill>
                <a:effectLst>
                  <a:outerShdw blurRad="38100" dist="38100" dir="2700000" algn="tl">
                    <a:srgbClr val="000000">
                      <a:alpha val="43137"/>
                    </a:srgbClr>
                  </a:outerShdw>
                </a:effectLst>
                <a:latin typeface="Franklin Gothic Book" panose="020B0503020102020204" pitchFamily="34" charset="0"/>
                <a:ea typeface="Cambria" panose="02040503050406030204" pitchFamily="18" charset="0"/>
                <a:cs typeface="Open Sans" panose="020B0606030504020204" pitchFamily="34" charset="0"/>
              </a:rPr>
              <a:t> </a:t>
            </a:r>
            <a:r>
              <a:rPr lang="en-AU" sz="2000" b="1" dirty="0">
                <a:solidFill>
                  <a:srgbClr val="FFFF00"/>
                </a:solidFill>
                <a:effectLst>
                  <a:outerShdw blurRad="38100" dist="38100" dir="2700000" algn="tl">
                    <a:srgbClr val="000000">
                      <a:alpha val="43137"/>
                    </a:srgbClr>
                  </a:outerShdw>
                </a:effectLst>
                <a:latin typeface="Franklin Gothic Book" panose="020B0503020102020204" pitchFamily="34" charset="0"/>
                <a:ea typeface="Cambria" panose="02040503050406030204" pitchFamily="18" charset="0"/>
                <a:cs typeface="Open Sans" panose="020B0606030504020204" pitchFamily="34" charset="0"/>
              </a:rPr>
              <a:t>data </a:t>
            </a:r>
            <a:r>
              <a:rPr lang="en-AU" sz="2000" b="1" dirty="0" err="1">
                <a:solidFill>
                  <a:srgbClr val="FFFF00"/>
                </a:solidFill>
                <a:effectLst>
                  <a:outerShdw blurRad="38100" dist="38100" dir="2700000" algn="tl">
                    <a:srgbClr val="000000">
                      <a:alpha val="43137"/>
                    </a:srgbClr>
                  </a:outerShdw>
                </a:effectLst>
                <a:latin typeface="Franklin Gothic Book" panose="020B0503020102020204" pitchFamily="34" charset="0"/>
                <a:ea typeface="Cambria" panose="02040503050406030204" pitchFamily="18" charset="0"/>
                <a:cs typeface="Open Sans" panose="020B0606030504020204" pitchFamily="34" charset="0"/>
              </a:rPr>
              <a:t>tentang</a:t>
            </a:r>
            <a:r>
              <a:rPr lang="en-AU" sz="2000" b="1" dirty="0">
                <a:solidFill>
                  <a:srgbClr val="FFFF00"/>
                </a:solidFill>
                <a:effectLst>
                  <a:outerShdw blurRad="38100" dist="38100" dir="2700000" algn="tl">
                    <a:srgbClr val="000000">
                      <a:alpha val="43137"/>
                    </a:srgbClr>
                  </a:outerShdw>
                </a:effectLst>
                <a:latin typeface="Franklin Gothic Book" panose="020B0503020102020204" pitchFamily="34" charset="0"/>
                <a:ea typeface="Cambria" panose="02040503050406030204" pitchFamily="18" charset="0"/>
                <a:cs typeface="Open Sans" panose="020B0606030504020204" pitchFamily="34" charset="0"/>
              </a:rPr>
              <a:t> data</a:t>
            </a:r>
            <a:r>
              <a:rPr lang="en-AU" dirty="0">
                <a:solidFill>
                  <a:schemeClr val="bg1"/>
                </a:solidFill>
                <a:effectLst>
                  <a:outerShdw blurRad="38100" dist="38100" dir="2700000" algn="tl">
                    <a:srgbClr val="000000">
                      <a:alpha val="43137"/>
                    </a:srgbClr>
                  </a:outerShdw>
                </a:effectLst>
                <a:latin typeface="Franklin Gothic Book" panose="020B0503020102020204" pitchFamily="34" charset="0"/>
                <a:ea typeface="Cambria" panose="02040503050406030204" pitchFamily="18" charset="0"/>
                <a:cs typeface="Open Sans" panose="020B0606030504020204" pitchFamily="34" charset="0"/>
              </a:rPr>
              <a:t> </a:t>
            </a:r>
            <a:r>
              <a:rPr lang="en-AU" dirty="0" err="1">
                <a:solidFill>
                  <a:schemeClr val="bg1"/>
                </a:solidFill>
                <a:effectLst>
                  <a:outerShdw blurRad="38100" dist="38100" dir="2700000" algn="tl">
                    <a:srgbClr val="000000">
                      <a:alpha val="43137"/>
                    </a:srgbClr>
                  </a:outerShdw>
                </a:effectLst>
                <a:latin typeface="Franklin Gothic Book" panose="020B0503020102020204" pitchFamily="34" charset="0"/>
                <a:ea typeface="Cambria" panose="02040503050406030204" pitchFamily="18" charset="0"/>
                <a:cs typeface="Open Sans" panose="020B0606030504020204" pitchFamily="34" charset="0"/>
              </a:rPr>
              <a:t>atau</a:t>
            </a:r>
            <a:r>
              <a:rPr lang="en-AU" dirty="0">
                <a:solidFill>
                  <a:schemeClr val="bg1"/>
                </a:solidFill>
                <a:effectLst>
                  <a:outerShdw blurRad="38100" dist="38100" dir="2700000" algn="tl">
                    <a:srgbClr val="000000">
                      <a:alpha val="43137"/>
                    </a:srgbClr>
                  </a:outerShdw>
                </a:effectLst>
                <a:latin typeface="Franklin Gothic Book" panose="020B0503020102020204" pitchFamily="34" charset="0"/>
                <a:ea typeface="Cambria" panose="02040503050406030204" pitchFamily="18" charset="0"/>
                <a:cs typeface="Open Sans" panose="020B0606030504020204" pitchFamily="34" charset="0"/>
              </a:rPr>
              <a:t> </a:t>
            </a:r>
            <a:r>
              <a:rPr lang="en-AU" sz="2000" b="1" dirty="0" err="1">
                <a:solidFill>
                  <a:srgbClr val="FFFF00"/>
                </a:solidFill>
                <a:effectLst>
                  <a:outerShdw blurRad="38100" dist="38100" dir="2700000" algn="tl">
                    <a:srgbClr val="000000">
                      <a:alpha val="43137"/>
                    </a:srgbClr>
                  </a:outerShdw>
                </a:effectLst>
                <a:latin typeface="Franklin Gothic Book" panose="020B0503020102020204" pitchFamily="34" charset="0"/>
                <a:ea typeface="Cambria" panose="02040503050406030204" pitchFamily="18" charset="0"/>
                <a:cs typeface="Open Sans" panose="020B0606030504020204" pitchFamily="34" charset="0"/>
              </a:rPr>
              <a:t>informasi</a:t>
            </a:r>
            <a:r>
              <a:rPr lang="en-AU" sz="2000" b="1" dirty="0">
                <a:solidFill>
                  <a:srgbClr val="FFFF00"/>
                </a:solidFill>
                <a:effectLst>
                  <a:outerShdw blurRad="38100" dist="38100" dir="2700000" algn="tl">
                    <a:srgbClr val="000000">
                      <a:alpha val="43137"/>
                    </a:srgbClr>
                  </a:outerShdw>
                </a:effectLst>
                <a:latin typeface="Franklin Gothic Book" panose="020B0503020102020204" pitchFamily="34" charset="0"/>
                <a:ea typeface="Cambria" panose="02040503050406030204" pitchFamily="18" charset="0"/>
                <a:cs typeface="Open Sans" panose="020B0606030504020204" pitchFamily="34" charset="0"/>
              </a:rPr>
              <a:t> </a:t>
            </a:r>
            <a:r>
              <a:rPr lang="en-AU" sz="2000" b="1" dirty="0" err="1">
                <a:solidFill>
                  <a:srgbClr val="FFFF00"/>
                </a:solidFill>
                <a:effectLst>
                  <a:outerShdw blurRad="38100" dist="38100" dir="2700000" algn="tl">
                    <a:srgbClr val="000000">
                      <a:alpha val="43137"/>
                    </a:srgbClr>
                  </a:outerShdw>
                </a:effectLst>
                <a:latin typeface="Franklin Gothic Book" panose="020B0503020102020204" pitchFamily="34" charset="0"/>
                <a:ea typeface="Cambria" panose="02040503050406030204" pitchFamily="18" charset="0"/>
                <a:cs typeface="Open Sans" panose="020B0606030504020204" pitchFamily="34" charset="0"/>
              </a:rPr>
              <a:t>tentang</a:t>
            </a:r>
            <a:r>
              <a:rPr lang="en-AU" sz="2000" b="1" dirty="0">
                <a:solidFill>
                  <a:srgbClr val="FFFF00"/>
                </a:solidFill>
                <a:effectLst>
                  <a:outerShdw blurRad="38100" dist="38100" dir="2700000" algn="tl">
                    <a:srgbClr val="000000">
                      <a:alpha val="43137"/>
                    </a:srgbClr>
                  </a:outerShdw>
                </a:effectLst>
                <a:latin typeface="Franklin Gothic Book" panose="020B0503020102020204" pitchFamily="34" charset="0"/>
                <a:ea typeface="Cambria" panose="02040503050406030204" pitchFamily="18" charset="0"/>
                <a:cs typeface="Open Sans" panose="020B0606030504020204" pitchFamily="34" charset="0"/>
              </a:rPr>
              <a:t> </a:t>
            </a:r>
            <a:r>
              <a:rPr lang="en-AU" sz="2000" b="1" dirty="0" err="1">
                <a:solidFill>
                  <a:srgbClr val="FFFF00"/>
                </a:solidFill>
                <a:effectLst>
                  <a:outerShdw blurRad="38100" dist="38100" dir="2700000" algn="tl">
                    <a:srgbClr val="000000">
                      <a:alpha val="43137"/>
                    </a:srgbClr>
                  </a:outerShdw>
                </a:effectLst>
                <a:latin typeface="Franklin Gothic Book" panose="020B0503020102020204" pitchFamily="34" charset="0"/>
                <a:ea typeface="Cambria" panose="02040503050406030204" pitchFamily="18" charset="0"/>
                <a:cs typeface="Open Sans" panose="020B0606030504020204" pitchFamily="34" charset="0"/>
              </a:rPr>
              <a:t>informasi</a:t>
            </a:r>
            <a:endParaRPr lang="en-AU" b="1" dirty="0">
              <a:solidFill>
                <a:srgbClr val="FFFF00"/>
              </a:solidFill>
              <a:effectLst>
                <a:outerShdw blurRad="38100" dist="38100" dir="2700000" algn="tl">
                  <a:srgbClr val="000000">
                    <a:alpha val="43137"/>
                  </a:srgbClr>
                </a:outerShdw>
              </a:effectLst>
              <a:latin typeface="Franklin Gothic Book" panose="020B0503020102020204" pitchFamily="34" charset="0"/>
              <a:ea typeface="Cambria" panose="02040503050406030204" pitchFamily="18" charset="0"/>
              <a:cs typeface="Open Sans" panose="020B0606030504020204" pitchFamily="34" charset="0"/>
            </a:endParaRPr>
          </a:p>
        </p:txBody>
      </p:sp>
      <p:sp>
        <p:nvSpPr>
          <p:cNvPr id="108" name="Rectangle: Top Corners One Rounded and One Snipped 107">
            <a:extLst>
              <a:ext uri="{FF2B5EF4-FFF2-40B4-BE49-F238E27FC236}">
                <a16:creationId xmlns:a16="http://schemas.microsoft.com/office/drawing/2014/main" id="{C7510463-CE8D-4292-B483-FF34B468525D}"/>
              </a:ext>
            </a:extLst>
          </p:cNvPr>
          <p:cNvSpPr/>
          <p:nvPr/>
        </p:nvSpPr>
        <p:spPr>
          <a:xfrm flipH="1">
            <a:off x="-3" y="3059534"/>
            <a:ext cx="6986843" cy="3420452"/>
          </a:xfrm>
          <a:prstGeom prst="snipRoundRect">
            <a:avLst>
              <a:gd name="adj1" fmla="val 30511"/>
              <a:gd name="adj2" fmla="val 0"/>
            </a:avLst>
          </a:prstGeom>
          <a:solidFill>
            <a:srgbClr val="035D94"/>
          </a:solidFill>
          <a:ln w="79375" cmpd="tri">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pic>
        <p:nvPicPr>
          <p:cNvPr id="100" name="Picture 99">
            <a:extLst>
              <a:ext uri="{FF2B5EF4-FFF2-40B4-BE49-F238E27FC236}">
                <a16:creationId xmlns:a16="http://schemas.microsoft.com/office/drawing/2014/main" id="{06D638E8-B453-489E-912A-7DF466CCA2F3}"/>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331307" y="3295044"/>
            <a:ext cx="4446416" cy="2690466"/>
          </a:xfrm>
          <a:prstGeom prst="rect">
            <a:avLst/>
          </a:prstGeom>
        </p:spPr>
      </p:pic>
      <p:sp>
        <p:nvSpPr>
          <p:cNvPr id="102" name="Rectangle 101">
            <a:extLst>
              <a:ext uri="{FF2B5EF4-FFF2-40B4-BE49-F238E27FC236}">
                <a16:creationId xmlns:a16="http://schemas.microsoft.com/office/drawing/2014/main" id="{C9D03935-360C-4BF4-9092-56A7DC55C83C}"/>
              </a:ext>
            </a:extLst>
          </p:cNvPr>
          <p:cNvSpPr/>
          <p:nvPr/>
        </p:nvSpPr>
        <p:spPr>
          <a:xfrm>
            <a:off x="561077" y="4490702"/>
            <a:ext cx="3986876" cy="1200329"/>
          </a:xfrm>
          <a:prstGeom prst="rect">
            <a:avLst/>
          </a:prstGeom>
        </p:spPr>
        <p:txBody>
          <a:bodyPr wrap="square">
            <a:spAutoFit/>
          </a:bodyPr>
          <a:lstStyle/>
          <a:p>
            <a:r>
              <a:rPr lang="en-AU" dirty="0">
                <a:solidFill>
                  <a:srgbClr val="FFFF00"/>
                </a:solidFill>
                <a:effectLst>
                  <a:outerShdw blurRad="38100" dist="38100" dir="2700000" algn="tl">
                    <a:srgbClr val="000000">
                      <a:alpha val="43137"/>
                    </a:srgbClr>
                  </a:outerShdw>
                </a:effectLst>
                <a:latin typeface="Franklin Gothic Medium Cond" panose="020B0606030402020204" pitchFamily="34" charset="0"/>
                <a:ea typeface="Open Sans" panose="020B0606030504020204" pitchFamily="34" charset="0"/>
                <a:cs typeface="Open Sans" panose="020B0606030504020204" pitchFamily="34" charset="0"/>
              </a:rPr>
              <a:t>Metadata </a:t>
            </a:r>
            <a:r>
              <a:rPr lang="en-AU" dirty="0" err="1">
                <a:solidFill>
                  <a:srgbClr val="FFFF00"/>
                </a:solidFill>
                <a:effectLst>
                  <a:outerShdw blurRad="38100" dist="38100" dir="2700000" algn="tl">
                    <a:srgbClr val="000000">
                      <a:alpha val="43137"/>
                    </a:srgbClr>
                  </a:outerShdw>
                </a:effectLst>
                <a:latin typeface="Franklin Gothic Medium Cond" panose="020B0606030402020204" pitchFamily="34" charset="0"/>
                <a:ea typeface="Open Sans" panose="020B0606030504020204" pitchFamily="34" charset="0"/>
                <a:cs typeface="Open Sans" panose="020B0606030504020204" pitchFamily="34" charset="0"/>
              </a:rPr>
              <a:t>kegiatan</a:t>
            </a:r>
            <a:r>
              <a:rPr lang="en-AU" dirty="0">
                <a:solidFill>
                  <a:srgbClr val="FFFF00"/>
                </a:solidFill>
                <a:effectLst>
                  <a:outerShdw blurRad="38100" dist="38100" dir="2700000" algn="tl">
                    <a:srgbClr val="000000">
                      <a:alpha val="43137"/>
                    </a:srgbClr>
                  </a:outerShdw>
                </a:effectLst>
                <a:latin typeface="Franklin Gothic Medium Cond" panose="020B0606030402020204" pitchFamily="34" charset="0"/>
                <a:ea typeface="Open Sans" panose="020B0606030504020204" pitchFamily="34" charset="0"/>
                <a:cs typeface="Open Sans" panose="020B0606030504020204" pitchFamily="34" charset="0"/>
              </a:rPr>
              <a:t> </a:t>
            </a:r>
            <a:r>
              <a:rPr lang="en-AU" dirty="0" err="1">
                <a:solidFill>
                  <a:srgbClr val="FFFF00"/>
                </a:solidFill>
                <a:effectLst>
                  <a:outerShdw blurRad="38100" dist="38100" dir="2700000" algn="tl">
                    <a:srgbClr val="000000">
                      <a:alpha val="43137"/>
                    </a:srgbClr>
                  </a:outerShdw>
                </a:effectLst>
                <a:latin typeface="Franklin Gothic Medium Cond" panose="020B0606030402020204" pitchFamily="34" charset="0"/>
                <a:ea typeface="Open Sans" panose="020B0606030504020204" pitchFamily="34" charset="0"/>
                <a:cs typeface="Open Sans" panose="020B0606030504020204" pitchFamily="34" charset="0"/>
              </a:rPr>
              <a:t>statisitik</a:t>
            </a:r>
            <a:r>
              <a:rPr lang="en-AU" dirty="0">
                <a:solidFill>
                  <a:srgbClr val="FFFF00"/>
                </a:solidFill>
                <a:effectLst>
                  <a:outerShdw blurRad="38100" dist="38100" dir="2700000" algn="tl">
                    <a:srgbClr val="000000">
                      <a:alpha val="43137"/>
                    </a:srgbClr>
                  </a:outerShdw>
                </a:effectLst>
                <a:latin typeface="Franklin Gothic Medium Cond" panose="020B0606030402020204" pitchFamily="34" charset="0"/>
                <a:ea typeface="Open Sans" panose="020B0606030504020204" pitchFamily="34" charset="0"/>
                <a:cs typeface="Open Sans" panose="020B0606030504020204" pitchFamily="34" charset="0"/>
              </a:rPr>
              <a:t> </a:t>
            </a:r>
            <a:r>
              <a:rPr lang="en-AU" dirty="0" err="1">
                <a:solidFill>
                  <a:srgbClr val="FFFF00"/>
                </a:solidFill>
                <a:effectLst>
                  <a:outerShdw blurRad="38100" dist="38100" dir="2700000" algn="tl">
                    <a:srgbClr val="000000">
                      <a:alpha val="43137"/>
                    </a:srgbClr>
                  </a:outerShdw>
                </a:effectLst>
                <a:latin typeface="Franklin Gothic Medium Cond" panose="020B0606030402020204" pitchFamily="34" charset="0"/>
                <a:ea typeface="Open Sans" panose="020B0606030504020204" pitchFamily="34" charset="0"/>
                <a:cs typeface="Open Sans" panose="020B0606030504020204" pitchFamily="34" charset="0"/>
              </a:rPr>
              <a:t>sektoral</a:t>
            </a:r>
            <a:r>
              <a:rPr lang="en-AU" dirty="0">
                <a:solidFill>
                  <a:srgbClr val="FFFF00"/>
                </a:solidFill>
                <a:effectLst>
                  <a:outerShdw blurRad="38100" dist="38100" dir="2700000" algn="tl">
                    <a:srgbClr val="000000">
                      <a:alpha val="43137"/>
                    </a:srgbClr>
                  </a:outerShdw>
                </a:effectLst>
                <a:latin typeface="Franklin Gothic Medium Cond" panose="020B0606030402020204" pitchFamily="34" charset="0"/>
                <a:ea typeface="Open Sans" panose="020B0606030504020204" pitchFamily="34" charset="0"/>
                <a:cs typeface="Open Sans" panose="020B0606030504020204" pitchFamily="34" charset="0"/>
              </a:rPr>
              <a:t> </a:t>
            </a:r>
            <a:r>
              <a:rPr lang="en-AU" dirty="0" err="1">
                <a:solidFill>
                  <a:schemeClr val="bg1"/>
                </a:solidFill>
                <a:effectLst>
                  <a:outerShdw blurRad="38100" dist="38100" dir="2700000" algn="tl">
                    <a:srgbClr val="000000">
                      <a:alpha val="43137"/>
                    </a:srgbClr>
                  </a:outerShdw>
                </a:effectLst>
                <a:latin typeface="Franklin Gothic Medium Cond" panose="020B0606030402020204" pitchFamily="34" charset="0"/>
                <a:ea typeface="Open Sans" panose="020B0606030504020204" pitchFamily="34" charset="0"/>
                <a:cs typeface="Open Sans" panose="020B0606030504020204" pitchFamily="34" charset="0"/>
              </a:rPr>
              <a:t>memuat</a:t>
            </a:r>
            <a:r>
              <a:rPr lang="en-AU" dirty="0">
                <a:solidFill>
                  <a:schemeClr val="bg1"/>
                </a:solidFill>
                <a:effectLst>
                  <a:outerShdw blurRad="38100" dist="38100" dir="2700000" algn="tl">
                    <a:srgbClr val="000000">
                      <a:alpha val="43137"/>
                    </a:srgbClr>
                  </a:outerShdw>
                </a:effectLst>
                <a:latin typeface="Franklin Gothic Medium Cond" panose="020B0606030402020204" pitchFamily="34" charset="0"/>
                <a:ea typeface="Open Sans" panose="020B0606030504020204" pitchFamily="34" charset="0"/>
                <a:cs typeface="Open Sans" panose="020B0606030504020204" pitchFamily="34" charset="0"/>
              </a:rPr>
              <a:t> </a:t>
            </a:r>
            <a:r>
              <a:rPr lang="en-AU" dirty="0" err="1">
                <a:solidFill>
                  <a:schemeClr val="bg1"/>
                </a:solidFill>
                <a:effectLst>
                  <a:outerShdw blurRad="38100" dist="38100" dir="2700000" algn="tl">
                    <a:srgbClr val="000000">
                      <a:alpha val="43137"/>
                    </a:srgbClr>
                  </a:outerShdw>
                </a:effectLst>
                <a:latin typeface="Franklin Gothic Medium Cond" panose="020B0606030402020204" pitchFamily="34" charset="0"/>
                <a:ea typeface="Open Sans" panose="020B0606030504020204" pitchFamily="34" charset="0"/>
                <a:cs typeface="Open Sans" panose="020B0606030504020204" pitchFamily="34" charset="0"/>
              </a:rPr>
              <a:t>informasi</a:t>
            </a:r>
            <a:r>
              <a:rPr lang="en-AU" dirty="0">
                <a:solidFill>
                  <a:schemeClr val="bg1"/>
                </a:solidFill>
                <a:effectLst>
                  <a:outerShdw blurRad="38100" dist="38100" dir="2700000" algn="tl">
                    <a:srgbClr val="000000">
                      <a:alpha val="43137"/>
                    </a:srgbClr>
                  </a:outerShdw>
                </a:effectLst>
                <a:latin typeface="Franklin Gothic Medium Cond" panose="020B0606030402020204" pitchFamily="34" charset="0"/>
                <a:ea typeface="Open Sans" panose="020B0606030504020204" pitchFamily="34" charset="0"/>
                <a:cs typeface="Open Sans" panose="020B0606030504020204" pitchFamily="34" charset="0"/>
              </a:rPr>
              <a:t> yang </a:t>
            </a:r>
            <a:r>
              <a:rPr lang="en-AU" dirty="0" err="1">
                <a:solidFill>
                  <a:schemeClr val="bg1"/>
                </a:solidFill>
                <a:effectLst>
                  <a:outerShdw blurRad="38100" dist="38100" dir="2700000" algn="tl">
                    <a:srgbClr val="000000">
                      <a:alpha val="43137"/>
                    </a:srgbClr>
                  </a:outerShdw>
                </a:effectLst>
                <a:latin typeface="Franklin Gothic Medium Cond" panose="020B0606030402020204" pitchFamily="34" charset="0"/>
                <a:ea typeface="Open Sans" panose="020B0606030504020204" pitchFamily="34" charset="0"/>
                <a:cs typeface="Open Sans" panose="020B0606030504020204" pitchFamily="34" charset="0"/>
              </a:rPr>
              <a:t>menggambarkan</a:t>
            </a:r>
            <a:r>
              <a:rPr lang="en-AU" dirty="0">
                <a:solidFill>
                  <a:schemeClr val="bg1"/>
                </a:solidFill>
                <a:effectLst>
                  <a:outerShdw blurRad="38100" dist="38100" dir="2700000" algn="tl">
                    <a:srgbClr val="000000">
                      <a:alpha val="43137"/>
                    </a:srgbClr>
                  </a:outerShdw>
                </a:effectLst>
                <a:latin typeface="Franklin Gothic Medium Cond" panose="020B0606030402020204" pitchFamily="34" charset="0"/>
                <a:ea typeface="Open Sans" panose="020B0606030504020204" pitchFamily="34" charset="0"/>
                <a:cs typeface="Open Sans" panose="020B0606030504020204" pitchFamily="34" charset="0"/>
              </a:rPr>
              <a:t> </a:t>
            </a:r>
            <a:r>
              <a:rPr lang="en-AU" dirty="0" err="1">
                <a:solidFill>
                  <a:schemeClr val="bg1"/>
                </a:solidFill>
                <a:effectLst>
                  <a:outerShdw blurRad="38100" dist="38100" dir="2700000" algn="tl">
                    <a:srgbClr val="000000">
                      <a:alpha val="43137"/>
                    </a:srgbClr>
                  </a:outerShdw>
                </a:effectLst>
                <a:latin typeface="Franklin Gothic Medium Cond" panose="020B0606030402020204" pitchFamily="34" charset="0"/>
                <a:ea typeface="Open Sans" panose="020B0606030504020204" pitchFamily="34" charset="0"/>
                <a:cs typeface="Open Sans" panose="020B0606030504020204" pitchFamily="34" charset="0"/>
              </a:rPr>
              <a:t>atau</a:t>
            </a:r>
            <a:r>
              <a:rPr lang="en-AU" dirty="0">
                <a:solidFill>
                  <a:schemeClr val="bg1"/>
                </a:solidFill>
                <a:effectLst>
                  <a:outerShdw blurRad="38100" dist="38100" dir="2700000" algn="tl">
                    <a:srgbClr val="000000">
                      <a:alpha val="43137"/>
                    </a:srgbClr>
                  </a:outerShdw>
                </a:effectLst>
                <a:latin typeface="Franklin Gothic Medium Cond" panose="020B0606030402020204" pitchFamily="34" charset="0"/>
                <a:ea typeface="Open Sans" panose="020B0606030504020204" pitchFamily="34" charset="0"/>
                <a:cs typeface="Open Sans" panose="020B0606030504020204" pitchFamily="34" charset="0"/>
              </a:rPr>
              <a:t> </a:t>
            </a:r>
            <a:r>
              <a:rPr lang="en-AU" dirty="0" err="1">
                <a:solidFill>
                  <a:schemeClr val="bg1"/>
                </a:solidFill>
                <a:effectLst>
                  <a:outerShdw blurRad="38100" dist="38100" dir="2700000" algn="tl">
                    <a:srgbClr val="000000">
                      <a:alpha val="43137"/>
                    </a:srgbClr>
                  </a:outerShdw>
                </a:effectLst>
                <a:latin typeface="Franklin Gothic Medium Cond" panose="020B0606030402020204" pitchFamily="34" charset="0"/>
                <a:ea typeface="Open Sans" panose="020B0606030504020204" pitchFamily="34" charset="0"/>
                <a:cs typeface="Open Sans" panose="020B0606030504020204" pitchFamily="34" charset="0"/>
              </a:rPr>
              <a:t>mendokumentasikan</a:t>
            </a:r>
            <a:r>
              <a:rPr lang="en-AU" dirty="0">
                <a:solidFill>
                  <a:schemeClr val="bg1"/>
                </a:solidFill>
                <a:effectLst>
                  <a:outerShdw blurRad="38100" dist="38100" dir="2700000" algn="tl">
                    <a:srgbClr val="000000">
                      <a:alpha val="43137"/>
                    </a:srgbClr>
                  </a:outerShdw>
                </a:effectLst>
                <a:latin typeface="Franklin Gothic Medium Cond" panose="020B0606030402020204" pitchFamily="34" charset="0"/>
                <a:ea typeface="Open Sans" panose="020B0606030504020204" pitchFamily="34" charset="0"/>
                <a:cs typeface="Open Sans" panose="020B0606030504020204" pitchFamily="34" charset="0"/>
              </a:rPr>
              <a:t> </a:t>
            </a:r>
            <a:r>
              <a:rPr lang="en-AU" dirty="0" err="1">
                <a:solidFill>
                  <a:schemeClr val="bg1"/>
                </a:solidFill>
                <a:effectLst>
                  <a:outerShdw blurRad="38100" dist="38100" dir="2700000" algn="tl">
                    <a:srgbClr val="000000">
                      <a:alpha val="43137"/>
                    </a:srgbClr>
                  </a:outerShdw>
                </a:effectLst>
                <a:latin typeface="Franklin Gothic Medium Cond" panose="020B0606030402020204" pitchFamily="34" charset="0"/>
                <a:ea typeface="Open Sans" panose="020B0606030504020204" pitchFamily="34" charset="0"/>
                <a:cs typeface="Open Sans" panose="020B0606030504020204" pitchFamily="34" charset="0"/>
              </a:rPr>
              <a:t>tentang</a:t>
            </a:r>
            <a:r>
              <a:rPr lang="en-AU" dirty="0">
                <a:solidFill>
                  <a:schemeClr val="bg1"/>
                </a:solidFill>
                <a:effectLst>
                  <a:outerShdw blurRad="38100" dist="38100" dir="2700000" algn="tl">
                    <a:srgbClr val="000000">
                      <a:alpha val="43137"/>
                    </a:srgbClr>
                  </a:outerShdw>
                </a:effectLst>
                <a:latin typeface="Franklin Gothic Medium Cond" panose="020B0606030402020204" pitchFamily="34" charset="0"/>
                <a:ea typeface="Open Sans" panose="020B0606030504020204" pitchFamily="34" charset="0"/>
                <a:cs typeface="Open Sans" panose="020B0606030504020204" pitchFamily="34" charset="0"/>
              </a:rPr>
              <a:t> </a:t>
            </a:r>
            <a:r>
              <a:rPr lang="en-AU" dirty="0" err="1">
                <a:solidFill>
                  <a:schemeClr val="bg1"/>
                </a:solidFill>
                <a:effectLst>
                  <a:outerShdw blurRad="38100" dist="38100" dir="2700000" algn="tl">
                    <a:srgbClr val="000000">
                      <a:alpha val="43137"/>
                    </a:srgbClr>
                  </a:outerShdw>
                </a:effectLst>
                <a:latin typeface="Franklin Gothic Medium Cond" panose="020B0606030402020204" pitchFamily="34" charset="0"/>
                <a:ea typeface="Open Sans" panose="020B0606030504020204" pitchFamily="34" charset="0"/>
                <a:cs typeface="Open Sans" panose="020B0606030504020204" pitchFamily="34" charset="0"/>
              </a:rPr>
              <a:t>penyelenggaraan</a:t>
            </a:r>
            <a:r>
              <a:rPr lang="en-AU" dirty="0">
                <a:solidFill>
                  <a:schemeClr val="bg1"/>
                </a:solidFill>
                <a:effectLst>
                  <a:outerShdw blurRad="38100" dist="38100" dir="2700000" algn="tl">
                    <a:srgbClr val="000000">
                      <a:alpha val="43137"/>
                    </a:srgbClr>
                  </a:outerShdw>
                </a:effectLst>
                <a:latin typeface="Franklin Gothic Medium Cond" panose="020B0606030402020204" pitchFamily="34" charset="0"/>
                <a:ea typeface="Open Sans" panose="020B0606030504020204" pitchFamily="34" charset="0"/>
                <a:cs typeface="Open Sans" panose="020B0606030504020204" pitchFamily="34" charset="0"/>
              </a:rPr>
              <a:t> </a:t>
            </a:r>
            <a:r>
              <a:rPr lang="en-AU" dirty="0" err="1">
                <a:solidFill>
                  <a:schemeClr val="bg1"/>
                </a:solidFill>
                <a:effectLst>
                  <a:outerShdw blurRad="38100" dist="38100" dir="2700000" algn="tl">
                    <a:srgbClr val="000000">
                      <a:alpha val="43137"/>
                    </a:srgbClr>
                  </a:outerShdw>
                </a:effectLst>
                <a:latin typeface="Franklin Gothic Medium Cond" panose="020B0606030402020204" pitchFamily="34" charset="0"/>
                <a:ea typeface="Open Sans" panose="020B0606030504020204" pitchFamily="34" charset="0"/>
                <a:cs typeface="Open Sans" panose="020B0606030504020204" pitchFamily="34" charset="0"/>
              </a:rPr>
              <a:t>kegiatan</a:t>
            </a:r>
            <a:r>
              <a:rPr lang="en-AU" dirty="0">
                <a:solidFill>
                  <a:schemeClr val="bg1"/>
                </a:solidFill>
                <a:effectLst>
                  <a:outerShdw blurRad="38100" dist="38100" dir="2700000" algn="tl">
                    <a:srgbClr val="000000">
                      <a:alpha val="43137"/>
                    </a:srgbClr>
                  </a:outerShdw>
                </a:effectLst>
                <a:latin typeface="Franklin Gothic Medium Cond" panose="020B0606030402020204" pitchFamily="34" charset="0"/>
                <a:ea typeface="Open Sans" panose="020B0606030504020204" pitchFamily="34" charset="0"/>
                <a:cs typeface="Open Sans" panose="020B0606030504020204" pitchFamily="34" charset="0"/>
              </a:rPr>
              <a:t> </a:t>
            </a:r>
            <a:r>
              <a:rPr lang="en-AU" dirty="0" err="1">
                <a:solidFill>
                  <a:schemeClr val="bg1"/>
                </a:solidFill>
                <a:effectLst>
                  <a:outerShdw blurRad="38100" dist="38100" dir="2700000" algn="tl">
                    <a:srgbClr val="000000">
                      <a:alpha val="43137"/>
                    </a:srgbClr>
                  </a:outerShdw>
                </a:effectLst>
                <a:latin typeface="Franklin Gothic Medium Cond" panose="020B0606030402020204" pitchFamily="34" charset="0"/>
                <a:ea typeface="Open Sans" panose="020B0606030504020204" pitchFamily="34" charset="0"/>
                <a:cs typeface="Open Sans" panose="020B0606030504020204" pitchFamily="34" charset="0"/>
              </a:rPr>
              <a:t>statistik</a:t>
            </a:r>
            <a:r>
              <a:rPr lang="en-AU" dirty="0">
                <a:solidFill>
                  <a:schemeClr val="bg1"/>
                </a:solidFill>
                <a:effectLst>
                  <a:outerShdw blurRad="38100" dist="38100" dir="2700000" algn="tl">
                    <a:srgbClr val="000000">
                      <a:alpha val="43137"/>
                    </a:srgbClr>
                  </a:outerShdw>
                </a:effectLst>
                <a:latin typeface="Franklin Gothic Medium Cond" panose="020B0606030402020204" pitchFamily="34" charset="0"/>
                <a:ea typeface="Open Sans" panose="020B0606030504020204" pitchFamily="34" charset="0"/>
                <a:cs typeface="Open Sans" panose="020B0606030504020204" pitchFamily="34" charset="0"/>
              </a:rPr>
              <a:t> </a:t>
            </a:r>
            <a:r>
              <a:rPr lang="en-AU" dirty="0" err="1">
                <a:solidFill>
                  <a:schemeClr val="bg1"/>
                </a:solidFill>
                <a:effectLst>
                  <a:outerShdw blurRad="38100" dist="38100" dir="2700000" algn="tl">
                    <a:srgbClr val="000000">
                      <a:alpha val="43137"/>
                    </a:srgbClr>
                  </a:outerShdw>
                </a:effectLst>
                <a:latin typeface="Franklin Gothic Medium Cond" panose="020B0606030402020204" pitchFamily="34" charset="0"/>
                <a:ea typeface="Open Sans" panose="020B0606030504020204" pitchFamily="34" charset="0"/>
                <a:cs typeface="Open Sans" panose="020B0606030504020204" pitchFamily="34" charset="0"/>
              </a:rPr>
              <a:t>sektoral</a:t>
            </a:r>
            <a:r>
              <a:rPr lang="en-AU" dirty="0">
                <a:solidFill>
                  <a:schemeClr val="bg1"/>
                </a:solidFill>
                <a:effectLst>
                  <a:outerShdw blurRad="38100" dist="38100" dir="2700000" algn="tl">
                    <a:srgbClr val="000000">
                      <a:alpha val="43137"/>
                    </a:srgbClr>
                  </a:outerShdw>
                </a:effectLst>
                <a:latin typeface="Franklin Gothic Medium Cond" panose="020B0606030402020204" pitchFamily="34" charset="0"/>
                <a:ea typeface="Open Sans" panose="020B0606030504020204" pitchFamily="34" charset="0"/>
                <a:cs typeface="Open Sans" panose="020B0606030504020204" pitchFamily="34" charset="0"/>
              </a:rPr>
              <a:t>.</a:t>
            </a:r>
            <a:endParaRPr lang="en-AU" sz="1400" dirty="0">
              <a:solidFill>
                <a:schemeClr val="bg1"/>
              </a:solidFill>
              <a:latin typeface="Franklin Gothic Medium Cond" panose="020B0606030402020204" pitchFamily="34" charset="0"/>
              <a:ea typeface="Open Sans" panose="020B0606030504020204" pitchFamily="34" charset="0"/>
              <a:cs typeface="Open Sans" panose="020B0606030504020204" pitchFamily="34" charset="0"/>
            </a:endParaRPr>
          </a:p>
        </p:txBody>
      </p:sp>
      <p:pic>
        <p:nvPicPr>
          <p:cNvPr id="94" name="Picture 93">
            <a:extLst>
              <a:ext uri="{FF2B5EF4-FFF2-40B4-BE49-F238E27FC236}">
                <a16:creationId xmlns:a16="http://schemas.microsoft.com/office/drawing/2014/main" id="{D3890B00-ED8B-457A-8835-1BE5341399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3116" y="139960"/>
            <a:ext cx="3637468" cy="3329674"/>
          </a:xfrm>
          <a:prstGeom prst="rect">
            <a:avLst/>
          </a:prstGeom>
        </p:spPr>
      </p:pic>
    </p:spTree>
    <p:extLst>
      <p:ext uri="{BB962C8B-B14F-4D97-AF65-F5344CB8AC3E}">
        <p14:creationId xmlns:p14="http://schemas.microsoft.com/office/powerpoint/2010/main" val="35312710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340BAAF4-DCFD-4B76-A72D-BCFCD6DCB2A1}"/>
              </a:ext>
            </a:extLst>
          </p:cNvPr>
          <p:cNvSpPr txBox="1"/>
          <p:nvPr/>
        </p:nvSpPr>
        <p:spPr>
          <a:xfrm>
            <a:off x="402585" y="621460"/>
            <a:ext cx="4746592" cy="2185214"/>
          </a:xfrm>
          <a:prstGeom prst="rect">
            <a:avLst/>
          </a:prstGeom>
          <a:noFill/>
        </p:spPr>
        <p:txBody>
          <a:bodyPr wrap="square">
            <a:spAutoFit/>
          </a:bodyPr>
          <a:lstStyle/>
          <a:p>
            <a:pPr marL="115888" algn="just">
              <a:spcBef>
                <a:spcPts val="300"/>
              </a:spcBef>
              <a:spcAft>
                <a:spcPts val="300"/>
              </a:spcAft>
            </a:pPr>
            <a:r>
              <a:rPr lang="en-US" dirty="0">
                <a:solidFill>
                  <a:srgbClr val="FFFF00"/>
                </a:solidFill>
                <a:latin typeface="Franklin Gothic Medium Cond" panose="020B0606030402020204" pitchFamily="34" charset="0"/>
              </a:rPr>
              <a:t>4.3 </a:t>
            </a:r>
            <a:r>
              <a:rPr lang="en-US" dirty="0" err="1">
                <a:solidFill>
                  <a:srgbClr val="FFFF00"/>
                </a:solidFill>
                <a:latin typeface="Franklin Gothic Medium Cond" panose="020B0606030402020204" pitchFamily="34" charset="0"/>
              </a:rPr>
              <a:t>Tipe</a:t>
            </a:r>
            <a:r>
              <a:rPr lang="en-US" dirty="0">
                <a:solidFill>
                  <a:srgbClr val="FFFF00"/>
                </a:solidFill>
                <a:latin typeface="Franklin Gothic Medium Cond" panose="020B0606030402020204" pitchFamily="34" charset="0"/>
              </a:rPr>
              <a:t> </a:t>
            </a:r>
            <a:r>
              <a:rPr lang="en-US" dirty="0" err="1">
                <a:solidFill>
                  <a:srgbClr val="FFFF00"/>
                </a:solidFill>
                <a:latin typeface="Franklin Gothic Medium Cond" panose="020B0606030402020204" pitchFamily="34" charset="0"/>
              </a:rPr>
              <a:t>pengumpulan</a:t>
            </a:r>
            <a:r>
              <a:rPr lang="en-US" dirty="0">
                <a:solidFill>
                  <a:srgbClr val="FFFF00"/>
                </a:solidFill>
                <a:latin typeface="Franklin Gothic Medium Cond" panose="020B0606030402020204" pitchFamily="34" charset="0"/>
              </a:rPr>
              <a:t> data</a:t>
            </a:r>
          </a:p>
          <a:p>
            <a:pPr marL="115888" algn="just">
              <a:spcBef>
                <a:spcPts val="300"/>
              </a:spcBef>
              <a:spcAft>
                <a:spcPts val="300"/>
              </a:spcAft>
            </a:pPr>
            <a:r>
              <a:rPr lang="en-US" dirty="0" err="1">
                <a:solidFill>
                  <a:schemeClr val="bg1"/>
                </a:solidFill>
                <a:latin typeface="Franklin Gothic Medium Cond" panose="020B0606030402020204" pitchFamily="34" charset="0"/>
              </a:rPr>
              <a:t>Tipe</a:t>
            </a:r>
            <a:r>
              <a:rPr lang="en-US" dirty="0">
                <a:solidFill>
                  <a:schemeClr val="bg1"/>
                </a:solidFill>
                <a:latin typeface="Franklin Gothic Medium Cond" panose="020B0606030402020204" pitchFamily="34" charset="0"/>
              </a:rPr>
              <a:t> </a:t>
            </a:r>
            <a:r>
              <a:rPr lang="en-US" dirty="0" err="1">
                <a:solidFill>
                  <a:schemeClr val="bg1"/>
                </a:solidFill>
                <a:latin typeface="Franklin Gothic Medium Cond" panose="020B0606030402020204" pitchFamily="34" charset="0"/>
              </a:rPr>
              <a:t>pengumpulan</a:t>
            </a:r>
            <a:r>
              <a:rPr lang="en-US" dirty="0">
                <a:solidFill>
                  <a:schemeClr val="bg1"/>
                </a:solidFill>
                <a:latin typeface="Franklin Gothic Medium Cond" panose="020B0606030402020204" pitchFamily="34" charset="0"/>
              </a:rPr>
              <a:t> data </a:t>
            </a:r>
            <a:r>
              <a:rPr lang="en-US" dirty="0" err="1">
                <a:solidFill>
                  <a:schemeClr val="bg1"/>
                </a:solidFill>
                <a:latin typeface="Franklin Gothic Medium Cond" panose="020B0606030402020204" pitchFamily="34" charset="0"/>
              </a:rPr>
              <a:t>mencakup</a:t>
            </a:r>
            <a:r>
              <a:rPr lang="en-US" dirty="0">
                <a:solidFill>
                  <a:schemeClr val="bg1"/>
                </a:solidFill>
                <a:latin typeface="Franklin Gothic Medium Cond" panose="020B0606030402020204" pitchFamily="34" charset="0"/>
              </a:rPr>
              <a:t> </a:t>
            </a:r>
            <a:r>
              <a:rPr lang="en-US" dirty="0" err="1">
                <a:solidFill>
                  <a:schemeClr val="bg1"/>
                </a:solidFill>
                <a:latin typeface="Franklin Gothic Medium Cond" panose="020B0606030402020204" pitchFamily="34" charset="0"/>
              </a:rPr>
              <a:t>cara</a:t>
            </a:r>
            <a:r>
              <a:rPr lang="en-US" dirty="0">
                <a:solidFill>
                  <a:schemeClr val="bg1"/>
                </a:solidFill>
                <a:latin typeface="Franklin Gothic Medium Cond" panose="020B0606030402020204" pitchFamily="34" charset="0"/>
              </a:rPr>
              <a:t> </a:t>
            </a:r>
            <a:r>
              <a:rPr lang="en-US" dirty="0" err="1">
                <a:solidFill>
                  <a:schemeClr val="bg1"/>
                </a:solidFill>
                <a:latin typeface="Franklin Gothic Medium Cond" panose="020B0606030402020204" pitchFamily="34" charset="0"/>
              </a:rPr>
              <a:t>pengumpulan</a:t>
            </a:r>
            <a:r>
              <a:rPr lang="en-US" dirty="0">
                <a:solidFill>
                  <a:schemeClr val="bg1"/>
                </a:solidFill>
                <a:latin typeface="Franklin Gothic Medium Cond" panose="020B0606030402020204" pitchFamily="34" charset="0"/>
              </a:rPr>
              <a:t> dan </a:t>
            </a:r>
            <a:r>
              <a:rPr lang="en-US" dirty="0" err="1">
                <a:solidFill>
                  <a:schemeClr val="bg1"/>
                </a:solidFill>
                <a:latin typeface="Franklin Gothic Medium Cond" panose="020B0606030402020204" pitchFamily="34" charset="0"/>
              </a:rPr>
              <a:t>analisis</a:t>
            </a:r>
            <a:r>
              <a:rPr lang="en-US" dirty="0">
                <a:solidFill>
                  <a:schemeClr val="bg1"/>
                </a:solidFill>
                <a:latin typeface="Franklin Gothic Medium Cond" panose="020B0606030402020204" pitchFamily="34" charset="0"/>
              </a:rPr>
              <a:t> data yang </a:t>
            </a:r>
            <a:r>
              <a:rPr lang="en-US" dirty="0" err="1">
                <a:solidFill>
                  <a:schemeClr val="bg1"/>
                </a:solidFill>
                <a:latin typeface="Franklin Gothic Medium Cond" panose="020B0606030402020204" pitchFamily="34" charset="0"/>
              </a:rPr>
              <a:t>akan</a:t>
            </a:r>
            <a:r>
              <a:rPr lang="en-US" dirty="0">
                <a:solidFill>
                  <a:schemeClr val="bg1"/>
                </a:solidFill>
                <a:latin typeface="Franklin Gothic Medium Cond" panose="020B0606030402020204" pitchFamily="34" charset="0"/>
              </a:rPr>
              <a:t> </a:t>
            </a:r>
            <a:r>
              <a:rPr lang="en-US" dirty="0" err="1">
                <a:solidFill>
                  <a:schemeClr val="bg1"/>
                </a:solidFill>
                <a:latin typeface="Franklin Gothic Medium Cond" panose="020B0606030402020204" pitchFamily="34" charset="0"/>
              </a:rPr>
              <a:t>dilakukan</a:t>
            </a:r>
            <a:r>
              <a:rPr lang="en-US" dirty="0">
                <a:solidFill>
                  <a:schemeClr val="bg1"/>
                </a:solidFill>
                <a:latin typeface="Franklin Gothic Medium Cond" panose="020B0606030402020204" pitchFamily="34" charset="0"/>
              </a:rPr>
              <a:t>, </a:t>
            </a:r>
            <a:r>
              <a:rPr lang="en-US" dirty="0" err="1">
                <a:solidFill>
                  <a:schemeClr val="bg1"/>
                </a:solidFill>
                <a:latin typeface="Franklin Gothic Medium Cond" panose="020B0606030402020204" pitchFamily="34" charset="0"/>
              </a:rPr>
              <a:t>apakah</a:t>
            </a:r>
            <a:r>
              <a:rPr lang="en-US" dirty="0">
                <a:solidFill>
                  <a:schemeClr val="bg1"/>
                </a:solidFill>
                <a:latin typeface="Franklin Gothic Medium Cond" panose="020B0606030402020204" pitchFamily="34" charset="0"/>
              </a:rPr>
              <a:t> </a:t>
            </a:r>
            <a:r>
              <a:rPr lang="en-US" dirty="0" err="1">
                <a:solidFill>
                  <a:schemeClr val="bg1"/>
                </a:solidFill>
                <a:latin typeface="Franklin Gothic Medium Cond" panose="020B0606030402020204" pitchFamily="34" charset="0"/>
              </a:rPr>
              <a:t>dalam</a:t>
            </a:r>
            <a:r>
              <a:rPr lang="en-US" dirty="0">
                <a:solidFill>
                  <a:schemeClr val="bg1"/>
                </a:solidFill>
                <a:latin typeface="Franklin Gothic Medium Cond" panose="020B0606030402020204" pitchFamily="34" charset="0"/>
              </a:rPr>
              <a:t> </a:t>
            </a:r>
            <a:r>
              <a:rPr lang="en-US" dirty="0" err="1">
                <a:solidFill>
                  <a:schemeClr val="bg1"/>
                </a:solidFill>
                <a:latin typeface="Franklin Gothic Medium Cond" panose="020B0606030402020204" pitchFamily="34" charset="0"/>
              </a:rPr>
              <a:t>satu</a:t>
            </a:r>
            <a:r>
              <a:rPr lang="en-US" dirty="0">
                <a:solidFill>
                  <a:schemeClr val="bg1"/>
                </a:solidFill>
                <a:latin typeface="Franklin Gothic Medium Cond" panose="020B0606030402020204" pitchFamily="34" charset="0"/>
              </a:rPr>
              <a:t> </a:t>
            </a:r>
            <a:r>
              <a:rPr lang="en-US" dirty="0" err="1">
                <a:solidFill>
                  <a:schemeClr val="bg1"/>
                </a:solidFill>
                <a:latin typeface="Franklin Gothic Medium Cond" panose="020B0606030402020204" pitchFamily="34" charset="0"/>
              </a:rPr>
              <a:t>waktu</a:t>
            </a:r>
            <a:r>
              <a:rPr lang="en-US" dirty="0">
                <a:solidFill>
                  <a:schemeClr val="bg1"/>
                </a:solidFill>
                <a:latin typeface="Franklin Gothic Medium Cond" panose="020B0606030402020204" pitchFamily="34" charset="0"/>
              </a:rPr>
              <a:t> </a:t>
            </a:r>
            <a:r>
              <a:rPr lang="en-US" dirty="0" err="1">
                <a:solidFill>
                  <a:schemeClr val="bg1"/>
                </a:solidFill>
                <a:latin typeface="Franklin Gothic Medium Cond" panose="020B0606030402020204" pitchFamily="34" charset="0"/>
              </a:rPr>
              <a:t>atau</a:t>
            </a:r>
            <a:r>
              <a:rPr lang="en-US" dirty="0">
                <a:solidFill>
                  <a:schemeClr val="bg1"/>
                </a:solidFill>
                <a:latin typeface="Franklin Gothic Medium Cond" panose="020B0606030402020204" pitchFamily="34" charset="0"/>
              </a:rPr>
              <a:t> </a:t>
            </a:r>
            <a:r>
              <a:rPr lang="en-US" dirty="0" err="1">
                <a:solidFill>
                  <a:schemeClr val="bg1"/>
                </a:solidFill>
                <a:latin typeface="Franklin Gothic Medium Cond" panose="020B0606030402020204" pitchFamily="34" charset="0"/>
              </a:rPr>
              <a:t>lebih</a:t>
            </a:r>
            <a:r>
              <a:rPr lang="en-US" dirty="0">
                <a:solidFill>
                  <a:schemeClr val="bg1"/>
                </a:solidFill>
                <a:latin typeface="Franklin Gothic Medium Cond" panose="020B0606030402020204" pitchFamily="34" charset="0"/>
              </a:rPr>
              <a:t> </a:t>
            </a:r>
            <a:r>
              <a:rPr lang="en-US" dirty="0" err="1">
                <a:solidFill>
                  <a:schemeClr val="bg1"/>
                </a:solidFill>
                <a:latin typeface="Franklin Gothic Medium Cond" panose="020B0606030402020204" pitchFamily="34" charset="0"/>
              </a:rPr>
              <a:t>dari</a:t>
            </a:r>
            <a:r>
              <a:rPr lang="en-US" dirty="0">
                <a:solidFill>
                  <a:schemeClr val="bg1"/>
                </a:solidFill>
                <a:latin typeface="Franklin Gothic Medium Cond" panose="020B0606030402020204" pitchFamily="34" charset="0"/>
              </a:rPr>
              <a:t> </a:t>
            </a:r>
            <a:r>
              <a:rPr lang="en-US" dirty="0" err="1">
                <a:solidFill>
                  <a:schemeClr val="bg1"/>
                </a:solidFill>
                <a:latin typeface="Franklin Gothic Medium Cond" panose="020B0606030402020204" pitchFamily="34" charset="0"/>
              </a:rPr>
              <a:t>satu</a:t>
            </a:r>
            <a:r>
              <a:rPr lang="en-US" dirty="0">
                <a:solidFill>
                  <a:schemeClr val="bg1"/>
                </a:solidFill>
                <a:latin typeface="Franklin Gothic Medium Cond" panose="020B0606030402020204" pitchFamily="34" charset="0"/>
              </a:rPr>
              <a:t> </a:t>
            </a:r>
            <a:r>
              <a:rPr lang="en-US" dirty="0" err="1">
                <a:solidFill>
                  <a:schemeClr val="bg1"/>
                </a:solidFill>
                <a:latin typeface="Franklin Gothic Medium Cond" panose="020B0606030402020204" pitchFamily="34" charset="0"/>
              </a:rPr>
              <a:t>waktu</a:t>
            </a:r>
            <a:r>
              <a:rPr lang="en-US" dirty="0">
                <a:solidFill>
                  <a:schemeClr val="bg1"/>
                </a:solidFill>
                <a:latin typeface="Franklin Gothic Medium Cond" panose="020B0606030402020204" pitchFamily="34" charset="0"/>
              </a:rPr>
              <a:t> </a:t>
            </a:r>
            <a:r>
              <a:rPr lang="en-US" dirty="0" err="1">
                <a:solidFill>
                  <a:schemeClr val="bg1"/>
                </a:solidFill>
                <a:latin typeface="Franklin Gothic Medium Cond" panose="020B0606030402020204" pitchFamily="34" charset="0"/>
              </a:rPr>
              <a:t>Penentuan</a:t>
            </a:r>
            <a:r>
              <a:rPr lang="en-US" dirty="0">
                <a:solidFill>
                  <a:schemeClr val="bg1"/>
                </a:solidFill>
                <a:latin typeface="Franklin Gothic Medium Cond" panose="020B0606030402020204" pitchFamily="34" charset="0"/>
              </a:rPr>
              <a:t> </a:t>
            </a:r>
            <a:r>
              <a:rPr lang="en-US" dirty="0" err="1">
                <a:solidFill>
                  <a:schemeClr val="bg1"/>
                </a:solidFill>
                <a:latin typeface="Franklin Gothic Medium Cond" panose="020B0606030402020204" pitchFamily="34" charset="0"/>
              </a:rPr>
              <a:t>pilihan</a:t>
            </a:r>
            <a:r>
              <a:rPr lang="en-US" dirty="0">
                <a:solidFill>
                  <a:schemeClr val="bg1"/>
                </a:solidFill>
                <a:latin typeface="Franklin Gothic Medium Cond" panose="020B0606030402020204" pitchFamily="34" charset="0"/>
              </a:rPr>
              <a:t> </a:t>
            </a:r>
            <a:r>
              <a:rPr lang="en-US" dirty="0" err="1">
                <a:solidFill>
                  <a:schemeClr val="bg1"/>
                </a:solidFill>
                <a:latin typeface="Franklin Gothic Medium Cond" panose="020B0606030402020204" pitchFamily="34" charset="0"/>
              </a:rPr>
              <a:t>dimensi</a:t>
            </a:r>
            <a:r>
              <a:rPr lang="en-US" dirty="0">
                <a:solidFill>
                  <a:schemeClr val="bg1"/>
                </a:solidFill>
                <a:latin typeface="Franklin Gothic Medium Cond" panose="020B0606030402020204" pitchFamily="34" charset="0"/>
              </a:rPr>
              <a:t> </a:t>
            </a:r>
            <a:r>
              <a:rPr lang="en-US" dirty="0" err="1">
                <a:solidFill>
                  <a:schemeClr val="bg1"/>
                </a:solidFill>
                <a:latin typeface="Franklin Gothic Medium Cond" panose="020B0606030402020204" pitchFamily="34" charset="0"/>
              </a:rPr>
              <a:t>waktu</a:t>
            </a:r>
            <a:r>
              <a:rPr lang="en-US" dirty="0">
                <a:solidFill>
                  <a:schemeClr val="bg1"/>
                </a:solidFill>
                <a:latin typeface="Franklin Gothic Medium Cond" panose="020B0606030402020204" pitchFamily="34" charset="0"/>
              </a:rPr>
              <a:t> </a:t>
            </a:r>
            <a:r>
              <a:rPr lang="en-US" dirty="0" err="1">
                <a:solidFill>
                  <a:schemeClr val="bg1"/>
                </a:solidFill>
                <a:latin typeface="Franklin Gothic Medium Cond" panose="020B0606030402020204" pitchFamily="34" charset="0"/>
              </a:rPr>
              <a:t>sangat</a:t>
            </a:r>
            <a:r>
              <a:rPr lang="en-US" dirty="0">
                <a:solidFill>
                  <a:schemeClr val="bg1"/>
                </a:solidFill>
                <a:latin typeface="Franklin Gothic Medium Cond" panose="020B0606030402020204" pitchFamily="34" charset="0"/>
              </a:rPr>
              <a:t> </a:t>
            </a:r>
            <a:r>
              <a:rPr lang="en-US" dirty="0" err="1">
                <a:solidFill>
                  <a:schemeClr val="bg1"/>
                </a:solidFill>
                <a:latin typeface="Franklin Gothic Medium Cond" panose="020B0606030402020204" pitchFamily="34" charset="0"/>
              </a:rPr>
              <a:t>tergantung</a:t>
            </a:r>
            <a:r>
              <a:rPr lang="en-US" dirty="0">
                <a:solidFill>
                  <a:schemeClr val="bg1"/>
                </a:solidFill>
                <a:latin typeface="Franklin Gothic Medium Cond" panose="020B0606030402020204" pitchFamily="34" charset="0"/>
              </a:rPr>
              <a:t> </a:t>
            </a:r>
            <a:r>
              <a:rPr lang="en-US" dirty="0" err="1">
                <a:solidFill>
                  <a:schemeClr val="bg1"/>
                </a:solidFill>
                <a:latin typeface="Franklin Gothic Medium Cond" panose="020B0606030402020204" pitchFamily="34" charset="0"/>
              </a:rPr>
              <a:t>dengan</a:t>
            </a:r>
            <a:r>
              <a:rPr lang="en-US" dirty="0">
                <a:solidFill>
                  <a:schemeClr val="bg1"/>
                </a:solidFill>
                <a:latin typeface="Franklin Gothic Medium Cond" panose="020B0606030402020204" pitchFamily="34" charset="0"/>
              </a:rPr>
              <a:t> </a:t>
            </a:r>
            <a:r>
              <a:rPr lang="en-US" dirty="0" err="1">
                <a:solidFill>
                  <a:schemeClr val="bg1"/>
                </a:solidFill>
                <a:latin typeface="Franklin Gothic Medium Cond" panose="020B0606030402020204" pitchFamily="34" charset="0"/>
              </a:rPr>
              <a:t>tujuan</a:t>
            </a:r>
            <a:r>
              <a:rPr lang="en-US" dirty="0">
                <a:solidFill>
                  <a:schemeClr val="bg1"/>
                </a:solidFill>
                <a:latin typeface="Franklin Gothic Medium Cond" panose="020B0606030402020204" pitchFamily="34" charset="0"/>
              </a:rPr>
              <a:t> </a:t>
            </a:r>
            <a:r>
              <a:rPr lang="en-US" dirty="0" err="1">
                <a:solidFill>
                  <a:schemeClr val="bg1"/>
                </a:solidFill>
                <a:latin typeface="Franklin Gothic Medium Cond" panose="020B0606030402020204" pitchFamily="34" charset="0"/>
              </a:rPr>
              <a:t>penelitian</a:t>
            </a:r>
            <a:r>
              <a:rPr lang="en-US" dirty="0">
                <a:solidFill>
                  <a:schemeClr val="bg1"/>
                </a:solidFill>
                <a:latin typeface="Franklin Gothic Medium Cond" panose="020B0606030402020204" pitchFamily="34" charset="0"/>
              </a:rPr>
              <a:t> yang </a:t>
            </a:r>
            <a:r>
              <a:rPr lang="en-US" dirty="0" err="1">
                <a:solidFill>
                  <a:schemeClr val="bg1"/>
                </a:solidFill>
                <a:latin typeface="Franklin Gothic Medium Cond" panose="020B0606030402020204" pitchFamily="34" charset="0"/>
              </a:rPr>
              <a:t>ingin</a:t>
            </a:r>
            <a:r>
              <a:rPr lang="en-US" dirty="0">
                <a:solidFill>
                  <a:schemeClr val="bg1"/>
                </a:solidFill>
                <a:latin typeface="Franklin Gothic Medium Cond" panose="020B0606030402020204" pitchFamily="34" charset="0"/>
              </a:rPr>
              <a:t> </a:t>
            </a:r>
            <a:r>
              <a:rPr lang="en-US" dirty="0" err="1">
                <a:solidFill>
                  <a:schemeClr val="bg1"/>
                </a:solidFill>
                <a:latin typeface="Franklin Gothic Medium Cond" panose="020B0606030402020204" pitchFamily="34" charset="0"/>
              </a:rPr>
              <a:t>dicapai</a:t>
            </a:r>
            <a:r>
              <a:rPr lang="en-US" dirty="0">
                <a:solidFill>
                  <a:schemeClr val="bg1"/>
                </a:solidFill>
                <a:latin typeface="Franklin Gothic Medium Cond" panose="020B0606030402020204" pitchFamily="34" charset="0"/>
              </a:rPr>
              <a:t>.</a:t>
            </a:r>
          </a:p>
        </p:txBody>
      </p:sp>
      <p:sp>
        <p:nvSpPr>
          <p:cNvPr id="11" name="TextBox 10">
            <a:extLst>
              <a:ext uri="{FF2B5EF4-FFF2-40B4-BE49-F238E27FC236}">
                <a16:creationId xmlns:a16="http://schemas.microsoft.com/office/drawing/2014/main" id="{E572CBC2-24C0-49AB-82A1-2CFADA06B0DA}"/>
              </a:ext>
            </a:extLst>
          </p:cNvPr>
          <p:cNvSpPr txBox="1"/>
          <p:nvPr/>
        </p:nvSpPr>
        <p:spPr>
          <a:xfrm>
            <a:off x="503051" y="2640221"/>
            <a:ext cx="6569519" cy="3747180"/>
          </a:xfrm>
          <a:prstGeom prst="rect">
            <a:avLst/>
          </a:prstGeom>
          <a:noFill/>
        </p:spPr>
        <p:txBody>
          <a:bodyPr wrap="square">
            <a:spAutoFit/>
          </a:bodyPr>
          <a:lstStyle/>
          <a:p>
            <a:pPr indent="6350" algn="just">
              <a:lnSpc>
                <a:spcPct val="150000"/>
              </a:lnSpc>
              <a:spcBef>
                <a:spcPts val="300"/>
              </a:spcBef>
              <a:spcAft>
                <a:spcPts val="300"/>
              </a:spcAft>
            </a:pPr>
            <a:r>
              <a:rPr lang="id-ID" dirty="0">
                <a:solidFill>
                  <a:schemeClr val="bg1"/>
                </a:solidFill>
                <a:latin typeface="Franklin Gothic Medium Cond" panose="020B0606030402020204" pitchFamily="34" charset="0"/>
              </a:rPr>
              <a:t>Tipe pengumpulan data terdiri dari:</a:t>
            </a:r>
            <a:endParaRPr lang="en-US" dirty="0">
              <a:solidFill>
                <a:schemeClr val="bg1"/>
              </a:solidFill>
              <a:latin typeface="Franklin Gothic Medium Cond" panose="020B0606030402020204" pitchFamily="34" charset="0"/>
            </a:endParaRPr>
          </a:p>
          <a:p>
            <a:pPr marL="342900" indent="-342900">
              <a:spcAft>
                <a:spcPts val="600"/>
              </a:spcAft>
              <a:buFont typeface="+mj-lt"/>
              <a:buAutoNum type="arabicPeriod"/>
            </a:pPr>
            <a:r>
              <a:rPr lang="id-ID" dirty="0">
                <a:solidFill>
                  <a:srgbClr val="FFFF00"/>
                </a:solidFill>
                <a:latin typeface="Franklin Gothic Medium Cond" panose="020B0606030402020204" pitchFamily="34" charset="0"/>
              </a:rPr>
              <a:t>Longitudinal </a:t>
            </a:r>
            <a:r>
              <a:rPr lang="en-US" dirty="0">
                <a:solidFill>
                  <a:srgbClr val="FFFF00"/>
                </a:solidFill>
                <a:latin typeface="Franklin Gothic Medium Cond" panose="020B0606030402020204" pitchFamily="34" charset="0"/>
              </a:rPr>
              <a:t>Panel </a:t>
            </a:r>
            <a:r>
              <a:rPr lang="id-ID" dirty="0">
                <a:solidFill>
                  <a:schemeClr val="bg1"/>
                </a:solidFill>
                <a:latin typeface="Franklin Gothic Medium Cond" panose="020B0606030402020204" pitchFamily="34" charset="0"/>
              </a:rPr>
              <a:t>adalah pengumpulan data beberapa variabel pada periode waktu tertentu</a:t>
            </a:r>
            <a:r>
              <a:rPr lang="en-US" dirty="0">
                <a:solidFill>
                  <a:schemeClr val="bg1"/>
                </a:solidFill>
                <a:latin typeface="Franklin Gothic Medium Cond" panose="020B0606030402020204" pitchFamily="34" charset="0"/>
              </a:rPr>
              <a:t> pada </a:t>
            </a:r>
            <a:r>
              <a:rPr lang="en-US" dirty="0" err="1">
                <a:solidFill>
                  <a:schemeClr val="bg1"/>
                </a:solidFill>
                <a:latin typeface="Franklin Gothic Medium Cond" panose="020B0606030402020204" pitchFamily="34" charset="0"/>
              </a:rPr>
              <a:t>kelompok</a:t>
            </a:r>
            <a:r>
              <a:rPr lang="en-US" dirty="0">
                <a:solidFill>
                  <a:schemeClr val="bg1"/>
                </a:solidFill>
                <a:latin typeface="Franklin Gothic Medium Cond" panose="020B0606030402020204" pitchFamily="34" charset="0"/>
              </a:rPr>
              <a:t> </a:t>
            </a:r>
            <a:r>
              <a:rPr lang="en-US" dirty="0" err="1">
                <a:solidFill>
                  <a:schemeClr val="bg1"/>
                </a:solidFill>
                <a:latin typeface="Franklin Gothic Medium Cond" panose="020B0606030402020204" pitchFamily="34" charset="0"/>
              </a:rPr>
              <a:t>sampel</a:t>
            </a:r>
            <a:r>
              <a:rPr lang="en-US" dirty="0">
                <a:solidFill>
                  <a:schemeClr val="bg1"/>
                </a:solidFill>
                <a:latin typeface="Franklin Gothic Medium Cond" panose="020B0606030402020204" pitchFamily="34" charset="0"/>
              </a:rPr>
              <a:t> yang </a:t>
            </a:r>
            <a:r>
              <a:rPr lang="en-US" dirty="0" err="1">
                <a:solidFill>
                  <a:schemeClr val="bg1"/>
                </a:solidFill>
                <a:latin typeface="Franklin Gothic Medium Cond" panose="020B0606030402020204" pitchFamily="34" charset="0"/>
              </a:rPr>
              <a:t>sama</a:t>
            </a:r>
            <a:r>
              <a:rPr lang="id-ID" dirty="0">
                <a:solidFill>
                  <a:schemeClr val="bg1"/>
                </a:solidFill>
                <a:latin typeface="Franklin Gothic Medium Cond" panose="020B0606030402020204" pitchFamily="34" charset="0"/>
              </a:rPr>
              <a:t> untuk </a:t>
            </a:r>
            <a:r>
              <a:rPr lang="id-ID" dirty="0">
                <a:solidFill>
                  <a:schemeClr val="bg1"/>
                </a:solidFill>
                <a:highlight>
                  <a:srgbClr val="FF0000"/>
                </a:highlight>
                <a:latin typeface="Franklin Gothic Medium Cond" panose="020B0606030402020204" pitchFamily="34" charset="0"/>
              </a:rPr>
              <a:t>mengetahui perubahan kondisi atau hubungan dari populasi</a:t>
            </a:r>
            <a:r>
              <a:rPr lang="id-ID" dirty="0">
                <a:solidFill>
                  <a:schemeClr val="bg1"/>
                </a:solidFill>
                <a:latin typeface="Franklin Gothic Medium Cond" panose="020B0606030402020204" pitchFamily="34" charset="0"/>
              </a:rPr>
              <a:t> yang diamatinya dalam </a:t>
            </a:r>
            <a:r>
              <a:rPr lang="id-ID" dirty="0">
                <a:highlight>
                  <a:srgbClr val="00FF00"/>
                </a:highlight>
                <a:latin typeface="Franklin Gothic Medium Cond" panose="020B0606030402020204" pitchFamily="34" charset="0"/>
              </a:rPr>
              <a:t>periode waktu yang berbeda</a:t>
            </a:r>
            <a:r>
              <a:rPr lang="en-US" dirty="0">
                <a:solidFill>
                  <a:schemeClr val="bg1"/>
                </a:solidFill>
                <a:latin typeface="Franklin Gothic Medium Cond" panose="020B0606030402020204" pitchFamily="34" charset="0"/>
              </a:rPr>
              <a:t>.</a:t>
            </a:r>
          </a:p>
          <a:p>
            <a:pPr marL="342900" indent="-342900">
              <a:spcAft>
                <a:spcPts val="600"/>
              </a:spcAft>
              <a:buFont typeface="+mj-lt"/>
              <a:buAutoNum type="arabicPeriod"/>
            </a:pPr>
            <a:r>
              <a:rPr lang="id-ID" dirty="0">
                <a:solidFill>
                  <a:srgbClr val="FFFF00"/>
                </a:solidFill>
                <a:latin typeface="Franklin Gothic Medium Cond" panose="020B0606030402020204" pitchFamily="34" charset="0"/>
              </a:rPr>
              <a:t>Longitudinal Cross Sectional </a:t>
            </a:r>
            <a:r>
              <a:rPr lang="id-ID" dirty="0">
                <a:solidFill>
                  <a:schemeClr val="bg1"/>
                </a:solidFill>
                <a:latin typeface="Franklin Gothic Medium Cond" panose="020B0606030402020204" pitchFamily="34" charset="0"/>
              </a:rPr>
              <a:t>adalah pengumpulan data beberapa variabel pada periode waktu tertentu untuk </a:t>
            </a:r>
            <a:r>
              <a:rPr lang="id-ID" dirty="0">
                <a:solidFill>
                  <a:schemeClr val="bg1"/>
                </a:solidFill>
                <a:highlight>
                  <a:srgbClr val="FF0000"/>
                </a:highlight>
                <a:latin typeface="Franklin Gothic Medium Cond" panose="020B0606030402020204" pitchFamily="34" charset="0"/>
              </a:rPr>
              <a:t>mengetahui hubungan satu variabel dengan variabel lain dan perubahan variabel tersebut dari populasi </a:t>
            </a:r>
            <a:r>
              <a:rPr lang="id-ID" dirty="0">
                <a:solidFill>
                  <a:schemeClr val="bg1"/>
                </a:solidFill>
                <a:latin typeface="Franklin Gothic Medium Cond" panose="020B0606030402020204" pitchFamily="34" charset="0"/>
              </a:rPr>
              <a:t>yang diamatinya dalam </a:t>
            </a:r>
            <a:r>
              <a:rPr lang="id-ID" dirty="0">
                <a:highlight>
                  <a:srgbClr val="00FF00"/>
                </a:highlight>
                <a:latin typeface="Franklin Gothic Medium Cond" panose="020B0606030402020204" pitchFamily="34" charset="0"/>
              </a:rPr>
              <a:t>periode waktu yang berbeda</a:t>
            </a:r>
            <a:endParaRPr lang="en-US" dirty="0">
              <a:solidFill>
                <a:srgbClr val="FFFF00"/>
              </a:solidFill>
              <a:latin typeface="Franklin Gothic Medium Cond" panose="020B0606030402020204" pitchFamily="34" charset="0"/>
            </a:endParaRPr>
          </a:p>
          <a:p>
            <a:pPr marL="342900" indent="-342900">
              <a:spcAft>
                <a:spcPts val="600"/>
              </a:spcAft>
              <a:buFont typeface="+mj-lt"/>
              <a:buAutoNum type="arabicPeriod"/>
            </a:pPr>
            <a:r>
              <a:rPr lang="id-ID" dirty="0">
                <a:solidFill>
                  <a:srgbClr val="FFFF00"/>
                </a:solidFill>
                <a:latin typeface="Franklin Gothic Medium Cond" panose="020B0606030402020204" pitchFamily="34" charset="0"/>
              </a:rPr>
              <a:t>Cross Sectional </a:t>
            </a:r>
            <a:r>
              <a:rPr lang="id-ID" dirty="0">
                <a:solidFill>
                  <a:schemeClr val="bg1"/>
                </a:solidFill>
                <a:latin typeface="Franklin Gothic Medium Cond" panose="020B0606030402020204" pitchFamily="34" charset="0"/>
              </a:rPr>
              <a:t>adalah pengumpulan data beberapa variabel pada satu waktu untuk </a:t>
            </a:r>
            <a:r>
              <a:rPr lang="id-ID" dirty="0">
                <a:solidFill>
                  <a:schemeClr val="bg1"/>
                </a:solidFill>
                <a:highlight>
                  <a:srgbClr val="FF0000"/>
                </a:highlight>
                <a:latin typeface="Franklin Gothic Medium Cond" panose="020B0606030402020204" pitchFamily="34" charset="0"/>
              </a:rPr>
              <a:t>mengetahui hubungan satu variabel dengan variabel lain</a:t>
            </a:r>
            <a:r>
              <a:rPr lang="id-ID" dirty="0">
                <a:solidFill>
                  <a:schemeClr val="bg1"/>
                </a:solidFill>
                <a:latin typeface="Franklin Gothic Medium Cond" panose="020B0606030402020204" pitchFamily="34" charset="0"/>
              </a:rPr>
              <a:t> pada </a:t>
            </a:r>
            <a:r>
              <a:rPr lang="id-ID" dirty="0">
                <a:highlight>
                  <a:srgbClr val="00FF00"/>
                </a:highlight>
                <a:latin typeface="Franklin Gothic Medium Cond" panose="020B0606030402020204" pitchFamily="34" charset="0"/>
              </a:rPr>
              <a:t>satu waktu </a:t>
            </a:r>
            <a:r>
              <a:rPr lang="id-ID" dirty="0">
                <a:solidFill>
                  <a:schemeClr val="bg1"/>
                </a:solidFill>
                <a:latin typeface="Franklin Gothic Medium Cond" panose="020B0606030402020204" pitchFamily="34" charset="0"/>
              </a:rPr>
              <a:t>tersebut</a:t>
            </a:r>
            <a:r>
              <a:rPr lang="en-US" dirty="0">
                <a:solidFill>
                  <a:schemeClr val="bg1"/>
                </a:solidFill>
                <a:latin typeface="Franklin Gothic Medium Cond" panose="020B0606030402020204" pitchFamily="34" charset="0"/>
              </a:rPr>
              <a:t>.</a:t>
            </a:r>
          </a:p>
        </p:txBody>
      </p:sp>
      <p:pic>
        <p:nvPicPr>
          <p:cNvPr id="4" name="Picture 3">
            <a:extLst>
              <a:ext uri="{FF2B5EF4-FFF2-40B4-BE49-F238E27FC236}">
                <a16:creationId xmlns:a16="http://schemas.microsoft.com/office/drawing/2014/main" id="{13D1E4A6-41E0-416A-A5CB-CEB9B2435FFE}"/>
              </a:ext>
            </a:extLst>
          </p:cNvPr>
          <p:cNvPicPr>
            <a:picLocks noChangeAspect="1"/>
          </p:cNvPicPr>
          <p:nvPr/>
        </p:nvPicPr>
        <p:blipFill>
          <a:blip r:embed="rId3"/>
          <a:stretch>
            <a:fillRect/>
          </a:stretch>
        </p:blipFill>
        <p:spPr>
          <a:xfrm>
            <a:off x="5380212" y="1268392"/>
            <a:ext cx="6409203" cy="1075798"/>
          </a:xfrm>
          <a:prstGeom prst="rect">
            <a:avLst/>
          </a:prstGeom>
        </p:spPr>
      </p:pic>
      <p:sp>
        <p:nvSpPr>
          <p:cNvPr id="5" name="TextBox 4">
            <a:extLst>
              <a:ext uri="{FF2B5EF4-FFF2-40B4-BE49-F238E27FC236}">
                <a16:creationId xmlns:a16="http://schemas.microsoft.com/office/drawing/2014/main" id="{68F8A043-DA04-4778-B2C6-CEA766E23412}"/>
              </a:ext>
            </a:extLst>
          </p:cNvPr>
          <p:cNvSpPr txBox="1"/>
          <p:nvPr/>
        </p:nvSpPr>
        <p:spPr>
          <a:xfrm>
            <a:off x="7725792" y="3441363"/>
            <a:ext cx="3786533" cy="1292662"/>
          </a:xfrm>
          <a:prstGeom prst="rect">
            <a:avLst/>
          </a:prstGeom>
          <a:noFill/>
        </p:spPr>
        <p:txBody>
          <a:bodyPr wrap="square" lIns="0" tIns="0" rIns="0" bIns="0" rtlCol="0">
            <a:spAutoFit/>
          </a:bodyPr>
          <a:lstStyle/>
          <a:p>
            <a:r>
              <a:rPr lang="en-US" sz="1400" i="1" dirty="0" err="1">
                <a:solidFill>
                  <a:schemeClr val="bg1"/>
                </a:solidFill>
                <a:highlight>
                  <a:srgbClr val="FF0000"/>
                </a:highlight>
                <a:latin typeface="Metropolis Light" panose="00000500000000000000" pitchFamily="50" charset="0"/>
              </a:rPr>
              <a:t>Penegasan</a:t>
            </a:r>
            <a:r>
              <a:rPr lang="en-US" sz="1400" i="1" dirty="0">
                <a:solidFill>
                  <a:schemeClr val="bg1"/>
                </a:solidFill>
                <a:highlight>
                  <a:srgbClr val="FF0000"/>
                </a:highlight>
                <a:latin typeface="Metropolis Light" panose="00000500000000000000" pitchFamily="50" charset="0"/>
              </a:rPr>
              <a:t> </a:t>
            </a:r>
            <a:r>
              <a:rPr lang="en-US" sz="1400" dirty="0">
                <a:solidFill>
                  <a:schemeClr val="bg1"/>
                </a:solidFill>
                <a:highlight>
                  <a:srgbClr val="FF0000"/>
                </a:highlight>
                <a:latin typeface="Metropolis Light" panose="00000500000000000000" pitchFamily="50" charset="0"/>
              </a:rPr>
              <a:t>:</a:t>
            </a:r>
          </a:p>
          <a:p>
            <a:r>
              <a:rPr lang="en-US" sz="1400" i="1" dirty="0" err="1">
                <a:solidFill>
                  <a:schemeClr val="bg1"/>
                </a:solidFill>
                <a:latin typeface="Metropolis Light" panose="00000500000000000000" pitchFamily="50" charset="0"/>
              </a:rPr>
              <a:t>Tipe</a:t>
            </a:r>
            <a:r>
              <a:rPr lang="en-US" sz="1400" i="1" dirty="0">
                <a:solidFill>
                  <a:schemeClr val="bg1"/>
                </a:solidFill>
                <a:latin typeface="Metropolis Light" panose="00000500000000000000" pitchFamily="50" charset="0"/>
              </a:rPr>
              <a:t> </a:t>
            </a:r>
            <a:r>
              <a:rPr lang="en-US" sz="1400" i="1" dirty="0" err="1">
                <a:solidFill>
                  <a:schemeClr val="bg1"/>
                </a:solidFill>
                <a:latin typeface="Metropolis Light" panose="00000500000000000000" pitchFamily="50" charset="0"/>
              </a:rPr>
              <a:t>pengumpulan</a:t>
            </a:r>
            <a:r>
              <a:rPr lang="en-US" sz="1400" i="1" dirty="0">
                <a:solidFill>
                  <a:schemeClr val="bg1"/>
                </a:solidFill>
                <a:latin typeface="Metropolis Light" panose="00000500000000000000" pitchFamily="50" charset="0"/>
              </a:rPr>
              <a:t> data 4.3 </a:t>
            </a:r>
            <a:r>
              <a:rPr lang="en-US" sz="1400" i="1" dirty="0" err="1">
                <a:solidFill>
                  <a:schemeClr val="bg1"/>
                </a:solidFill>
                <a:latin typeface="Metropolis Light" panose="00000500000000000000" pitchFamily="50" charset="0"/>
              </a:rPr>
              <a:t>dapat</a:t>
            </a:r>
            <a:r>
              <a:rPr lang="en-US" sz="1400" i="1" dirty="0">
                <a:solidFill>
                  <a:schemeClr val="bg1"/>
                </a:solidFill>
                <a:latin typeface="Metropolis Light" panose="00000500000000000000" pitchFamily="50" charset="0"/>
              </a:rPr>
              <a:t> </a:t>
            </a:r>
            <a:r>
              <a:rPr lang="en-US" sz="1400" i="1" dirty="0" err="1">
                <a:solidFill>
                  <a:schemeClr val="bg1"/>
                </a:solidFill>
                <a:latin typeface="Metropolis Light" panose="00000500000000000000" pitchFamily="50" charset="0"/>
              </a:rPr>
              <a:t>diisi</a:t>
            </a:r>
            <a:r>
              <a:rPr lang="en-US" sz="1400" i="1" dirty="0">
                <a:solidFill>
                  <a:schemeClr val="bg1"/>
                </a:solidFill>
                <a:latin typeface="Metropolis Light" panose="00000500000000000000" pitchFamily="50" charset="0"/>
              </a:rPr>
              <a:t> oleh </a:t>
            </a:r>
            <a:r>
              <a:rPr lang="en-US" sz="1400" i="1" dirty="0" err="1">
                <a:solidFill>
                  <a:schemeClr val="bg1"/>
                </a:solidFill>
                <a:latin typeface="Metropolis Light" panose="00000500000000000000" pitchFamily="50" charset="0"/>
              </a:rPr>
              <a:t>kegiatan</a:t>
            </a:r>
            <a:r>
              <a:rPr lang="en-US" sz="1400" i="1" dirty="0">
                <a:solidFill>
                  <a:schemeClr val="bg1"/>
                </a:solidFill>
                <a:latin typeface="Metropolis Light" panose="00000500000000000000" pitchFamily="50" charset="0"/>
              </a:rPr>
              <a:t> </a:t>
            </a:r>
            <a:r>
              <a:rPr lang="en-US" sz="1400" i="1" dirty="0" err="1">
                <a:solidFill>
                  <a:schemeClr val="bg1"/>
                </a:solidFill>
                <a:latin typeface="Metropolis Light" panose="00000500000000000000" pitchFamily="50" charset="0"/>
              </a:rPr>
              <a:t>kompromin</a:t>
            </a:r>
            <a:r>
              <a:rPr lang="en-US" sz="1400" i="1" dirty="0">
                <a:solidFill>
                  <a:schemeClr val="bg1"/>
                </a:solidFill>
                <a:latin typeface="Metropolis Light" panose="00000500000000000000" pitchFamily="50" charset="0"/>
              </a:rPr>
              <a:t> </a:t>
            </a:r>
            <a:r>
              <a:rPr lang="en-US" sz="1400" i="1" dirty="0" err="1">
                <a:solidFill>
                  <a:schemeClr val="bg1"/>
                </a:solidFill>
                <a:latin typeface="Metropolis Light" panose="00000500000000000000" pitchFamily="50" charset="0"/>
              </a:rPr>
              <a:t>sesuai</a:t>
            </a:r>
            <a:r>
              <a:rPr lang="en-US" sz="1400" i="1" dirty="0">
                <a:solidFill>
                  <a:schemeClr val="bg1"/>
                </a:solidFill>
                <a:latin typeface="Metropolis Light" panose="00000500000000000000" pitchFamily="50" charset="0"/>
              </a:rPr>
              <a:t> </a:t>
            </a:r>
            <a:r>
              <a:rPr lang="en-US" sz="1400" i="1" dirty="0" err="1">
                <a:solidFill>
                  <a:schemeClr val="bg1"/>
                </a:solidFill>
                <a:latin typeface="Metropolis Light" panose="00000500000000000000" pitchFamily="50" charset="0"/>
              </a:rPr>
              <a:t>cara</a:t>
            </a:r>
            <a:r>
              <a:rPr lang="en-US" sz="1400" i="1" dirty="0">
                <a:solidFill>
                  <a:schemeClr val="bg1"/>
                </a:solidFill>
                <a:latin typeface="Metropolis Light" panose="00000500000000000000" pitchFamily="50" charset="0"/>
              </a:rPr>
              <a:t> </a:t>
            </a:r>
            <a:r>
              <a:rPr lang="en-US" sz="1400" i="1" dirty="0" err="1">
                <a:solidFill>
                  <a:schemeClr val="bg1"/>
                </a:solidFill>
                <a:latin typeface="Metropolis Light" panose="00000500000000000000" pitchFamily="50" charset="0"/>
              </a:rPr>
              <a:t>pengumpulan</a:t>
            </a:r>
            <a:r>
              <a:rPr lang="en-US" sz="1400" i="1" dirty="0">
                <a:solidFill>
                  <a:schemeClr val="bg1"/>
                </a:solidFill>
                <a:latin typeface="Metropolis Light" panose="00000500000000000000" pitchFamily="50" charset="0"/>
              </a:rPr>
              <a:t> data yang </a:t>
            </a:r>
            <a:r>
              <a:rPr lang="en-US" sz="1400" i="1" dirty="0" err="1">
                <a:solidFill>
                  <a:schemeClr val="bg1"/>
                </a:solidFill>
                <a:latin typeface="Metropolis Light" panose="00000500000000000000" pitchFamily="50" charset="0"/>
              </a:rPr>
              <a:t>diperoleh</a:t>
            </a:r>
            <a:r>
              <a:rPr lang="en-US" sz="1400" i="1" dirty="0">
                <a:solidFill>
                  <a:schemeClr val="bg1"/>
                </a:solidFill>
                <a:latin typeface="Metropolis Light" panose="00000500000000000000" pitchFamily="50" charset="0"/>
              </a:rPr>
              <a:t> (longitudinal panel, cross sectional longitudinal, cross sectional) dan </a:t>
            </a:r>
            <a:r>
              <a:rPr lang="en-US" sz="1400" i="1" dirty="0" err="1">
                <a:solidFill>
                  <a:schemeClr val="bg1"/>
                </a:solidFill>
                <a:latin typeface="Metropolis Light" panose="00000500000000000000" pitchFamily="50" charset="0"/>
              </a:rPr>
              <a:t>analisis</a:t>
            </a:r>
            <a:r>
              <a:rPr lang="en-US" sz="1400" i="1" dirty="0">
                <a:solidFill>
                  <a:schemeClr val="bg1"/>
                </a:solidFill>
                <a:latin typeface="Metropolis Light" panose="00000500000000000000" pitchFamily="50" charset="0"/>
              </a:rPr>
              <a:t> yang </a:t>
            </a:r>
            <a:r>
              <a:rPr lang="en-US" sz="1400" i="1" dirty="0" err="1">
                <a:solidFill>
                  <a:schemeClr val="bg1"/>
                </a:solidFill>
                <a:latin typeface="Metropolis Light" panose="00000500000000000000" pitchFamily="50" charset="0"/>
              </a:rPr>
              <a:t>akan</a:t>
            </a:r>
            <a:r>
              <a:rPr lang="en-US" sz="1400" i="1" dirty="0">
                <a:solidFill>
                  <a:schemeClr val="bg1"/>
                </a:solidFill>
                <a:latin typeface="Metropolis Light" panose="00000500000000000000" pitchFamily="50" charset="0"/>
              </a:rPr>
              <a:t> </a:t>
            </a:r>
            <a:r>
              <a:rPr lang="en-US" sz="1400" i="1" dirty="0" err="1">
                <a:solidFill>
                  <a:schemeClr val="bg1"/>
                </a:solidFill>
                <a:latin typeface="Metropolis Light" panose="00000500000000000000" pitchFamily="50" charset="0"/>
              </a:rPr>
              <a:t>dilakukan</a:t>
            </a:r>
            <a:r>
              <a:rPr lang="en-US" sz="1400" i="1" dirty="0">
                <a:solidFill>
                  <a:schemeClr val="bg1"/>
                </a:solidFill>
                <a:latin typeface="Metropolis Light" panose="00000500000000000000" pitchFamily="50" charset="0"/>
              </a:rPr>
              <a:t>.</a:t>
            </a:r>
          </a:p>
        </p:txBody>
      </p:sp>
      <p:sp>
        <p:nvSpPr>
          <p:cNvPr id="6" name="Rectangle: Rounded Corners 5">
            <a:extLst>
              <a:ext uri="{FF2B5EF4-FFF2-40B4-BE49-F238E27FC236}">
                <a16:creationId xmlns:a16="http://schemas.microsoft.com/office/drawing/2014/main" id="{C825C67F-396E-4C6E-AB1D-C6256E65F91B}"/>
              </a:ext>
            </a:extLst>
          </p:cNvPr>
          <p:cNvSpPr/>
          <p:nvPr/>
        </p:nvSpPr>
        <p:spPr>
          <a:xfrm>
            <a:off x="7448700" y="3108959"/>
            <a:ext cx="4340715" cy="1961805"/>
          </a:xfrm>
          <a:prstGeom prst="roundRect">
            <a:avLst>
              <a:gd name="adj" fmla="val 7026"/>
            </a:avLst>
          </a:prstGeom>
          <a:noFill/>
          <a:ln w="285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363439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5295752-C1F4-4D11-8DF5-F4044FDE0811}"/>
              </a:ext>
            </a:extLst>
          </p:cNvPr>
          <p:cNvSpPr txBox="1"/>
          <p:nvPr/>
        </p:nvSpPr>
        <p:spPr>
          <a:xfrm>
            <a:off x="344022" y="1137194"/>
            <a:ext cx="4477360" cy="1677382"/>
          </a:xfrm>
          <a:prstGeom prst="rect">
            <a:avLst/>
          </a:prstGeom>
          <a:noFill/>
        </p:spPr>
        <p:txBody>
          <a:bodyPr wrap="square">
            <a:spAutoFit/>
          </a:bodyPr>
          <a:lstStyle/>
          <a:p>
            <a:pPr>
              <a:spcBef>
                <a:spcPts val="300"/>
              </a:spcBef>
              <a:spcAft>
                <a:spcPts val="300"/>
              </a:spcAft>
            </a:pPr>
            <a:r>
              <a:rPr lang="en-US" dirty="0">
                <a:solidFill>
                  <a:srgbClr val="FFFF00"/>
                </a:solidFill>
                <a:latin typeface="Franklin Gothic Medium Cond" panose="020B0606030402020204" pitchFamily="34" charset="0"/>
              </a:rPr>
              <a:t>4</a:t>
            </a:r>
            <a:r>
              <a:rPr lang="id-ID" dirty="0">
                <a:solidFill>
                  <a:srgbClr val="FFFF00"/>
                </a:solidFill>
                <a:latin typeface="Franklin Gothic Medium Cond" panose="020B0606030402020204" pitchFamily="34" charset="0"/>
              </a:rPr>
              <a:t>.</a:t>
            </a:r>
            <a:r>
              <a:rPr lang="en-US" dirty="0">
                <a:solidFill>
                  <a:srgbClr val="FFFF00"/>
                </a:solidFill>
                <a:latin typeface="Franklin Gothic Medium Cond" panose="020B0606030402020204" pitchFamily="34" charset="0"/>
              </a:rPr>
              <a:t>4</a:t>
            </a:r>
            <a:r>
              <a:rPr lang="id-ID" dirty="0">
                <a:solidFill>
                  <a:srgbClr val="FFFF00"/>
                </a:solidFill>
                <a:latin typeface="Franklin Gothic Medium Cond" panose="020B0606030402020204" pitchFamily="34" charset="0"/>
              </a:rPr>
              <a:t> Cakupan wilayah kegiatan</a:t>
            </a:r>
            <a:endParaRPr lang="en-US" dirty="0">
              <a:solidFill>
                <a:srgbClr val="FFFF00"/>
              </a:solidFill>
              <a:latin typeface="Franklin Gothic Medium Cond" panose="020B0606030402020204" pitchFamily="34" charset="0"/>
            </a:endParaRPr>
          </a:p>
          <a:p>
            <a:pPr marL="115888">
              <a:spcBef>
                <a:spcPts val="300"/>
              </a:spcBef>
              <a:spcAft>
                <a:spcPts val="300"/>
              </a:spcAft>
            </a:pPr>
            <a:r>
              <a:rPr lang="en-US" sz="1600" i="1" dirty="0">
                <a:solidFill>
                  <a:schemeClr val="bg1"/>
                </a:solidFill>
                <a:latin typeface="Franklin Gothic Medium Cond" panose="020B0606030402020204" pitchFamily="34" charset="0"/>
              </a:rPr>
              <a:t>Jika </a:t>
            </a:r>
            <a:r>
              <a:rPr lang="en-US" sz="1600" i="1" dirty="0" err="1">
                <a:solidFill>
                  <a:schemeClr val="bg1"/>
                </a:solidFill>
                <a:latin typeface="Franklin Gothic Medium Cond" panose="020B0606030402020204" pitchFamily="34" charset="0"/>
              </a:rPr>
              <a:t>terdapat</a:t>
            </a:r>
            <a:r>
              <a:rPr lang="en-US" sz="1600" i="1" dirty="0">
                <a:solidFill>
                  <a:schemeClr val="bg1"/>
                </a:solidFill>
                <a:latin typeface="Franklin Gothic Medium Cond" panose="020B0606030402020204" pitchFamily="34" charset="0"/>
              </a:rPr>
              <a:t> 1 (</a:t>
            </a:r>
            <a:r>
              <a:rPr lang="en-US" sz="1600" i="1" dirty="0" err="1">
                <a:solidFill>
                  <a:schemeClr val="bg1"/>
                </a:solidFill>
                <a:latin typeface="Franklin Gothic Medium Cond" panose="020B0606030402020204" pitchFamily="34" charset="0"/>
              </a:rPr>
              <a:t>satu</a:t>
            </a:r>
            <a:r>
              <a:rPr lang="en-US" sz="1600" i="1" dirty="0">
                <a:solidFill>
                  <a:schemeClr val="bg1"/>
                </a:solidFill>
                <a:latin typeface="Franklin Gothic Medium Cond" panose="020B0606030402020204" pitchFamily="34" charset="0"/>
              </a:rPr>
              <a:t>) </a:t>
            </a:r>
            <a:r>
              <a:rPr lang="en-US" sz="1600" i="1" dirty="0" err="1">
                <a:solidFill>
                  <a:schemeClr val="bg1"/>
                </a:solidFill>
                <a:latin typeface="Franklin Gothic Medium Cond" panose="020B0606030402020204" pitchFamily="34" charset="0"/>
              </a:rPr>
              <a:t>saja</a:t>
            </a:r>
            <a:r>
              <a:rPr lang="en-US" sz="1600" i="1" dirty="0">
                <a:solidFill>
                  <a:schemeClr val="bg1"/>
                </a:solidFill>
                <a:latin typeface="Franklin Gothic Medium Cond" panose="020B0606030402020204" pitchFamily="34" charset="0"/>
              </a:rPr>
              <a:t>  </a:t>
            </a:r>
            <a:r>
              <a:rPr lang="en-US" sz="1600" i="1" dirty="0" err="1">
                <a:solidFill>
                  <a:schemeClr val="bg1"/>
                </a:solidFill>
                <a:latin typeface="Franklin Gothic Medium Cond" panose="020B0606030402020204" pitchFamily="34" charset="0"/>
              </a:rPr>
              <a:t>kabupaten</a:t>
            </a:r>
            <a:r>
              <a:rPr lang="en-US" sz="1600" i="1" dirty="0">
                <a:solidFill>
                  <a:schemeClr val="bg1"/>
                </a:solidFill>
                <a:latin typeface="Franklin Gothic Medium Cond" panose="020B0606030402020204" pitchFamily="34" charset="0"/>
              </a:rPr>
              <a:t>/</a:t>
            </a:r>
            <a:r>
              <a:rPr lang="en-US" sz="1600" i="1" dirty="0" err="1">
                <a:solidFill>
                  <a:schemeClr val="bg1"/>
                </a:solidFill>
                <a:latin typeface="Franklin Gothic Medium Cond" panose="020B0606030402020204" pitchFamily="34" charset="0"/>
              </a:rPr>
              <a:t>kota</a:t>
            </a:r>
            <a:r>
              <a:rPr lang="en-US" sz="1600" i="1" dirty="0">
                <a:solidFill>
                  <a:schemeClr val="bg1"/>
                </a:solidFill>
                <a:latin typeface="Franklin Gothic Medium Cond" panose="020B0606030402020204" pitchFamily="34" charset="0"/>
              </a:rPr>
              <a:t> di Indonesia yang </a:t>
            </a:r>
            <a:r>
              <a:rPr lang="en-US" sz="1600" i="1" dirty="0" err="1">
                <a:solidFill>
                  <a:schemeClr val="bg1"/>
                </a:solidFill>
                <a:latin typeface="Franklin Gothic Medium Cond" panose="020B0606030402020204" pitchFamily="34" charset="0"/>
              </a:rPr>
              <a:t>tidak</a:t>
            </a:r>
            <a:r>
              <a:rPr lang="en-US" sz="1600" i="1" dirty="0">
                <a:solidFill>
                  <a:schemeClr val="bg1"/>
                </a:solidFill>
                <a:latin typeface="Franklin Gothic Medium Cond" panose="020B0606030402020204" pitchFamily="34" charset="0"/>
              </a:rPr>
              <a:t> </a:t>
            </a:r>
            <a:r>
              <a:rPr lang="en-US" sz="1600" i="1" dirty="0" err="1">
                <a:solidFill>
                  <a:schemeClr val="bg1"/>
                </a:solidFill>
                <a:latin typeface="Franklin Gothic Medium Cond" panose="020B0606030402020204" pitchFamily="34" charset="0"/>
              </a:rPr>
              <a:t>mendapatkan</a:t>
            </a:r>
            <a:r>
              <a:rPr lang="en-US" sz="1600" i="1" dirty="0">
                <a:solidFill>
                  <a:schemeClr val="bg1"/>
                </a:solidFill>
                <a:latin typeface="Franklin Gothic Medium Cond" panose="020B0606030402020204" pitchFamily="34" charset="0"/>
              </a:rPr>
              <a:t>  </a:t>
            </a:r>
            <a:r>
              <a:rPr lang="en-US" sz="1600" i="1" dirty="0" err="1">
                <a:solidFill>
                  <a:schemeClr val="bg1"/>
                </a:solidFill>
                <a:latin typeface="Franklin Gothic Medium Cond" panose="020B0606030402020204" pitchFamily="34" charset="0"/>
              </a:rPr>
              <a:t>sampel</a:t>
            </a:r>
            <a:r>
              <a:rPr lang="en-US" sz="1600" i="1" dirty="0">
                <a:solidFill>
                  <a:schemeClr val="bg1"/>
                </a:solidFill>
                <a:latin typeface="Franklin Gothic Medium Cond" panose="020B0606030402020204" pitchFamily="34" charset="0"/>
              </a:rPr>
              <a:t> </a:t>
            </a:r>
            <a:r>
              <a:rPr lang="en-US" sz="1600" i="1" dirty="0" err="1">
                <a:solidFill>
                  <a:schemeClr val="bg1"/>
                </a:solidFill>
                <a:latin typeface="Franklin Gothic Medium Cond" panose="020B0606030402020204" pitchFamily="34" charset="0"/>
              </a:rPr>
              <a:t>atau</a:t>
            </a:r>
            <a:r>
              <a:rPr lang="en-US" sz="1600" i="1" dirty="0">
                <a:solidFill>
                  <a:schemeClr val="bg1"/>
                </a:solidFill>
                <a:latin typeface="Franklin Gothic Medium Cond" panose="020B0606030402020204" pitchFamily="34" charset="0"/>
              </a:rPr>
              <a:t> </a:t>
            </a:r>
            <a:r>
              <a:rPr lang="en-US" sz="1600" i="1" dirty="0" err="1">
                <a:solidFill>
                  <a:schemeClr val="bg1"/>
                </a:solidFill>
                <a:latin typeface="Franklin Gothic Medium Cond" panose="020B0606030402020204" pitchFamily="34" charset="0"/>
              </a:rPr>
              <a:t>tidak</a:t>
            </a:r>
            <a:r>
              <a:rPr lang="en-US" sz="1600" i="1" dirty="0">
                <a:solidFill>
                  <a:schemeClr val="bg1"/>
                </a:solidFill>
                <a:latin typeface="Franklin Gothic Medium Cond" panose="020B0606030402020204" pitchFamily="34" charset="0"/>
              </a:rPr>
              <a:t> </a:t>
            </a:r>
            <a:r>
              <a:rPr lang="en-US" sz="1600" i="1" dirty="0" err="1">
                <a:solidFill>
                  <a:schemeClr val="bg1"/>
                </a:solidFill>
                <a:latin typeface="Franklin Gothic Medium Cond" panose="020B0606030402020204" pitchFamily="34" charset="0"/>
              </a:rPr>
              <a:t>tercakup</a:t>
            </a:r>
            <a:r>
              <a:rPr lang="en-US" sz="1600" i="1" dirty="0">
                <a:solidFill>
                  <a:schemeClr val="bg1"/>
                </a:solidFill>
                <a:latin typeface="Franklin Gothic Medium Cond" panose="020B0606030402020204" pitchFamily="34" charset="0"/>
              </a:rPr>
              <a:t> </a:t>
            </a:r>
            <a:r>
              <a:rPr lang="en-US" sz="1600" i="1" dirty="0" err="1">
                <a:solidFill>
                  <a:schemeClr val="bg1"/>
                </a:solidFill>
                <a:latin typeface="Franklin Gothic Medium Cond" panose="020B0606030402020204" pitchFamily="34" charset="0"/>
              </a:rPr>
              <a:t>dalam</a:t>
            </a:r>
            <a:r>
              <a:rPr lang="en-US" sz="1600" i="1" dirty="0">
                <a:solidFill>
                  <a:schemeClr val="bg1"/>
                </a:solidFill>
                <a:latin typeface="Franklin Gothic Medium Cond" panose="020B0606030402020204" pitchFamily="34" charset="0"/>
              </a:rPr>
              <a:t> </a:t>
            </a:r>
            <a:r>
              <a:rPr lang="en-US" sz="1600" i="1" dirty="0" err="1">
                <a:solidFill>
                  <a:schemeClr val="bg1"/>
                </a:solidFill>
                <a:latin typeface="Franklin Gothic Medium Cond" panose="020B0606030402020204" pitchFamily="34" charset="0"/>
              </a:rPr>
              <a:t>kegiatan</a:t>
            </a:r>
            <a:r>
              <a:rPr lang="en-US" sz="1600" i="1" dirty="0">
                <a:solidFill>
                  <a:schemeClr val="bg1"/>
                </a:solidFill>
                <a:latin typeface="Franklin Gothic Medium Cond" panose="020B0606030402020204" pitchFamily="34" charset="0"/>
              </a:rPr>
              <a:t>, </a:t>
            </a:r>
            <a:r>
              <a:rPr lang="en-US" sz="1600" i="1" dirty="0" err="1">
                <a:solidFill>
                  <a:schemeClr val="bg1"/>
                </a:solidFill>
                <a:latin typeface="Franklin Gothic Medium Cond" panose="020B0606030402020204" pitchFamily="34" charset="0"/>
              </a:rPr>
              <a:t>maka</a:t>
            </a:r>
            <a:r>
              <a:rPr lang="en-US" sz="1600" i="1" dirty="0">
                <a:solidFill>
                  <a:schemeClr val="bg1"/>
                </a:solidFill>
                <a:latin typeface="Franklin Gothic Medium Cond" panose="020B0606030402020204" pitchFamily="34" charset="0"/>
              </a:rPr>
              <a:t> </a:t>
            </a:r>
            <a:r>
              <a:rPr lang="en-US" sz="1600" i="1" dirty="0" err="1">
                <a:solidFill>
                  <a:schemeClr val="bg1"/>
                </a:solidFill>
                <a:latin typeface="Franklin Gothic Medium Cond" panose="020B0606030402020204" pitchFamily="34" charset="0"/>
              </a:rPr>
              <a:t>sudah</a:t>
            </a:r>
            <a:r>
              <a:rPr lang="en-US" sz="1600" i="1" dirty="0">
                <a:solidFill>
                  <a:schemeClr val="bg1"/>
                </a:solidFill>
                <a:latin typeface="Franklin Gothic Medium Cond" panose="020B0606030402020204" pitchFamily="34" charset="0"/>
              </a:rPr>
              <a:t> </a:t>
            </a:r>
            <a:r>
              <a:rPr lang="en-US" sz="1600" i="1" dirty="0" err="1">
                <a:solidFill>
                  <a:schemeClr val="bg1"/>
                </a:solidFill>
                <a:latin typeface="Franklin Gothic Medium Cond" panose="020B0606030402020204" pitchFamily="34" charset="0"/>
              </a:rPr>
              <a:t>diartikan</a:t>
            </a:r>
            <a:r>
              <a:rPr lang="en-US" sz="1600" i="1" dirty="0">
                <a:solidFill>
                  <a:schemeClr val="bg1"/>
                </a:solidFill>
                <a:latin typeface="Franklin Gothic Medium Cond" panose="020B0606030402020204" pitchFamily="34" charset="0"/>
              </a:rPr>
              <a:t> </a:t>
            </a:r>
            <a:r>
              <a:rPr lang="en-US" sz="1600" i="1" dirty="0" err="1">
                <a:solidFill>
                  <a:schemeClr val="bg1"/>
                </a:solidFill>
                <a:latin typeface="Franklin Gothic Medium Cond" panose="020B0606030402020204" pitchFamily="34" charset="0"/>
              </a:rPr>
              <a:t>bahwa</a:t>
            </a:r>
            <a:r>
              <a:rPr lang="en-US" sz="1600" i="1" dirty="0">
                <a:solidFill>
                  <a:schemeClr val="bg1"/>
                </a:solidFill>
                <a:latin typeface="Franklin Gothic Medium Cond" panose="020B0606030402020204" pitchFamily="34" charset="0"/>
              </a:rPr>
              <a:t> </a:t>
            </a:r>
            <a:r>
              <a:rPr lang="en-US" sz="1600" i="1" dirty="0" err="1">
                <a:solidFill>
                  <a:schemeClr val="bg1"/>
                </a:solidFill>
                <a:latin typeface="Franklin Gothic Medium Cond" panose="020B0606030402020204" pitchFamily="34" charset="0"/>
              </a:rPr>
              <a:t>cakupan</a:t>
            </a:r>
            <a:r>
              <a:rPr lang="en-US" sz="1600" i="1" dirty="0">
                <a:solidFill>
                  <a:schemeClr val="bg1"/>
                </a:solidFill>
                <a:latin typeface="Franklin Gothic Medium Cond" panose="020B0606030402020204" pitchFamily="34" charset="0"/>
              </a:rPr>
              <a:t> wilayah </a:t>
            </a:r>
            <a:r>
              <a:rPr lang="en-US" sz="1600" i="1" dirty="0" err="1">
                <a:solidFill>
                  <a:schemeClr val="bg1"/>
                </a:solidFill>
                <a:latin typeface="Franklin Gothic Medium Cond" panose="020B0606030402020204" pitchFamily="34" charset="0"/>
              </a:rPr>
              <a:t>survei</a:t>
            </a:r>
            <a:r>
              <a:rPr lang="en-US" sz="1600" i="1" dirty="0">
                <a:solidFill>
                  <a:schemeClr val="bg1"/>
                </a:solidFill>
                <a:latin typeface="Franklin Gothic Medium Cond" panose="020B0606030402020204" pitchFamily="34" charset="0"/>
              </a:rPr>
              <a:t> </a:t>
            </a:r>
            <a:r>
              <a:rPr lang="en-US" sz="1600" i="1" dirty="0" err="1">
                <a:solidFill>
                  <a:schemeClr val="bg1"/>
                </a:solidFill>
                <a:latin typeface="Franklin Gothic Medium Cond" panose="020B0606030402020204" pitchFamily="34" charset="0"/>
              </a:rPr>
              <a:t>adalah</a:t>
            </a:r>
            <a:r>
              <a:rPr lang="en-US" sz="1600" i="1" dirty="0">
                <a:solidFill>
                  <a:schemeClr val="bg1"/>
                </a:solidFill>
                <a:latin typeface="Franklin Gothic Medium Cond" panose="020B0606030402020204" pitchFamily="34" charset="0"/>
              </a:rPr>
              <a:t> </a:t>
            </a:r>
            <a:r>
              <a:rPr lang="en-US" sz="1600" i="1" dirty="0" err="1">
                <a:solidFill>
                  <a:schemeClr val="bg1"/>
                </a:solidFill>
                <a:latin typeface="Franklin Gothic Medium Cond" panose="020B0606030402020204" pitchFamily="34" charset="0"/>
              </a:rPr>
              <a:t>sebagian</a:t>
            </a:r>
            <a:r>
              <a:rPr lang="en-US" sz="1600" i="1" dirty="0">
                <a:solidFill>
                  <a:schemeClr val="bg1"/>
                </a:solidFill>
                <a:latin typeface="Franklin Gothic Medium Cond" panose="020B0606030402020204" pitchFamily="34" charset="0"/>
              </a:rPr>
              <a:t> </a:t>
            </a:r>
            <a:r>
              <a:rPr lang="en-US" sz="1600" i="1" dirty="0" err="1">
                <a:solidFill>
                  <a:schemeClr val="bg1"/>
                </a:solidFill>
                <a:latin typeface="Franklin Gothic Medium Cond" panose="020B0606030402020204" pitchFamily="34" charset="0"/>
              </a:rPr>
              <a:t>kabupaten</a:t>
            </a:r>
            <a:r>
              <a:rPr lang="en-US" sz="1600" i="1" dirty="0">
                <a:solidFill>
                  <a:schemeClr val="bg1"/>
                </a:solidFill>
                <a:latin typeface="Franklin Gothic Medium Cond" panose="020B0606030402020204" pitchFamily="34" charset="0"/>
              </a:rPr>
              <a:t>/</a:t>
            </a:r>
            <a:r>
              <a:rPr lang="en-US" sz="1600" i="1" dirty="0" err="1">
                <a:solidFill>
                  <a:schemeClr val="bg1"/>
                </a:solidFill>
                <a:latin typeface="Franklin Gothic Medium Cond" panose="020B0606030402020204" pitchFamily="34" charset="0"/>
              </a:rPr>
              <a:t>kota</a:t>
            </a:r>
            <a:endParaRPr lang="en-US" sz="1600" i="1" dirty="0">
              <a:solidFill>
                <a:schemeClr val="bg1"/>
              </a:solidFill>
              <a:latin typeface="Franklin Gothic Medium Cond" panose="020B0606030402020204" pitchFamily="34" charset="0"/>
            </a:endParaRPr>
          </a:p>
        </p:txBody>
      </p:sp>
      <p:sp>
        <p:nvSpPr>
          <p:cNvPr id="6" name="TextBox 5">
            <a:extLst>
              <a:ext uri="{FF2B5EF4-FFF2-40B4-BE49-F238E27FC236}">
                <a16:creationId xmlns:a16="http://schemas.microsoft.com/office/drawing/2014/main" id="{2B6C9401-1FE7-40CA-979A-74627888B7CA}"/>
              </a:ext>
            </a:extLst>
          </p:cNvPr>
          <p:cNvSpPr txBox="1"/>
          <p:nvPr/>
        </p:nvSpPr>
        <p:spPr>
          <a:xfrm>
            <a:off x="344022" y="3189345"/>
            <a:ext cx="4477360" cy="1708160"/>
          </a:xfrm>
          <a:prstGeom prst="rect">
            <a:avLst/>
          </a:prstGeom>
          <a:noFill/>
        </p:spPr>
        <p:txBody>
          <a:bodyPr wrap="square">
            <a:spAutoFit/>
          </a:bodyPr>
          <a:lstStyle/>
          <a:p>
            <a:pPr algn="just">
              <a:spcBef>
                <a:spcPts val="300"/>
              </a:spcBef>
              <a:spcAft>
                <a:spcPts val="300"/>
              </a:spcAft>
            </a:pPr>
            <a:r>
              <a:rPr lang="en-US" dirty="0">
                <a:solidFill>
                  <a:srgbClr val="FFFF00"/>
                </a:solidFill>
                <a:latin typeface="Franklin Gothic Medium Cond" panose="020B0606030402020204" pitchFamily="34" charset="0"/>
              </a:rPr>
              <a:t>4.5</a:t>
            </a:r>
            <a:r>
              <a:rPr lang="id-ID" dirty="0">
                <a:solidFill>
                  <a:srgbClr val="FFFF00"/>
                </a:solidFill>
                <a:latin typeface="Franklin Gothic Medium Cond" panose="020B0606030402020204" pitchFamily="34" charset="0"/>
              </a:rPr>
              <a:t> Bila di sebagian wilayah </a:t>
            </a:r>
            <a:r>
              <a:rPr lang="en-US" dirty="0">
                <a:solidFill>
                  <a:srgbClr val="FFFF00"/>
                </a:solidFill>
                <a:latin typeface="Franklin Gothic Medium Cond" panose="020B0606030402020204" pitchFamily="34" charset="0"/>
              </a:rPr>
              <a:t>Indonesia</a:t>
            </a:r>
            <a:r>
              <a:rPr lang="id-ID" dirty="0">
                <a:solidFill>
                  <a:srgbClr val="FFFF00"/>
                </a:solidFill>
                <a:latin typeface="Franklin Gothic Medium Cond" panose="020B0606030402020204" pitchFamily="34" charset="0"/>
              </a:rPr>
              <a:t>, </a:t>
            </a:r>
            <a:r>
              <a:rPr lang="en-US" dirty="0">
                <a:solidFill>
                  <a:srgbClr val="FFFF00"/>
                </a:solidFill>
                <a:latin typeface="Franklin Gothic Medium Cond" panose="020B0606030402020204" pitchFamily="34" charset="0"/>
              </a:rPr>
              <a:t>wilayah </a:t>
            </a:r>
            <a:r>
              <a:rPr lang="en-US" dirty="0" err="1">
                <a:solidFill>
                  <a:srgbClr val="FFFF00"/>
                </a:solidFill>
                <a:latin typeface="Franklin Gothic Medium Cond" panose="020B0606030402020204" pitchFamily="34" charset="0"/>
              </a:rPr>
              <a:t>kegiatan</a:t>
            </a:r>
            <a:r>
              <a:rPr lang="en-US" dirty="0">
                <a:solidFill>
                  <a:srgbClr val="FFFF00"/>
                </a:solidFill>
                <a:latin typeface="Franklin Gothic Medium Cond" panose="020B0606030402020204" pitchFamily="34" charset="0"/>
              </a:rPr>
              <a:t>:</a:t>
            </a:r>
            <a:endParaRPr lang="id-ID" dirty="0">
              <a:solidFill>
                <a:srgbClr val="FFFF00"/>
              </a:solidFill>
              <a:latin typeface="Franklin Gothic Medium Cond" panose="020B0606030402020204" pitchFamily="34" charset="0"/>
            </a:endParaRPr>
          </a:p>
          <a:p>
            <a:pPr marL="177800">
              <a:spcBef>
                <a:spcPts val="300"/>
              </a:spcBef>
              <a:spcAft>
                <a:spcPts val="300"/>
              </a:spcAft>
            </a:pPr>
            <a:r>
              <a:rPr lang="en-US" sz="1600" dirty="0">
                <a:solidFill>
                  <a:schemeClr val="bg1"/>
                </a:solidFill>
                <a:highlight>
                  <a:srgbClr val="FF0000"/>
                </a:highlight>
                <a:latin typeface="Franklin Gothic Medium Cond" panose="020B0606030402020204" pitchFamily="34" charset="0"/>
              </a:rPr>
              <a:t>Jika R4.4 </a:t>
            </a:r>
            <a:r>
              <a:rPr lang="en-US" sz="1600" dirty="0" err="1">
                <a:solidFill>
                  <a:schemeClr val="bg1"/>
                </a:solidFill>
                <a:highlight>
                  <a:srgbClr val="FF0000"/>
                </a:highlight>
                <a:latin typeface="Franklin Gothic Medium Cond" panose="020B0606030402020204" pitchFamily="34" charset="0"/>
              </a:rPr>
              <a:t>berkode</a:t>
            </a:r>
            <a:r>
              <a:rPr lang="en-US" sz="1600" dirty="0">
                <a:solidFill>
                  <a:schemeClr val="bg1"/>
                </a:solidFill>
                <a:highlight>
                  <a:srgbClr val="FF0000"/>
                </a:highlight>
                <a:latin typeface="Franklin Gothic Medium Cond" panose="020B0606030402020204" pitchFamily="34" charset="0"/>
              </a:rPr>
              <a:t> 2 </a:t>
            </a:r>
            <a:r>
              <a:rPr lang="id-ID" sz="1600" dirty="0">
                <a:solidFill>
                  <a:schemeClr val="bg1"/>
                </a:solidFill>
                <a:latin typeface="Franklin Gothic Medium Cond" panose="020B0606030402020204" pitchFamily="34" charset="0"/>
              </a:rPr>
              <a:t>Tuliskan nama provinsi dan nama kabupaten/kota yang dicakup pada survei</a:t>
            </a:r>
            <a:r>
              <a:rPr lang="en-US" sz="1600" dirty="0">
                <a:solidFill>
                  <a:schemeClr val="bg1"/>
                </a:solidFill>
                <a:latin typeface="Franklin Gothic Medium Cond" panose="020B0606030402020204" pitchFamily="34" charset="0"/>
              </a:rPr>
              <a:t> </a:t>
            </a:r>
            <a:r>
              <a:rPr lang="en-US" sz="1600" dirty="0" err="1">
                <a:solidFill>
                  <a:schemeClr val="bg1"/>
                </a:solidFill>
                <a:latin typeface="Franklin Gothic Medium Cond" panose="020B0606030402020204" pitchFamily="34" charset="0"/>
              </a:rPr>
              <a:t>tersebut</a:t>
            </a:r>
            <a:r>
              <a:rPr lang="id-ID" sz="1600" dirty="0">
                <a:solidFill>
                  <a:schemeClr val="bg1"/>
                </a:solidFill>
                <a:latin typeface="Franklin Gothic Medium Cond" panose="020B0606030402020204" pitchFamily="34" charset="0"/>
              </a:rPr>
              <a:t>. Jika ruang yang tersedia tidak mencukupi, dapat menggunakan kertas tambahan</a:t>
            </a:r>
            <a:r>
              <a:rPr lang="id-ID" sz="1600" dirty="0">
                <a:solidFill>
                  <a:srgbClr val="FFFF00"/>
                </a:solidFill>
                <a:latin typeface="Franklin Gothic Medium Cond" panose="020B0606030402020204" pitchFamily="34" charset="0"/>
              </a:rPr>
              <a:t>.</a:t>
            </a:r>
          </a:p>
        </p:txBody>
      </p:sp>
      <p:pic>
        <p:nvPicPr>
          <p:cNvPr id="3" name="Picture 2">
            <a:extLst>
              <a:ext uri="{FF2B5EF4-FFF2-40B4-BE49-F238E27FC236}">
                <a16:creationId xmlns:a16="http://schemas.microsoft.com/office/drawing/2014/main" id="{9ABDF07B-AEFE-4511-B0F9-A24FC440B9AB}"/>
              </a:ext>
            </a:extLst>
          </p:cNvPr>
          <p:cNvPicPr>
            <a:picLocks noChangeAspect="1"/>
          </p:cNvPicPr>
          <p:nvPr/>
        </p:nvPicPr>
        <p:blipFill>
          <a:blip r:embed="rId3"/>
          <a:stretch>
            <a:fillRect/>
          </a:stretch>
        </p:blipFill>
        <p:spPr>
          <a:xfrm>
            <a:off x="5003793" y="1177061"/>
            <a:ext cx="6706536" cy="2152950"/>
          </a:xfrm>
          <a:prstGeom prst="rect">
            <a:avLst/>
          </a:prstGeom>
        </p:spPr>
      </p:pic>
      <p:sp>
        <p:nvSpPr>
          <p:cNvPr id="7" name="TextBox 6">
            <a:extLst>
              <a:ext uri="{FF2B5EF4-FFF2-40B4-BE49-F238E27FC236}">
                <a16:creationId xmlns:a16="http://schemas.microsoft.com/office/drawing/2014/main" id="{F11F2AAB-3E10-438A-B52C-72FA534AC6A5}"/>
              </a:ext>
            </a:extLst>
          </p:cNvPr>
          <p:cNvSpPr txBox="1"/>
          <p:nvPr/>
        </p:nvSpPr>
        <p:spPr>
          <a:xfrm>
            <a:off x="7729074" y="4627149"/>
            <a:ext cx="3786651" cy="861774"/>
          </a:xfrm>
          <a:prstGeom prst="rect">
            <a:avLst/>
          </a:prstGeom>
          <a:noFill/>
        </p:spPr>
        <p:txBody>
          <a:bodyPr wrap="square" lIns="0" tIns="0" rIns="0" bIns="0" rtlCol="0">
            <a:spAutoFit/>
          </a:bodyPr>
          <a:lstStyle/>
          <a:p>
            <a:r>
              <a:rPr lang="en-US" sz="1400" i="1" dirty="0" err="1">
                <a:solidFill>
                  <a:schemeClr val="bg1"/>
                </a:solidFill>
                <a:highlight>
                  <a:srgbClr val="FF0000"/>
                </a:highlight>
                <a:latin typeface="Metropolis Light" panose="00000500000000000000" pitchFamily="50" charset="0"/>
              </a:rPr>
              <a:t>Penegasan</a:t>
            </a:r>
            <a:r>
              <a:rPr lang="en-US" sz="1400" i="1" dirty="0">
                <a:solidFill>
                  <a:schemeClr val="bg1"/>
                </a:solidFill>
                <a:latin typeface="Metropolis Light" panose="00000500000000000000" pitchFamily="50" charset="0"/>
              </a:rPr>
              <a:t> </a:t>
            </a:r>
            <a:r>
              <a:rPr lang="en-US" sz="1400" dirty="0">
                <a:solidFill>
                  <a:schemeClr val="bg1"/>
                </a:solidFill>
                <a:latin typeface="Metropolis Light" panose="00000500000000000000" pitchFamily="50" charset="0"/>
              </a:rPr>
              <a:t>:</a:t>
            </a:r>
          </a:p>
          <a:p>
            <a:r>
              <a:rPr lang="en-US" sz="1400" i="1" dirty="0" err="1">
                <a:solidFill>
                  <a:schemeClr val="bg1"/>
                </a:solidFill>
                <a:latin typeface="Metropolis Light" panose="00000500000000000000" pitchFamily="50" charset="0"/>
              </a:rPr>
              <a:t>Untuk</a:t>
            </a:r>
            <a:r>
              <a:rPr lang="en-US" sz="1400" i="1" dirty="0">
                <a:solidFill>
                  <a:schemeClr val="bg1"/>
                </a:solidFill>
                <a:latin typeface="Metropolis Light" panose="00000500000000000000" pitchFamily="50" charset="0"/>
              </a:rPr>
              <a:t> </a:t>
            </a:r>
            <a:r>
              <a:rPr lang="en-US" sz="1400" i="1" dirty="0" err="1">
                <a:solidFill>
                  <a:schemeClr val="bg1"/>
                </a:solidFill>
                <a:latin typeface="Metropolis Light" panose="00000500000000000000" pitchFamily="50" charset="0"/>
              </a:rPr>
              <a:t>kegiatan</a:t>
            </a:r>
            <a:r>
              <a:rPr lang="en-US" sz="1400" i="1" dirty="0">
                <a:solidFill>
                  <a:schemeClr val="bg1"/>
                </a:solidFill>
                <a:latin typeface="Metropolis Light" panose="00000500000000000000" pitchFamily="50" charset="0"/>
              </a:rPr>
              <a:t> yang </a:t>
            </a:r>
            <a:r>
              <a:rPr lang="en-US" sz="1400" i="1" dirty="0" err="1">
                <a:solidFill>
                  <a:schemeClr val="bg1"/>
                </a:solidFill>
                <a:latin typeface="Metropolis Light" panose="00000500000000000000" pitchFamily="50" charset="0"/>
              </a:rPr>
              <a:t>cakupan</a:t>
            </a:r>
            <a:r>
              <a:rPr lang="en-US" sz="1400" i="1" dirty="0">
                <a:solidFill>
                  <a:schemeClr val="bg1"/>
                </a:solidFill>
                <a:latin typeface="Metropolis Light" panose="00000500000000000000" pitchFamily="50" charset="0"/>
              </a:rPr>
              <a:t> </a:t>
            </a:r>
            <a:r>
              <a:rPr lang="en-US" sz="1400" i="1" dirty="0" err="1">
                <a:solidFill>
                  <a:schemeClr val="bg1"/>
                </a:solidFill>
                <a:latin typeface="Metropolis Light" panose="00000500000000000000" pitchFamily="50" charset="0"/>
              </a:rPr>
              <a:t>wilayahnya</a:t>
            </a:r>
            <a:r>
              <a:rPr lang="en-US" sz="1400" i="1" dirty="0">
                <a:solidFill>
                  <a:schemeClr val="bg1"/>
                </a:solidFill>
                <a:latin typeface="Metropolis Light" panose="00000500000000000000" pitchFamily="50" charset="0"/>
              </a:rPr>
              <a:t> </a:t>
            </a:r>
            <a:r>
              <a:rPr lang="en-US" sz="1400" i="1" dirty="0" err="1">
                <a:solidFill>
                  <a:schemeClr val="bg1"/>
                </a:solidFill>
                <a:latin typeface="Metropolis Light" panose="00000500000000000000" pitchFamily="50" charset="0"/>
              </a:rPr>
              <a:t>kecamatan</a:t>
            </a:r>
            <a:r>
              <a:rPr lang="en-US" sz="1400" i="1" dirty="0">
                <a:solidFill>
                  <a:schemeClr val="bg1"/>
                </a:solidFill>
                <a:latin typeface="Metropolis Light" panose="00000500000000000000" pitchFamily="50" charset="0"/>
              </a:rPr>
              <a:t> </a:t>
            </a:r>
            <a:r>
              <a:rPr lang="en-US" sz="1400" i="1" dirty="0" err="1">
                <a:solidFill>
                  <a:schemeClr val="bg1"/>
                </a:solidFill>
                <a:latin typeface="Metropolis Light" panose="00000500000000000000" pitchFamily="50" charset="0"/>
              </a:rPr>
              <a:t>atau</a:t>
            </a:r>
            <a:r>
              <a:rPr lang="en-US" sz="1400" i="1" dirty="0">
                <a:solidFill>
                  <a:schemeClr val="bg1"/>
                </a:solidFill>
                <a:latin typeface="Metropolis Light" panose="00000500000000000000" pitchFamily="50" charset="0"/>
              </a:rPr>
              <a:t> </a:t>
            </a:r>
            <a:r>
              <a:rPr lang="en-US" sz="1400" i="1" dirty="0" err="1">
                <a:solidFill>
                  <a:schemeClr val="bg1"/>
                </a:solidFill>
                <a:latin typeface="Metropolis Light" panose="00000500000000000000" pitchFamily="50" charset="0"/>
              </a:rPr>
              <a:t>kelurahan</a:t>
            </a:r>
            <a:r>
              <a:rPr lang="en-US" sz="1400" i="1" dirty="0">
                <a:solidFill>
                  <a:schemeClr val="bg1"/>
                </a:solidFill>
                <a:latin typeface="Metropolis Light" panose="00000500000000000000" pitchFamily="50" charset="0"/>
              </a:rPr>
              <a:t>, </a:t>
            </a:r>
            <a:r>
              <a:rPr lang="en-US" sz="1400" i="1" dirty="0" err="1">
                <a:solidFill>
                  <a:schemeClr val="bg1"/>
                </a:solidFill>
                <a:latin typeface="Metropolis Light" panose="00000500000000000000" pitchFamily="50" charset="0"/>
              </a:rPr>
              <a:t>maka</a:t>
            </a:r>
            <a:r>
              <a:rPr lang="en-US" sz="1400" i="1" dirty="0">
                <a:solidFill>
                  <a:schemeClr val="bg1"/>
                </a:solidFill>
                <a:latin typeface="Metropolis Light" panose="00000500000000000000" pitchFamily="50" charset="0"/>
              </a:rPr>
              <a:t> R4.5 </a:t>
            </a:r>
            <a:r>
              <a:rPr lang="en-US" sz="1400" i="1" dirty="0" err="1">
                <a:solidFill>
                  <a:schemeClr val="bg1"/>
                </a:solidFill>
                <a:latin typeface="Metropolis Light" panose="00000500000000000000" pitchFamily="50" charset="0"/>
              </a:rPr>
              <a:t>hanya</a:t>
            </a:r>
            <a:r>
              <a:rPr lang="en-US" sz="1400" i="1" dirty="0">
                <a:solidFill>
                  <a:schemeClr val="bg1"/>
                </a:solidFill>
                <a:latin typeface="Metropolis Light" panose="00000500000000000000" pitchFamily="50" charset="0"/>
              </a:rPr>
              <a:t> </a:t>
            </a:r>
            <a:r>
              <a:rPr lang="en-US" sz="1400" i="1" dirty="0" err="1">
                <a:solidFill>
                  <a:schemeClr val="bg1"/>
                </a:solidFill>
                <a:latin typeface="Metropolis Light" panose="00000500000000000000" pitchFamily="50" charset="0"/>
              </a:rPr>
              <a:t>ditulis</a:t>
            </a:r>
            <a:r>
              <a:rPr lang="en-US" sz="1400" i="1" dirty="0">
                <a:solidFill>
                  <a:schemeClr val="bg1"/>
                </a:solidFill>
                <a:latin typeface="Metropolis Light" panose="00000500000000000000" pitchFamily="50" charset="0"/>
              </a:rPr>
              <a:t> </a:t>
            </a:r>
            <a:r>
              <a:rPr lang="en-US" sz="1400" i="1" dirty="0" err="1">
                <a:solidFill>
                  <a:schemeClr val="bg1"/>
                </a:solidFill>
                <a:latin typeface="Metropolis Light" panose="00000500000000000000" pitchFamily="50" charset="0"/>
              </a:rPr>
              <a:t>nama</a:t>
            </a:r>
            <a:r>
              <a:rPr lang="en-US" sz="1400" i="1" dirty="0">
                <a:solidFill>
                  <a:schemeClr val="bg1"/>
                </a:solidFill>
                <a:latin typeface="Metropolis Light" panose="00000500000000000000" pitchFamily="50" charset="0"/>
              </a:rPr>
              <a:t> </a:t>
            </a:r>
            <a:r>
              <a:rPr lang="en-US" sz="1400" i="1" dirty="0" err="1">
                <a:solidFill>
                  <a:schemeClr val="bg1"/>
                </a:solidFill>
                <a:latin typeface="Metropolis Light" panose="00000500000000000000" pitchFamily="50" charset="0"/>
              </a:rPr>
              <a:t>kabupaten</a:t>
            </a:r>
            <a:r>
              <a:rPr lang="en-US" sz="1400" i="1" dirty="0">
                <a:solidFill>
                  <a:schemeClr val="bg1"/>
                </a:solidFill>
                <a:latin typeface="Metropolis Light" panose="00000500000000000000" pitchFamily="50" charset="0"/>
              </a:rPr>
              <a:t>/Kota </a:t>
            </a:r>
            <a:r>
              <a:rPr lang="en-US" sz="1400" i="1" dirty="0" err="1">
                <a:solidFill>
                  <a:schemeClr val="bg1"/>
                </a:solidFill>
                <a:latin typeface="Metropolis Light" panose="00000500000000000000" pitchFamily="50" charset="0"/>
              </a:rPr>
              <a:t>saja</a:t>
            </a:r>
            <a:r>
              <a:rPr lang="en-US" sz="1400" i="1" dirty="0">
                <a:solidFill>
                  <a:schemeClr val="bg1"/>
                </a:solidFill>
                <a:latin typeface="Metropolis Light" panose="00000500000000000000" pitchFamily="50" charset="0"/>
              </a:rPr>
              <a:t>.</a:t>
            </a:r>
          </a:p>
        </p:txBody>
      </p:sp>
      <p:sp>
        <p:nvSpPr>
          <p:cNvPr id="8" name="Rectangle: Rounded Corners 7">
            <a:extLst>
              <a:ext uri="{FF2B5EF4-FFF2-40B4-BE49-F238E27FC236}">
                <a16:creationId xmlns:a16="http://schemas.microsoft.com/office/drawing/2014/main" id="{3CA19F5B-8501-4D8D-A5AA-70620B004792}"/>
              </a:ext>
            </a:extLst>
          </p:cNvPr>
          <p:cNvSpPr/>
          <p:nvPr/>
        </p:nvSpPr>
        <p:spPr>
          <a:xfrm>
            <a:off x="7369614" y="4400550"/>
            <a:ext cx="4340715" cy="1445114"/>
          </a:xfrm>
          <a:prstGeom prst="roundRect">
            <a:avLst>
              <a:gd name="adj" fmla="val 7026"/>
            </a:avLst>
          </a:prstGeom>
          <a:noFill/>
          <a:ln w="285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956905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6F7EA022-F2A1-4784-8BE0-653EABFDF124}"/>
              </a:ext>
            </a:extLst>
          </p:cNvPr>
          <p:cNvSpPr txBox="1"/>
          <p:nvPr/>
        </p:nvSpPr>
        <p:spPr>
          <a:xfrm>
            <a:off x="344023" y="1137194"/>
            <a:ext cx="4806946" cy="1277273"/>
          </a:xfrm>
          <a:prstGeom prst="rect">
            <a:avLst/>
          </a:prstGeom>
          <a:noFill/>
        </p:spPr>
        <p:txBody>
          <a:bodyPr wrap="square">
            <a:spAutoFit/>
          </a:bodyPr>
          <a:lstStyle/>
          <a:p>
            <a:pPr>
              <a:spcBef>
                <a:spcPts val="300"/>
              </a:spcBef>
              <a:spcAft>
                <a:spcPts val="300"/>
              </a:spcAft>
            </a:pPr>
            <a:r>
              <a:rPr lang="en-US" dirty="0">
                <a:solidFill>
                  <a:srgbClr val="FFFF00"/>
                </a:solidFill>
                <a:latin typeface="Franklin Gothic Medium Cond" panose="020B0606030402020204" pitchFamily="34" charset="0"/>
              </a:rPr>
              <a:t>4.6</a:t>
            </a:r>
            <a:r>
              <a:rPr lang="id-ID" dirty="0">
                <a:solidFill>
                  <a:srgbClr val="FFFF00"/>
                </a:solidFill>
                <a:latin typeface="Franklin Gothic Medium Cond" panose="020B0606030402020204" pitchFamily="34" charset="0"/>
              </a:rPr>
              <a:t> Metode pengumpulan data</a:t>
            </a:r>
          </a:p>
          <a:p>
            <a:pPr>
              <a:spcBef>
                <a:spcPts val="300"/>
              </a:spcBef>
              <a:spcAft>
                <a:spcPts val="300"/>
              </a:spcAft>
            </a:pPr>
            <a:r>
              <a:rPr lang="id-ID" i="1" dirty="0">
                <a:solidFill>
                  <a:schemeClr val="bg1"/>
                </a:solidFill>
                <a:latin typeface="Franklin Gothic Medium Cond" panose="020B0606030402020204" pitchFamily="34" charset="0"/>
              </a:rPr>
              <a:t>Jika kode yang dipilih lebih dari satu, maka jumlahkan kode yang terpilih lalu pindahkan ke kotak yang tersedia</a:t>
            </a:r>
            <a:endParaRPr lang="id-ID" i="1" dirty="0">
              <a:solidFill>
                <a:schemeClr val="bg1"/>
              </a:solidFill>
              <a:highlight>
                <a:srgbClr val="FF0000"/>
              </a:highlight>
              <a:latin typeface="Franklin Gothic Medium Cond" panose="020B0606030402020204" pitchFamily="34" charset="0"/>
            </a:endParaRPr>
          </a:p>
        </p:txBody>
      </p:sp>
      <p:pic>
        <p:nvPicPr>
          <p:cNvPr id="8" name="Picture 7">
            <a:extLst>
              <a:ext uri="{FF2B5EF4-FFF2-40B4-BE49-F238E27FC236}">
                <a16:creationId xmlns:a16="http://schemas.microsoft.com/office/drawing/2014/main" id="{2D603E83-49A5-4DC1-9B15-FEABCB58E359}"/>
              </a:ext>
            </a:extLst>
          </p:cNvPr>
          <p:cNvPicPr>
            <a:picLocks noChangeAspect="1"/>
          </p:cNvPicPr>
          <p:nvPr/>
        </p:nvPicPr>
        <p:blipFill>
          <a:blip r:embed="rId3"/>
          <a:stretch>
            <a:fillRect/>
          </a:stretch>
        </p:blipFill>
        <p:spPr>
          <a:xfrm>
            <a:off x="5150968" y="1137194"/>
            <a:ext cx="6697010" cy="1524213"/>
          </a:xfrm>
          <a:prstGeom prst="rect">
            <a:avLst/>
          </a:prstGeom>
        </p:spPr>
      </p:pic>
      <p:pic>
        <p:nvPicPr>
          <p:cNvPr id="11" name="Picture 10">
            <a:extLst>
              <a:ext uri="{FF2B5EF4-FFF2-40B4-BE49-F238E27FC236}">
                <a16:creationId xmlns:a16="http://schemas.microsoft.com/office/drawing/2014/main" id="{2D61F8CB-409D-493D-9977-96FA78BA06FA}"/>
              </a:ext>
            </a:extLst>
          </p:cNvPr>
          <p:cNvPicPr>
            <a:picLocks noChangeAspect="1"/>
          </p:cNvPicPr>
          <p:nvPr/>
        </p:nvPicPr>
        <p:blipFill>
          <a:blip r:embed="rId4"/>
          <a:stretch>
            <a:fillRect/>
          </a:stretch>
        </p:blipFill>
        <p:spPr>
          <a:xfrm>
            <a:off x="5150967" y="2643058"/>
            <a:ext cx="6697010" cy="1800476"/>
          </a:xfrm>
          <a:prstGeom prst="rect">
            <a:avLst/>
          </a:prstGeom>
        </p:spPr>
      </p:pic>
      <p:sp>
        <p:nvSpPr>
          <p:cNvPr id="12" name="TextBox 11">
            <a:extLst>
              <a:ext uri="{FF2B5EF4-FFF2-40B4-BE49-F238E27FC236}">
                <a16:creationId xmlns:a16="http://schemas.microsoft.com/office/drawing/2014/main" id="{20E92B49-2C96-49EF-9F7F-BD1BE8121B61}"/>
              </a:ext>
            </a:extLst>
          </p:cNvPr>
          <p:cNvSpPr txBox="1"/>
          <p:nvPr/>
        </p:nvSpPr>
        <p:spPr>
          <a:xfrm>
            <a:off x="344023" y="2447329"/>
            <a:ext cx="4806946" cy="4001095"/>
          </a:xfrm>
          <a:prstGeom prst="rect">
            <a:avLst/>
          </a:prstGeom>
          <a:noFill/>
        </p:spPr>
        <p:txBody>
          <a:bodyPr wrap="square">
            <a:spAutoFit/>
          </a:bodyPr>
          <a:lstStyle/>
          <a:p>
            <a:pPr>
              <a:spcBef>
                <a:spcPts val="300"/>
              </a:spcBef>
              <a:spcAft>
                <a:spcPts val="300"/>
              </a:spcAft>
            </a:pPr>
            <a:r>
              <a:rPr lang="en-US" dirty="0">
                <a:solidFill>
                  <a:srgbClr val="FFFF00"/>
                </a:solidFill>
                <a:latin typeface="Franklin Gothic Medium Cond" panose="020B0606030402020204" pitchFamily="34" charset="0"/>
              </a:rPr>
              <a:t>4.7</a:t>
            </a:r>
            <a:r>
              <a:rPr lang="id-ID" dirty="0">
                <a:solidFill>
                  <a:srgbClr val="FFFF00"/>
                </a:solidFill>
                <a:latin typeface="Franklin Gothic Medium Cond" panose="020B0606030402020204" pitchFamily="34" charset="0"/>
              </a:rPr>
              <a:t> Sarana Pengumpulan Data</a:t>
            </a:r>
          </a:p>
          <a:p>
            <a:pPr marL="342900" indent="-342900">
              <a:spcBef>
                <a:spcPts val="300"/>
              </a:spcBef>
              <a:spcAft>
                <a:spcPts val="300"/>
              </a:spcAft>
              <a:buFont typeface="+mj-lt"/>
              <a:buAutoNum type="arabicPeriod"/>
            </a:pPr>
            <a:r>
              <a:rPr lang="id-ID" i="1" dirty="0">
                <a:solidFill>
                  <a:schemeClr val="bg1"/>
                </a:solidFill>
                <a:latin typeface="Franklin Gothic Medium Cond" panose="020B0606030402020204" pitchFamily="34" charset="0"/>
              </a:rPr>
              <a:t>Paper-assisted Personal Interviewing</a:t>
            </a:r>
            <a:r>
              <a:rPr lang="id-ID" dirty="0">
                <a:solidFill>
                  <a:schemeClr val="bg1"/>
                </a:solidFill>
                <a:latin typeface="Franklin Gothic Medium Cond" panose="020B0606030402020204" pitchFamily="34" charset="0"/>
              </a:rPr>
              <a:t> (PAPI)</a:t>
            </a:r>
            <a:r>
              <a:rPr lang="en-US" dirty="0">
                <a:solidFill>
                  <a:schemeClr val="bg1"/>
                </a:solidFill>
                <a:latin typeface="Franklin Gothic Medium Cond" panose="020B0606030402020204" pitchFamily="34" charset="0"/>
              </a:rPr>
              <a:t> </a:t>
            </a:r>
            <a:r>
              <a:rPr lang="en-US" dirty="0" err="1">
                <a:solidFill>
                  <a:schemeClr val="bg1"/>
                </a:solidFill>
                <a:latin typeface="Franklin Gothic Medium Cond" panose="020B0606030402020204" pitchFamily="34" charset="0"/>
              </a:rPr>
              <a:t>adalah</a:t>
            </a:r>
            <a:r>
              <a:rPr lang="en-US" dirty="0">
                <a:solidFill>
                  <a:schemeClr val="bg1"/>
                </a:solidFill>
                <a:latin typeface="Franklin Gothic Medium Cond" panose="020B0606030402020204" pitchFamily="34" charset="0"/>
              </a:rPr>
              <a:t> </a:t>
            </a:r>
            <a:r>
              <a:rPr lang="en-US" dirty="0" err="1">
                <a:solidFill>
                  <a:schemeClr val="bg1"/>
                </a:solidFill>
                <a:latin typeface="Franklin Gothic Medium Cond" panose="020B0606030402020204" pitchFamily="34" charset="0"/>
              </a:rPr>
              <a:t>wawancara</a:t>
            </a:r>
            <a:r>
              <a:rPr lang="en-US" dirty="0">
                <a:solidFill>
                  <a:schemeClr val="bg1"/>
                </a:solidFill>
                <a:latin typeface="Franklin Gothic Medium Cond" panose="020B0606030402020204" pitchFamily="34" charset="0"/>
              </a:rPr>
              <a:t> </a:t>
            </a:r>
            <a:r>
              <a:rPr lang="en-US" dirty="0" err="1">
                <a:solidFill>
                  <a:schemeClr val="bg1"/>
                </a:solidFill>
                <a:latin typeface="Franklin Gothic Medium Cond" panose="020B0606030402020204" pitchFamily="34" charset="0"/>
              </a:rPr>
              <a:t>tatap</a:t>
            </a:r>
            <a:r>
              <a:rPr lang="en-US" dirty="0">
                <a:solidFill>
                  <a:schemeClr val="bg1"/>
                </a:solidFill>
                <a:latin typeface="Franklin Gothic Medium Cond" panose="020B0606030402020204" pitchFamily="34" charset="0"/>
              </a:rPr>
              <a:t> </a:t>
            </a:r>
            <a:r>
              <a:rPr lang="en-US" dirty="0" err="1">
                <a:solidFill>
                  <a:schemeClr val="bg1"/>
                </a:solidFill>
                <a:latin typeface="Franklin Gothic Medium Cond" panose="020B0606030402020204" pitchFamily="34" charset="0"/>
              </a:rPr>
              <a:t>muka</a:t>
            </a:r>
            <a:r>
              <a:rPr lang="en-US" dirty="0">
                <a:solidFill>
                  <a:schemeClr val="bg1"/>
                </a:solidFill>
                <a:latin typeface="Franklin Gothic Medium Cond" panose="020B0606030402020204" pitchFamily="34" charset="0"/>
              </a:rPr>
              <a:t> </a:t>
            </a:r>
            <a:r>
              <a:rPr lang="en-US" dirty="0" err="1">
                <a:solidFill>
                  <a:schemeClr val="bg1"/>
                </a:solidFill>
                <a:latin typeface="Franklin Gothic Medium Cond" panose="020B0606030402020204" pitchFamily="34" charset="0"/>
              </a:rPr>
              <a:t>langsung</a:t>
            </a:r>
            <a:r>
              <a:rPr lang="en-US" dirty="0">
                <a:solidFill>
                  <a:schemeClr val="bg1"/>
                </a:solidFill>
                <a:latin typeface="Franklin Gothic Medium Cond" panose="020B0606030402020204" pitchFamily="34" charset="0"/>
              </a:rPr>
              <a:t> </a:t>
            </a:r>
            <a:r>
              <a:rPr lang="en-US" dirty="0" err="1">
                <a:solidFill>
                  <a:schemeClr val="bg1"/>
                </a:solidFill>
                <a:latin typeface="Franklin Gothic Medium Cond" panose="020B0606030402020204" pitchFamily="34" charset="0"/>
              </a:rPr>
              <a:t>dengan</a:t>
            </a:r>
            <a:r>
              <a:rPr lang="en-US" dirty="0">
                <a:solidFill>
                  <a:schemeClr val="bg1"/>
                </a:solidFill>
                <a:latin typeface="Franklin Gothic Medium Cond" panose="020B0606030402020204" pitchFamily="34" charset="0"/>
              </a:rPr>
              <a:t> media </a:t>
            </a:r>
            <a:r>
              <a:rPr lang="en-US" dirty="0" err="1">
                <a:solidFill>
                  <a:schemeClr val="bg1"/>
                </a:solidFill>
                <a:latin typeface="Franklin Gothic Medium Cond" panose="020B0606030402020204" pitchFamily="34" charset="0"/>
              </a:rPr>
              <a:t>kertas</a:t>
            </a:r>
            <a:r>
              <a:rPr lang="en-US" dirty="0">
                <a:solidFill>
                  <a:schemeClr val="bg1"/>
                </a:solidFill>
                <a:latin typeface="Franklin Gothic Medium Cond" panose="020B0606030402020204" pitchFamily="34" charset="0"/>
              </a:rPr>
              <a:t>. </a:t>
            </a:r>
          </a:p>
          <a:p>
            <a:pPr marL="342900" indent="-342900">
              <a:spcBef>
                <a:spcPts val="300"/>
              </a:spcBef>
              <a:spcAft>
                <a:spcPts val="300"/>
              </a:spcAft>
              <a:buFont typeface="+mj-lt"/>
              <a:buAutoNum type="arabicPeriod"/>
            </a:pPr>
            <a:r>
              <a:rPr lang="id-ID" i="1" dirty="0">
                <a:solidFill>
                  <a:schemeClr val="bg1"/>
                </a:solidFill>
                <a:latin typeface="Franklin Gothic Medium Cond" panose="020B0606030402020204" pitchFamily="34" charset="0"/>
              </a:rPr>
              <a:t>Computer-assisted Personal Interviewing </a:t>
            </a:r>
            <a:r>
              <a:rPr lang="id-ID" dirty="0">
                <a:solidFill>
                  <a:schemeClr val="bg1"/>
                </a:solidFill>
                <a:latin typeface="Franklin Gothic Medium Cond" panose="020B0606030402020204" pitchFamily="34" charset="0"/>
              </a:rPr>
              <a:t>(CAPI)</a:t>
            </a:r>
            <a:r>
              <a:rPr lang="en-US" dirty="0">
                <a:solidFill>
                  <a:schemeClr val="bg1"/>
                </a:solidFill>
                <a:latin typeface="Franklin Gothic Medium Cond" panose="020B0606030402020204" pitchFamily="34" charset="0"/>
              </a:rPr>
              <a:t> </a:t>
            </a:r>
            <a:r>
              <a:rPr lang="en-US" dirty="0" err="1">
                <a:solidFill>
                  <a:schemeClr val="bg1"/>
                </a:solidFill>
                <a:latin typeface="Franklin Gothic Medium Cond" panose="020B0606030402020204" pitchFamily="34" charset="0"/>
              </a:rPr>
              <a:t>wawancara</a:t>
            </a:r>
            <a:r>
              <a:rPr lang="en-US" dirty="0">
                <a:solidFill>
                  <a:schemeClr val="bg1"/>
                </a:solidFill>
                <a:latin typeface="Franklin Gothic Medium Cond" panose="020B0606030402020204" pitchFamily="34" charset="0"/>
              </a:rPr>
              <a:t> </a:t>
            </a:r>
            <a:r>
              <a:rPr lang="en-US" dirty="0" err="1">
                <a:solidFill>
                  <a:schemeClr val="bg1"/>
                </a:solidFill>
                <a:latin typeface="Franklin Gothic Medium Cond" panose="020B0606030402020204" pitchFamily="34" charset="0"/>
              </a:rPr>
              <a:t>tatap</a:t>
            </a:r>
            <a:r>
              <a:rPr lang="en-US" dirty="0">
                <a:solidFill>
                  <a:schemeClr val="bg1"/>
                </a:solidFill>
                <a:latin typeface="Franklin Gothic Medium Cond" panose="020B0606030402020204" pitchFamily="34" charset="0"/>
              </a:rPr>
              <a:t> </a:t>
            </a:r>
            <a:r>
              <a:rPr lang="en-US" dirty="0" err="1">
                <a:solidFill>
                  <a:schemeClr val="bg1"/>
                </a:solidFill>
                <a:latin typeface="Franklin Gothic Medium Cond" panose="020B0606030402020204" pitchFamily="34" charset="0"/>
              </a:rPr>
              <a:t>muka</a:t>
            </a:r>
            <a:r>
              <a:rPr lang="en-US" dirty="0">
                <a:solidFill>
                  <a:schemeClr val="bg1"/>
                </a:solidFill>
                <a:latin typeface="Franklin Gothic Medium Cond" panose="020B0606030402020204" pitchFamily="34" charset="0"/>
              </a:rPr>
              <a:t> </a:t>
            </a:r>
            <a:r>
              <a:rPr lang="en-US" dirty="0" err="1">
                <a:solidFill>
                  <a:schemeClr val="bg1"/>
                </a:solidFill>
                <a:latin typeface="Franklin Gothic Medium Cond" panose="020B0606030402020204" pitchFamily="34" charset="0"/>
              </a:rPr>
              <a:t>langsung</a:t>
            </a:r>
            <a:r>
              <a:rPr lang="en-US" dirty="0">
                <a:solidFill>
                  <a:schemeClr val="bg1"/>
                </a:solidFill>
                <a:latin typeface="Franklin Gothic Medium Cond" panose="020B0606030402020204" pitchFamily="34" charset="0"/>
              </a:rPr>
              <a:t> </a:t>
            </a:r>
            <a:r>
              <a:rPr lang="en-US" dirty="0" err="1">
                <a:solidFill>
                  <a:schemeClr val="bg1"/>
                </a:solidFill>
                <a:latin typeface="Franklin Gothic Medium Cond" panose="020B0606030402020204" pitchFamily="34" charset="0"/>
              </a:rPr>
              <a:t>tapi</a:t>
            </a:r>
            <a:r>
              <a:rPr lang="en-US" dirty="0">
                <a:solidFill>
                  <a:schemeClr val="bg1"/>
                </a:solidFill>
                <a:latin typeface="Franklin Gothic Medium Cond" panose="020B0606030402020204" pitchFamily="34" charset="0"/>
              </a:rPr>
              <a:t> </a:t>
            </a:r>
            <a:r>
              <a:rPr lang="en-US" dirty="0" err="1">
                <a:solidFill>
                  <a:schemeClr val="bg1"/>
                </a:solidFill>
                <a:latin typeface="Franklin Gothic Medium Cond" panose="020B0606030402020204" pitchFamily="34" charset="0"/>
              </a:rPr>
              <a:t>pertanyaan</a:t>
            </a:r>
            <a:r>
              <a:rPr lang="en-US" dirty="0">
                <a:solidFill>
                  <a:schemeClr val="bg1"/>
                </a:solidFill>
                <a:latin typeface="Franklin Gothic Medium Cond" panose="020B0606030402020204" pitchFamily="34" charset="0"/>
              </a:rPr>
              <a:t> dan daftar </a:t>
            </a:r>
            <a:r>
              <a:rPr lang="en-US" dirty="0" err="1">
                <a:solidFill>
                  <a:schemeClr val="bg1"/>
                </a:solidFill>
                <a:latin typeface="Franklin Gothic Medium Cond" panose="020B0606030402020204" pitchFamily="34" charset="0"/>
              </a:rPr>
              <a:t>jawaban</a:t>
            </a:r>
            <a:r>
              <a:rPr lang="en-US" dirty="0">
                <a:solidFill>
                  <a:schemeClr val="bg1"/>
                </a:solidFill>
                <a:latin typeface="Franklin Gothic Medium Cond" panose="020B0606030402020204" pitchFamily="34" charset="0"/>
              </a:rPr>
              <a:t> </a:t>
            </a:r>
            <a:r>
              <a:rPr lang="en-US" dirty="0" err="1">
                <a:solidFill>
                  <a:schemeClr val="bg1"/>
                </a:solidFill>
                <a:latin typeface="Franklin Gothic Medium Cond" panose="020B0606030402020204" pitchFamily="34" charset="0"/>
              </a:rPr>
              <a:t>akan</a:t>
            </a:r>
            <a:r>
              <a:rPr lang="en-US" dirty="0">
                <a:solidFill>
                  <a:schemeClr val="bg1"/>
                </a:solidFill>
                <a:latin typeface="Franklin Gothic Medium Cond" panose="020B0606030402020204" pitchFamily="34" charset="0"/>
              </a:rPr>
              <a:t> </a:t>
            </a:r>
            <a:r>
              <a:rPr lang="en-US" dirty="0" err="1">
                <a:solidFill>
                  <a:schemeClr val="bg1"/>
                </a:solidFill>
                <a:latin typeface="Franklin Gothic Medium Cond" panose="020B0606030402020204" pitchFamily="34" charset="0"/>
              </a:rPr>
              <a:t>ditampilkan</a:t>
            </a:r>
            <a:r>
              <a:rPr lang="en-US" dirty="0">
                <a:solidFill>
                  <a:schemeClr val="bg1"/>
                </a:solidFill>
                <a:latin typeface="Franklin Gothic Medium Cond" panose="020B0606030402020204" pitchFamily="34" charset="0"/>
              </a:rPr>
              <a:t> pada </a:t>
            </a:r>
            <a:r>
              <a:rPr lang="en-US" dirty="0" err="1">
                <a:solidFill>
                  <a:schemeClr val="bg1"/>
                </a:solidFill>
                <a:latin typeface="Franklin Gothic Medium Cond" panose="020B0606030402020204" pitchFamily="34" charset="0"/>
              </a:rPr>
              <a:t>perangkat</a:t>
            </a:r>
            <a:r>
              <a:rPr lang="en-US" dirty="0">
                <a:solidFill>
                  <a:schemeClr val="bg1"/>
                </a:solidFill>
                <a:latin typeface="Franklin Gothic Medium Cond" panose="020B0606030402020204" pitchFamily="34" charset="0"/>
              </a:rPr>
              <a:t> multimedia </a:t>
            </a:r>
            <a:r>
              <a:rPr lang="en-US" dirty="0" err="1">
                <a:solidFill>
                  <a:schemeClr val="bg1"/>
                </a:solidFill>
                <a:latin typeface="Franklin Gothic Medium Cond" panose="020B0606030402020204" pitchFamily="34" charset="0"/>
              </a:rPr>
              <a:t>contoh</a:t>
            </a:r>
            <a:r>
              <a:rPr lang="en-US" dirty="0">
                <a:solidFill>
                  <a:schemeClr val="bg1"/>
                </a:solidFill>
                <a:latin typeface="Franklin Gothic Medium Cond" panose="020B0606030402020204" pitchFamily="34" charset="0"/>
              </a:rPr>
              <a:t> (</a:t>
            </a:r>
            <a:r>
              <a:rPr lang="en-US" dirty="0" err="1">
                <a:solidFill>
                  <a:schemeClr val="bg1"/>
                </a:solidFill>
                <a:latin typeface="Franklin Gothic Medium Cond" panose="020B0606030402020204" pitchFamily="34" charset="0"/>
              </a:rPr>
              <a:t>Aplikasi</a:t>
            </a:r>
            <a:r>
              <a:rPr lang="en-US" dirty="0">
                <a:solidFill>
                  <a:schemeClr val="bg1"/>
                </a:solidFill>
                <a:latin typeface="Franklin Gothic Medium Cond" panose="020B0606030402020204" pitchFamily="34" charset="0"/>
              </a:rPr>
              <a:t> android)</a:t>
            </a:r>
          </a:p>
          <a:p>
            <a:pPr marL="342900" indent="-342900">
              <a:spcBef>
                <a:spcPts val="300"/>
              </a:spcBef>
              <a:spcAft>
                <a:spcPts val="300"/>
              </a:spcAft>
              <a:buFont typeface="+mj-lt"/>
              <a:buAutoNum type="arabicPeriod"/>
            </a:pPr>
            <a:r>
              <a:rPr lang="id-ID" i="1" dirty="0">
                <a:solidFill>
                  <a:schemeClr val="bg1"/>
                </a:solidFill>
                <a:latin typeface="Franklin Gothic Medium Cond" panose="020B0606030402020204" pitchFamily="34" charset="0"/>
              </a:rPr>
              <a:t>Computer-assisted Telephones Interviewing</a:t>
            </a:r>
            <a:r>
              <a:rPr lang="id-ID" dirty="0">
                <a:solidFill>
                  <a:schemeClr val="bg1"/>
                </a:solidFill>
                <a:latin typeface="Franklin Gothic Medium Cond" panose="020B0606030402020204" pitchFamily="34" charset="0"/>
              </a:rPr>
              <a:t> (CATI)</a:t>
            </a:r>
            <a:r>
              <a:rPr lang="en-US" dirty="0">
                <a:solidFill>
                  <a:schemeClr val="bg1"/>
                </a:solidFill>
                <a:latin typeface="Franklin Gothic Medium Cond" panose="020B0606030402020204" pitchFamily="34" charset="0"/>
              </a:rPr>
              <a:t> </a:t>
            </a:r>
            <a:r>
              <a:rPr lang="en-US" dirty="0" err="1">
                <a:solidFill>
                  <a:schemeClr val="bg1"/>
                </a:solidFill>
                <a:latin typeface="Franklin Gothic Medium Cond" panose="020B0606030402020204" pitchFamily="34" charset="0"/>
              </a:rPr>
              <a:t>adalah</a:t>
            </a:r>
            <a:r>
              <a:rPr lang="en-US" dirty="0">
                <a:solidFill>
                  <a:schemeClr val="bg1"/>
                </a:solidFill>
                <a:latin typeface="Franklin Gothic Medium Cond" panose="020B0606030402020204" pitchFamily="34" charset="0"/>
              </a:rPr>
              <a:t> </a:t>
            </a:r>
            <a:r>
              <a:rPr lang="en-US" dirty="0" err="1">
                <a:solidFill>
                  <a:schemeClr val="bg1"/>
                </a:solidFill>
                <a:latin typeface="Franklin Gothic Medium Cond" panose="020B0606030402020204" pitchFamily="34" charset="0"/>
              </a:rPr>
              <a:t>wawancara</a:t>
            </a:r>
            <a:r>
              <a:rPr lang="en-US" dirty="0">
                <a:solidFill>
                  <a:schemeClr val="bg1"/>
                </a:solidFill>
                <a:latin typeface="Franklin Gothic Medium Cond" panose="020B0606030402020204" pitchFamily="34" charset="0"/>
              </a:rPr>
              <a:t> </a:t>
            </a:r>
            <a:r>
              <a:rPr lang="en-US" dirty="0" err="1">
                <a:solidFill>
                  <a:schemeClr val="bg1"/>
                </a:solidFill>
                <a:latin typeface="Franklin Gothic Medium Cond" panose="020B0606030402020204" pitchFamily="34" charset="0"/>
              </a:rPr>
              <a:t>langsung</a:t>
            </a:r>
            <a:r>
              <a:rPr lang="en-US" dirty="0">
                <a:solidFill>
                  <a:schemeClr val="bg1"/>
                </a:solidFill>
                <a:latin typeface="Franklin Gothic Medium Cond" panose="020B0606030402020204" pitchFamily="34" charset="0"/>
              </a:rPr>
              <a:t> </a:t>
            </a:r>
            <a:r>
              <a:rPr lang="en-US" dirty="0" err="1">
                <a:solidFill>
                  <a:schemeClr val="bg1"/>
                </a:solidFill>
                <a:latin typeface="Franklin Gothic Medium Cond" panose="020B0606030402020204" pitchFamily="34" charset="0"/>
              </a:rPr>
              <a:t>tetapi</a:t>
            </a:r>
            <a:r>
              <a:rPr lang="en-US" dirty="0">
                <a:solidFill>
                  <a:schemeClr val="bg1"/>
                </a:solidFill>
                <a:latin typeface="Franklin Gothic Medium Cond" panose="020B0606030402020204" pitchFamily="34" charset="0"/>
              </a:rPr>
              <a:t> via </a:t>
            </a:r>
            <a:r>
              <a:rPr lang="en-US" dirty="0" err="1">
                <a:solidFill>
                  <a:schemeClr val="bg1"/>
                </a:solidFill>
                <a:latin typeface="Franklin Gothic Medium Cond" panose="020B0606030402020204" pitchFamily="34" charset="0"/>
              </a:rPr>
              <a:t>telepon</a:t>
            </a:r>
            <a:r>
              <a:rPr lang="en-US" dirty="0">
                <a:solidFill>
                  <a:schemeClr val="bg1"/>
                </a:solidFill>
                <a:latin typeface="Franklin Gothic Medium Cond" panose="020B0606030402020204" pitchFamily="34" charset="0"/>
              </a:rPr>
              <a:t>.</a:t>
            </a:r>
          </a:p>
          <a:p>
            <a:pPr marL="342900" indent="-342900">
              <a:spcBef>
                <a:spcPts val="300"/>
              </a:spcBef>
              <a:spcAft>
                <a:spcPts val="300"/>
              </a:spcAft>
              <a:buFont typeface="+mj-lt"/>
              <a:buAutoNum type="arabicPeriod"/>
            </a:pPr>
            <a:r>
              <a:rPr lang="en-US" i="1" dirty="0">
                <a:solidFill>
                  <a:schemeClr val="bg1"/>
                </a:solidFill>
                <a:latin typeface="Franklin Gothic Medium Cond" panose="020B0606030402020204" pitchFamily="34" charset="0"/>
              </a:rPr>
              <a:t>Computer Aided Web Interviewing </a:t>
            </a:r>
            <a:r>
              <a:rPr lang="en-US" dirty="0">
                <a:solidFill>
                  <a:schemeClr val="bg1"/>
                </a:solidFill>
                <a:latin typeface="Franklin Gothic Medium Cond" panose="020B0606030402020204" pitchFamily="34" charset="0"/>
              </a:rPr>
              <a:t>(CAWI) </a:t>
            </a:r>
            <a:r>
              <a:rPr lang="en-US" dirty="0" err="1">
                <a:solidFill>
                  <a:schemeClr val="bg1"/>
                </a:solidFill>
                <a:latin typeface="Franklin Gothic Medium Cond" panose="020B0606030402020204" pitchFamily="34" charset="0"/>
              </a:rPr>
              <a:t>adalah</a:t>
            </a:r>
            <a:r>
              <a:rPr lang="en-US" dirty="0">
                <a:solidFill>
                  <a:schemeClr val="bg1"/>
                </a:solidFill>
                <a:latin typeface="Franklin Gothic Medium Cond" panose="020B0606030402020204" pitchFamily="34" charset="0"/>
              </a:rPr>
              <a:t> </a:t>
            </a:r>
            <a:r>
              <a:rPr lang="en-US" dirty="0" err="1">
                <a:solidFill>
                  <a:schemeClr val="bg1"/>
                </a:solidFill>
                <a:latin typeface="Franklin Gothic Medium Cond" panose="020B0606030402020204" pitchFamily="34" charset="0"/>
              </a:rPr>
              <a:t>menggunakan</a:t>
            </a:r>
            <a:r>
              <a:rPr lang="en-US" dirty="0">
                <a:solidFill>
                  <a:schemeClr val="bg1"/>
                </a:solidFill>
                <a:latin typeface="Franklin Gothic Medium Cond" panose="020B0606030402020204" pitchFamily="34" charset="0"/>
              </a:rPr>
              <a:t> </a:t>
            </a:r>
            <a:r>
              <a:rPr lang="en-US" dirty="0" err="1">
                <a:solidFill>
                  <a:schemeClr val="bg1"/>
                </a:solidFill>
                <a:latin typeface="Franklin Gothic Medium Cond" panose="020B0606030402020204" pitchFamily="34" charset="0"/>
              </a:rPr>
              <a:t>kuesioner</a:t>
            </a:r>
            <a:r>
              <a:rPr lang="en-US" dirty="0">
                <a:solidFill>
                  <a:schemeClr val="bg1"/>
                </a:solidFill>
                <a:latin typeface="Franklin Gothic Medium Cond" panose="020B0606030402020204" pitchFamily="34" charset="0"/>
              </a:rPr>
              <a:t> online via </a:t>
            </a:r>
            <a:r>
              <a:rPr lang="en-US" dirty="0" err="1">
                <a:solidFill>
                  <a:schemeClr val="bg1"/>
                </a:solidFill>
                <a:latin typeface="Franklin Gothic Medium Cond" panose="020B0606030402020204" pitchFamily="34" charset="0"/>
              </a:rPr>
              <a:t>komputer</a:t>
            </a:r>
            <a:r>
              <a:rPr lang="en-US" dirty="0">
                <a:solidFill>
                  <a:schemeClr val="bg1"/>
                </a:solidFill>
                <a:latin typeface="Franklin Gothic Medium Cond" panose="020B0606030402020204" pitchFamily="34" charset="0"/>
              </a:rPr>
              <a:t> </a:t>
            </a:r>
            <a:r>
              <a:rPr lang="en-US" dirty="0" err="1">
                <a:solidFill>
                  <a:schemeClr val="bg1"/>
                </a:solidFill>
                <a:latin typeface="Franklin Gothic Medium Cond" panose="020B0606030402020204" pitchFamily="34" charset="0"/>
              </a:rPr>
              <a:t>atau</a:t>
            </a:r>
            <a:r>
              <a:rPr lang="en-US" dirty="0">
                <a:solidFill>
                  <a:schemeClr val="bg1"/>
                </a:solidFill>
                <a:latin typeface="Franklin Gothic Medium Cond" panose="020B0606030402020204" pitchFamily="34" charset="0"/>
              </a:rPr>
              <a:t> </a:t>
            </a:r>
            <a:r>
              <a:rPr lang="en-US" dirty="0" err="1">
                <a:solidFill>
                  <a:schemeClr val="bg1"/>
                </a:solidFill>
                <a:latin typeface="Franklin Gothic Medium Cond" panose="020B0606030402020204" pitchFamily="34" charset="0"/>
              </a:rPr>
              <a:t>perangkat</a:t>
            </a:r>
            <a:r>
              <a:rPr lang="en-US" dirty="0">
                <a:solidFill>
                  <a:schemeClr val="bg1"/>
                </a:solidFill>
                <a:latin typeface="Franklin Gothic Medium Cond" panose="020B0606030402020204" pitchFamily="34" charset="0"/>
              </a:rPr>
              <a:t> lain yang </a:t>
            </a:r>
            <a:r>
              <a:rPr lang="en-US" dirty="0" err="1">
                <a:solidFill>
                  <a:schemeClr val="bg1"/>
                </a:solidFill>
                <a:latin typeface="Franklin Gothic Medium Cond" panose="020B0606030402020204" pitchFamily="34" charset="0"/>
              </a:rPr>
              <a:t>terhubung</a:t>
            </a:r>
            <a:r>
              <a:rPr lang="en-US" dirty="0">
                <a:solidFill>
                  <a:schemeClr val="bg1"/>
                </a:solidFill>
                <a:latin typeface="Franklin Gothic Medium Cond" panose="020B0606030402020204" pitchFamily="34" charset="0"/>
              </a:rPr>
              <a:t> </a:t>
            </a:r>
            <a:r>
              <a:rPr lang="en-US" dirty="0" err="1">
                <a:solidFill>
                  <a:schemeClr val="bg1"/>
                </a:solidFill>
                <a:latin typeface="Franklin Gothic Medium Cond" panose="020B0606030402020204" pitchFamily="34" charset="0"/>
              </a:rPr>
              <a:t>ke</a:t>
            </a:r>
            <a:r>
              <a:rPr lang="en-US" dirty="0">
                <a:solidFill>
                  <a:schemeClr val="bg1"/>
                </a:solidFill>
                <a:latin typeface="Franklin Gothic Medium Cond" panose="020B0606030402020204" pitchFamily="34" charset="0"/>
              </a:rPr>
              <a:t> internet</a:t>
            </a:r>
          </a:p>
        </p:txBody>
      </p:sp>
      <p:sp>
        <p:nvSpPr>
          <p:cNvPr id="13" name="TextBox 12">
            <a:extLst>
              <a:ext uri="{FF2B5EF4-FFF2-40B4-BE49-F238E27FC236}">
                <a16:creationId xmlns:a16="http://schemas.microsoft.com/office/drawing/2014/main" id="{071ADF30-21B3-4B66-BF07-01133AD26BCD}"/>
              </a:ext>
            </a:extLst>
          </p:cNvPr>
          <p:cNvSpPr txBox="1"/>
          <p:nvPr/>
        </p:nvSpPr>
        <p:spPr>
          <a:xfrm>
            <a:off x="5799943" y="4857452"/>
            <a:ext cx="4806946" cy="1000274"/>
          </a:xfrm>
          <a:prstGeom prst="rect">
            <a:avLst/>
          </a:prstGeom>
          <a:noFill/>
        </p:spPr>
        <p:txBody>
          <a:bodyPr wrap="square">
            <a:spAutoFit/>
          </a:bodyPr>
          <a:lstStyle/>
          <a:p>
            <a:pPr marL="342900" indent="-342900">
              <a:spcBef>
                <a:spcPts val="300"/>
              </a:spcBef>
              <a:spcAft>
                <a:spcPts val="300"/>
              </a:spcAft>
              <a:buAutoNum type="arabicPeriod" startAt="6"/>
            </a:pPr>
            <a:r>
              <a:rPr lang="en-US" i="1" dirty="0">
                <a:solidFill>
                  <a:schemeClr val="bg1"/>
                </a:solidFill>
                <a:latin typeface="Franklin Gothic Medium Cond" panose="020B0606030402020204" pitchFamily="34" charset="0"/>
              </a:rPr>
              <a:t>Mail  </a:t>
            </a:r>
            <a:r>
              <a:rPr lang="en-US" dirty="0" err="1">
                <a:solidFill>
                  <a:schemeClr val="bg1"/>
                </a:solidFill>
                <a:latin typeface="Franklin Gothic Medium Cond" panose="020B0606030402020204" pitchFamily="34" charset="0"/>
              </a:rPr>
              <a:t>adalahpengumpulan</a:t>
            </a:r>
            <a:r>
              <a:rPr lang="en-US" dirty="0">
                <a:solidFill>
                  <a:schemeClr val="bg1"/>
                </a:solidFill>
                <a:latin typeface="Franklin Gothic Medium Cond" panose="020B0606030402020204" pitchFamily="34" charset="0"/>
              </a:rPr>
              <a:t> data </a:t>
            </a:r>
            <a:r>
              <a:rPr lang="en-US" dirty="0" err="1">
                <a:solidFill>
                  <a:schemeClr val="bg1"/>
                </a:solidFill>
                <a:latin typeface="Franklin Gothic Medium Cond" panose="020B0606030402020204" pitchFamily="34" charset="0"/>
              </a:rPr>
              <a:t>melalui</a:t>
            </a:r>
            <a:r>
              <a:rPr lang="en-US" dirty="0">
                <a:solidFill>
                  <a:schemeClr val="bg1"/>
                </a:solidFill>
                <a:latin typeface="Franklin Gothic Medium Cond" panose="020B0606030402020204" pitchFamily="34" charset="0"/>
              </a:rPr>
              <a:t> </a:t>
            </a:r>
            <a:r>
              <a:rPr lang="en-US" dirty="0" err="1">
                <a:solidFill>
                  <a:schemeClr val="bg1"/>
                </a:solidFill>
                <a:latin typeface="Franklin Gothic Medium Cond" panose="020B0606030402020204" pitchFamily="34" charset="0"/>
              </a:rPr>
              <a:t>surat</a:t>
            </a:r>
            <a:r>
              <a:rPr lang="en-US" dirty="0">
                <a:solidFill>
                  <a:schemeClr val="bg1"/>
                </a:solidFill>
                <a:latin typeface="Franklin Gothic Medium Cond" panose="020B0606030402020204" pitchFamily="34" charset="0"/>
              </a:rPr>
              <a:t>, </a:t>
            </a:r>
            <a:r>
              <a:rPr lang="en-US" dirty="0" err="1">
                <a:solidFill>
                  <a:schemeClr val="bg1"/>
                </a:solidFill>
                <a:latin typeface="Franklin Gothic Medium Cond" panose="020B0606030402020204" pitchFamily="34" charset="0"/>
              </a:rPr>
              <a:t>baik</a:t>
            </a:r>
            <a:r>
              <a:rPr lang="en-US" dirty="0">
                <a:solidFill>
                  <a:schemeClr val="bg1"/>
                </a:solidFill>
                <a:latin typeface="Franklin Gothic Medium Cond" panose="020B0606030402020204" pitchFamily="34" charset="0"/>
              </a:rPr>
              <a:t> </a:t>
            </a:r>
            <a:r>
              <a:rPr lang="en-US" dirty="0" err="1">
                <a:solidFill>
                  <a:schemeClr val="bg1"/>
                </a:solidFill>
                <a:latin typeface="Franklin Gothic Medium Cond" panose="020B0606030402020204" pitchFamily="34" charset="0"/>
              </a:rPr>
              <a:t>dalam</a:t>
            </a:r>
            <a:r>
              <a:rPr lang="en-US" dirty="0">
                <a:solidFill>
                  <a:schemeClr val="bg1"/>
                </a:solidFill>
                <a:latin typeface="Franklin Gothic Medium Cond" panose="020B0606030402020204" pitchFamily="34" charset="0"/>
              </a:rPr>
              <a:t> </a:t>
            </a:r>
            <a:r>
              <a:rPr lang="en-US" dirty="0" err="1">
                <a:solidFill>
                  <a:schemeClr val="bg1"/>
                </a:solidFill>
                <a:latin typeface="Franklin Gothic Medium Cond" panose="020B0606030402020204" pitchFamily="34" charset="0"/>
              </a:rPr>
              <a:t>bentuk</a:t>
            </a:r>
            <a:r>
              <a:rPr lang="en-US" dirty="0">
                <a:solidFill>
                  <a:schemeClr val="bg1"/>
                </a:solidFill>
                <a:latin typeface="Franklin Gothic Medium Cond" panose="020B0606030402020204" pitchFamily="34" charset="0"/>
              </a:rPr>
              <a:t> hardcopy </a:t>
            </a:r>
            <a:r>
              <a:rPr lang="en-US" dirty="0" err="1">
                <a:solidFill>
                  <a:schemeClr val="bg1"/>
                </a:solidFill>
                <a:latin typeface="Franklin Gothic Medium Cond" panose="020B0606030402020204" pitchFamily="34" charset="0"/>
              </a:rPr>
              <a:t>maupun</a:t>
            </a:r>
            <a:r>
              <a:rPr lang="en-US" dirty="0">
                <a:solidFill>
                  <a:schemeClr val="bg1"/>
                </a:solidFill>
                <a:latin typeface="Franklin Gothic Medium Cond" panose="020B0606030402020204" pitchFamily="34" charset="0"/>
              </a:rPr>
              <a:t> softcopy </a:t>
            </a:r>
          </a:p>
          <a:p>
            <a:pPr marL="342900" indent="-342900">
              <a:spcBef>
                <a:spcPts val="300"/>
              </a:spcBef>
              <a:spcAft>
                <a:spcPts val="300"/>
              </a:spcAft>
              <a:buAutoNum type="arabicPeriod" startAt="6"/>
            </a:pPr>
            <a:r>
              <a:rPr lang="en-US" dirty="0" err="1">
                <a:solidFill>
                  <a:schemeClr val="bg1"/>
                </a:solidFill>
                <a:latin typeface="Franklin Gothic Medium Cond" panose="020B0606030402020204" pitchFamily="34" charset="0"/>
              </a:rPr>
              <a:t>Lainnya</a:t>
            </a:r>
            <a:endParaRPr lang="en-US" dirty="0">
              <a:solidFill>
                <a:schemeClr val="bg1"/>
              </a:solidFill>
              <a:latin typeface="Franklin Gothic Medium Cond" panose="020B0606030402020204" pitchFamily="34" charset="0"/>
            </a:endParaRPr>
          </a:p>
        </p:txBody>
      </p:sp>
    </p:spTree>
    <p:extLst>
      <p:ext uri="{BB962C8B-B14F-4D97-AF65-F5344CB8AC3E}">
        <p14:creationId xmlns:p14="http://schemas.microsoft.com/office/powerpoint/2010/main" val="41608796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6F7EA022-F2A1-4784-8BE0-653EABFDF124}"/>
              </a:ext>
            </a:extLst>
          </p:cNvPr>
          <p:cNvSpPr txBox="1"/>
          <p:nvPr/>
        </p:nvSpPr>
        <p:spPr>
          <a:xfrm>
            <a:off x="344023" y="1137194"/>
            <a:ext cx="4360981" cy="1000274"/>
          </a:xfrm>
          <a:prstGeom prst="rect">
            <a:avLst/>
          </a:prstGeom>
          <a:noFill/>
        </p:spPr>
        <p:txBody>
          <a:bodyPr wrap="square">
            <a:spAutoFit/>
          </a:bodyPr>
          <a:lstStyle/>
          <a:p>
            <a:pPr>
              <a:spcBef>
                <a:spcPts val="300"/>
              </a:spcBef>
              <a:spcAft>
                <a:spcPts val="300"/>
              </a:spcAft>
            </a:pPr>
            <a:r>
              <a:rPr lang="en-US" dirty="0">
                <a:solidFill>
                  <a:srgbClr val="FFFF00"/>
                </a:solidFill>
                <a:latin typeface="Franklin Gothic Medium Cond" panose="020B0606030402020204" pitchFamily="34" charset="0"/>
              </a:rPr>
              <a:t>4.8</a:t>
            </a:r>
            <a:r>
              <a:rPr lang="id-ID" dirty="0">
                <a:solidFill>
                  <a:srgbClr val="FFFF00"/>
                </a:solidFill>
                <a:latin typeface="Franklin Gothic Medium Cond" panose="020B0606030402020204" pitchFamily="34" charset="0"/>
              </a:rPr>
              <a:t> </a:t>
            </a:r>
            <a:r>
              <a:rPr lang="en-US" dirty="0">
                <a:solidFill>
                  <a:srgbClr val="FFFF00"/>
                </a:solidFill>
                <a:latin typeface="Franklin Gothic Medium Cond" panose="020B0606030402020204" pitchFamily="34" charset="0"/>
              </a:rPr>
              <a:t>Unit </a:t>
            </a:r>
            <a:r>
              <a:rPr lang="en-US" dirty="0" err="1">
                <a:solidFill>
                  <a:srgbClr val="FFFF00"/>
                </a:solidFill>
                <a:latin typeface="Franklin Gothic Medium Cond" panose="020B0606030402020204" pitchFamily="34" charset="0"/>
              </a:rPr>
              <a:t>Pengumpulan</a:t>
            </a:r>
            <a:r>
              <a:rPr lang="en-US" dirty="0">
                <a:solidFill>
                  <a:srgbClr val="FFFF00"/>
                </a:solidFill>
                <a:latin typeface="Franklin Gothic Medium Cond" panose="020B0606030402020204" pitchFamily="34" charset="0"/>
              </a:rPr>
              <a:t> Data</a:t>
            </a:r>
            <a:endParaRPr lang="id-ID" dirty="0">
              <a:solidFill>
                <a:srgbClr val="FFFF00"/>
              </a:solidFill>
              <a:latin typeface="Franklin Gothic Medium Cond" panose="020B0606030402020204" pitchFamily="34" charset="0"/>
            </a:endParaRPr>
          </a:p>
          <a:p>
            <a:pPr>
              <a:spcBef>
                <a:spcPts val="300"/>
              </a:spcBef>
              <a:spcAft>
                <a:spcPts val="300"/>
              </a:spcAft>
            </a:pPr>
            <a:r>
              <a:rPr lang="id-ID" dirty="0">
                <a:solidFill>
                  <a:schemeClr val="bg1"/>
                </a:solidFill>
                <a:latin typeface="Franklin Gothic Medium Cond" panose="020B0606030402020204" pitchFamily="34" charset="0"/>
              </a:rPr>
              <a:t>Unit pengumpulan data adalah unit pengamatan yang digunakan</a:t>
            </a:r>
            <a:r>
              <a:rPr lang="en-US" dirty="0">
                <a:solidFill>
                  <a:schemeClr val="bg1"/>
                </a:solidFill>
                <a:latin typeface="Franklin Gothic Medium Cond" panose="020B0606030402020204" pitchFamily="34" charset="0"/>
              </a:rPr>
              <a:t> </a:t>
            </a:r>
            <a:r>
              <a:rPr lang="id-ID" dirty="0">
                <a:solidFill>
                  <a:schemeClr val="bg1"/>
                </a:solidFill>
                <a:latin typeface="Franklin Gothic Medium Cond" panose="020B0606030402020204" pitchFamily="34" charset="0"/>
              </a:rPr>
              <a:t>pada pengumpulan data.</a:t>
            </a:r>
            <a:endParaRPr lang="id-ID" dirty="0">
              <a:solidFill>
                <a:schemeClr val="bg1"/>
              </a:solidFill>
              <a:highlight>
                <a:srgbClr val="FF0000"/>
              </a:highlight>
              <a:latin typeface="Franklin Gothic Medium Cond" panose="020B0606030402020204" pitchFamily="34" charset="0"/>
            </a:endParaRPr>
          </a:p>
        </p:txBody>
      </p:sp>
      <p:pic>
        <p:nvPicPr>
          <p:cNvPr id="3" name="Picture 2">
            <a:extLst>
              <a:ext uri="{FF2B5EF4-FFF2-40B4-BE49-F238E27FC236}">
                <a16:creationId xmlns:a16="http://schemas.microsoft.com/office/drawing/2014/main" id="{D13AE804-5DED-45AC-AA3D-9A02A3BD69FD}"/>
              </a:ext>
            </a:extLst>
          </p:cNvPr>
          <p:cNvPicPr>
            <a:picLocks noChangeAspect="1"/>
          </p:cNvPicPr>
          <p:nvPr/>
        </p:nvPicPr>
        <p:blipFill>
          <a:blip r:embed="rId3"/>
          <a:stretch>
            <a:fillRect/>
          </a:stretch>
        </p:blipFill>
        <p:spPr>
          <a:xfrm>
            <a:off x="4946818" y="1258767"/>
            <a:ext cx="6687483" cy="1314633"/>
          </a:xfrm>
          <a:prstGeom prst="rect">
            <a:avLst/>
          </a:prstGeom>
        </p:spPr>
      </p:pic>
    </p:spTree>
    <p:extLst>
      <p:ext uri="{BB962C8B-B14F-4D97-AF65-F5344CB8AC3E}">
        <p14:creationId xmlns:p14="http://schemas.microsoft.com/office/powerpoint/2010/main" val="32039916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A23A19C-8D03-4B3A-AC97-86C28C0ADB70}"/>
              </a:ext>
            </a:extLst>
          </p:cNvPr>
          <p:cNvSpPr/>
          <p:nvPr/>
        </p:nvSpPr>
        <p:spPr>
          <a:xfrm>
            <a:off x="344023" y="235796"/>
            <a:ext cx="7462908" cy="584775"/>
          </a:xfrm>
          <a:prstGeom prst="rect">
            <a:avLst/>
          </a:prstGeom>
          <a:noFill/>
        </p:spPr>
        <p:txBody>
          <a:bodyPr wrap="square">
            <a:spAutoFit/>
          </a:bodyPr>
          <a:lstStyle/>
          <a:p>
            <a:r>
              <a:rPr lang="en-US" sz="3200" dirty="0">
                <a:solidFill>
                  <a:schemeClr val="bg1"/>
                </a:solidFill>
                <a:latin typeface="Franklin Gothic Medium Cond" panose="020B0606030402020204" pitchFamily="34" charset="0"/>
              </a:rPr>
              <a:t>Blok V. </a:t>
            </a:r>
            <a:r>
              <a:rPr lang="en-US" sz="3200" dirty="0" err="1">
                <a:solidFill>
                  <a:schemeClr val="bg1"/>
                </a:solidFill>
                <a:latin typeface="Franklin Gothic Medium Cond" panose="020B0606030402020204" pitchFamily="34" charset="0"/>
              </a:rPr>
              <a:t>Metodologi</a:t>
            </a:r>
            <a:endParaRPr lang="en-US" sz="3200" dirty="0">
              <a:solidFill>
                <a:srgbClr val="FFFF00"/>
              </a:solidFill>
              <a:effectLst>
                <a:outerShdw blurRad="38100" dist="38100" dir="2700000" algn="tl">
                  <a:srgbClr val="000000">
                    <a:alpha val="43137"/>
                  </a:srgbClr>
                </a:outerShdw>
              </a:effectLst>
              <a:latin typeface="Franklin Gothic Medium Cond" panose="020B0606030402020204" pitchFamily="34" charset="0"/>
            </a:endParaRPr>
          </a:p>
        </p:txBody>
      </p:sp>
      <p:sp>
        <p:nvSpPr>
          <p:cNvPr id="9" name="TextBox 8">
            <a:extLst>
              <a:ext uri="{FF2B5EF4-FFF2-40B4-BE49-F238E27FC236}">
                <a16:creationId xmlns:a16="http://schemas.microsoft.com/office/drawing/2014/main" id="{E8CBC540-D968-4BB2-808C-2CA92817F11E}"/>
              </a:ext>
            </a:extLst>
          </p:cNvPr>
          <p:cNvSpPr txBox="1"/>
          <p:nvPr/>
        </p:nvSpPr>
        <p:spPr>
          <a:xfrm>
            <a:off x="344022" y="1137194"/>
            <a:ext cx="5592941" cy="1908215"/>
          </a:xfrm>
          <a:prstGeom prst="rect">
            <a:avLst/>
          </a:prstGeom>
          <a:noFill/>
        </p:spPr>
        <p:txBody>
          <a:bodyPr wrap="square">
            <a:spAutoFit/>
          </a:bodyPr>
          <a:lstStyle/>
          <a:p>
            <a:pPr>
              <a:spcBef>
                <a:spcPts val="300"/>
              </a:spcBef>
              <a:spcAft>
                <a:spcPts val="300"/>
              </a:spcAft>
            </a:pPr>
            <a:r>
              <a:rPr lang="id-ID" dirty="0">
                <a:solidFill>
                  <a:srgbClr val="FFFF00"/>
                </a:solidFill>
                <a:latin typeface="Franklin Gothic Medium Cond" panose="020B0606030402020204" pitchFamily="34" charset="0"/>
              </a:rPr>
              <a:t>5.</a:t>
            </a:r>
            <a:r>
              <a:rPr lang="en-US" dirty="0">
                <a:solidFill>
                  <a:srgbClr val="FFFF00"/>
                </a:solidFill>
                <a:latin typeface="Franklin Gothic Medium Cond" panose="020B0606030402020204" pitchFamily="34" charset="0"/>
              </a:rPr>
              <a:t>1</a:t>
            </a:r>
            <a:r>
              <a:rPr lang="id-ID" dirty="0">
                <a:solidFill>
                  <a:srgbClr val="FFFF00"/>
                </a:solidFill>
                <a:latin typeface="Franklin Gothic Medium Cond" panose="020B0606030402020204" pitchFamily="34" charset="0"/>
              </a:rPr>
              <a:t> Tahapan pengambilan sampel</a:t>
            </a:r>
          </a:p>
          <a:p>
            <a:pPr marL="342900" indent="-342900">
              <a:spcBef>
                <a:spcPts val="300"/>
              </a:spcBef>
              <a:spcAft>
                <a:spcPts val="300"/>
              </a:spcAft>
              <a:buFont typeface="+mj-lt"/>
              <a:buAutoNum type="arabicPeriod"/>
            </a:pPr>
            <a:r>
              <a:rPr lang="id-ID" dirty="0">
                <a:solidFill>
                  <a:schemeClr val="bg1"/>
                </a:solidFill>
                <a:latin typeface="Franklin Gothic Medium Cond" panose="020B0606030402020204" pitchFamily="34" charset="0"/>
              </a:rPr>
              <a:t>Single Stage/Phase adalah pengambilan sampel hanya </a:t>
            </a:r>
            <a:r>
              <a:rPr lang="id-ID" dirty="0">
                <a:solidFill>
                  <a:schemeClr val="bg1"/>
                </a:solidFill>
                <a:highlight>
                  <a:srgbClr val="FF0000"/>
                </a:highlight>
                <a:latin typeface="Franklin Gothic Medium Cond" panose="020B0606030402020204" pitchFamily="34" charset="0"/>
              </a:rPr>
              <a:t>satu tahap </a:t>
            </a:r>
            <a:r>
              <a:rPr lang="id-ID" dirty="0">
                <a:solidFill>
                  <a:schemeClr val="bg1"/>
                </a:solidFill>
                <a:latin typeface="Franklin Gothic Medium Cond" panose="020B0606030402020204" pitchFamily="34" charset="0"/>
              </a:rPr>
              <a:t>yang dilakukan langsung pada unit populasi. </a:t>
            </a:r>
            <a:endParaRPr lang="en-US" dirty="0">
              <a:solidFill>
                <a:schemeClr val="bg1"/>
              </a:solidFill>
              <a:latin typeface="Franklin Gothic Medium Cond" panose="020B0606030402020204" pitchFamily="34" charset="0"/>
            </a:endParaRPr>
          </a:p>
          <a:p>
            <a:pPr marL="342900" indent="-342900">
              <a:spcBef>
                <a:spcPts val="300"/>
              </a:spcBef>
              <a:spcAft>
                <a:spcPts val="300"/>
              </a:spcAft>
              <a:buFont typeface="+mj-lt"/>
              <a:buAutoNum type="arabicPeriod"/>
            </a:pPr>
            <a:r>
              <a:rPr lang="id-ID" dirty="0">
                <a:solidFill>
                  <a:schemeClr val="bg1"/>
                </a:solidFill>
                <a:latin typeface="Franklin Gothic Medium Cond" panose="020B0606030402020204" pitchFamily="34" charset="0"/>
              </a:rPr>
              <a:t>Multi Stage/Phase adalah pengambilan sampel melalui </a:t>
            </a:r>
            <a:r>
              <a:rPr lang="id-ID" dirty="0">
                <a:solidFill>
                  <a:schemeClr val="bg1"/>
                </a:solidFill>
                <a:highlight>
                  <a:srgbClr val="FF0000"/>
                </a:highlight>
                <a:latin typeface="Franklin Gothic Medium Cond" panose="020B0606030402020204" pitchFamily="34" charset="0"/>
              </a:rPr>
              <a:t>dua tahap atau lebih</a:t>
            </a:r>
            <a:r>
              <a:rPr lang="en-US" dirty="0">
                <a:solidFill>
                  <a:schemeClr val="bg1"/>
                </a:solidFill>
                <a:highlight>
                  <a:srgbClr val="FF0000"/>
                </a:highlight>
                <a:latin typeface="Franklin Gothic Medium Cond" panose="020B0606030402020204" pitchFamily="34" charset="0"/>
              </a:rPr>
              <a:t>. </a:t>
            </a:r>
            <a:r>
              <a:rPr lang="en-US" dirty="0">
                <a:solidFill>
                  <a:schemeClr val="bg1"/>
                </a:solidFill>
                <a:latin typeface="Franklin Gothic Medium Cond" panose="020B0606030402020204" pitchFamily="34" charset="0"/>
              </a:rPr>
              <a:t> </a:t>
            </a:r>
            <a:r>
              <a:rPr lang="sv-SE" dirty="0">
                <a:solidFill>
                  <a:schemeClr val="bg1"/>
                </a:solidFill>
                <a:latin typeface="Franklin Gothic Medium Cond" panose="020B0606030402020204" pitchFamily="34" charset="0"/>
              </a:rPr>
              <a:t>Metode pemilihan sampel pada masing-masing tahap bisa sama atau berbeda.</a:t>
            </a:r>
            <a:endParaRPr lang="id-ID" dirty="0">
              <a:solidFill>
                <a:schemeClr val="bg1"/>
              </a:solidFill>
              <a:latin typeface="Franklin Gothic Medium Cond" panose="020B0606030402020204" pitchFamily="34" charset="0"/>
            </a:endParaRPr>
          </a:p>
        </p:txBody>
      </p:sp>
      <p:sp>
        <p:nvSpPr>
          <p:cNvPr id="2" name="TextBox 1">
            <a:extLst>
              <a:ext uri="{FF2B5EF4-FFF2-40B4-BE49-F238E27FC236}">
                <a16:creationId xmlns:a16="http://schemas.microsoft.com/office/drawing/2014/main" id="{23EB8DA8-8D2F-4CAF-AD09-5D6C45B9EEAD}"/>
              </a:ext>
            </a:extLst>
          </p:cNvPr>
          <p:cNvSpPr txBox="1"/>
          <p:nvPr/>
        </p:nvSpPr>
        <p:spPr>
          <a:xfrm>
            <a:off x="344021" y="3362032"/>
            <a:ext cx="5592941" cy="1908215"/>
          </a:xfrm>
          <a:prstGeom prst="rect">
            <a:avLst/>
          </a:prstGeom>
          <a:noFill/>
        </p:spPr>
        <p:txBody>
          <a:bodyPr wrap="square">
            <a:spAutoFit/>
          </a:bodyPr>
          <a:lstStyle/>
          <a:p>
            <a:pPr algn="just">
              <a:spcBef>
                <a:spcPts val="300"/>
              </a:spcBef>
              <a:spcAft>
                <a:spcPts val="300"/>
              </a:spcAft>
            </a:pPr>
            <a:r>
              <a:rPr lang="id-ID" dirty="0">
                <a:solidFill>
                  <a:srgbClr val="FFFF00"/>
                </a:solidFill>
                <a:latin typeface="Franklin Gothic Medium Cond" panose="020B0606030402020204" pitchFamily="34" charset="0"/>
              </a:rPr>
              <a:t>5.</a:t>
            </a:r>
            <a:r>
              <a:rPr lang="en-US" dirty="0">
                <a:solidFill>
                  <a:srgbClr val="FFFF00"/>
                </a:solidFill>
                <a:latin typeface="Franklin Gothic Medium Cond" panose="020B0606030402020204" pitchFamily="34" charset="0"/>
              </a:rPr>
              <a:t>2</a:t>
            </a:r>
            <a:r>
              <a:rPr lang="id-ID" dirty="0">
                <a:solidFill>
                  <a:srgbClr val="FFFF00"/>
                </a:solidFill>
                <a:latin typeface="Franklin Gothic Medium Cond" panose="020B0606030402020204" pitchFamily="34" charset="0"/>
              </a:rPr>
              <a:t> Metode pemilihan sampel stage terakhir</a:t>
            </a:r>
          </a:p>
          <a:p>
            <a:pPr marL="342900" indent="-342900" algn="just">
              <a:spcBef>
                <a:spcPts val="300"/>
              </a:spcBef>
              <a:spcAft>
                <a:spcPts val="300"/>
              </a:spcAft>
              <a:buFont typeface="+mj-lt"/>
              <a:buAutoNum type="arabicPeriod"/>
            </a:pPr>
            <a:r>
              <a:rPr lang="id-ID" dirty="0">
                <a:solidFill>
                  <a:schemeClr val="bg1"/>
                </a:solidFill>
                <a:latin typeface="Franklin Gothic Medium Cond" panose="020B0606030402020204" pitchFamily="34" charset="0"/>
              </a:rPr>
              <a:t>Sampel probabilitas</a:t>
            </a:r>
            <a:r>
              <a:rPr lang="en-US" dirty="0">
                <a:solidFill>
                  <a:schemeClr val="bg1"/>
                </a:solidFill>
                <a:latin typeface="Franklin Gothic Medium Cond" panose="020B0606030402020204" pitchFamily="34" charset="0"/>
              </a:rPr>
              <a:t>: </a:t>
            </a:r>
            <a:r>
              <a:rPr lang="id-ID" dirty="0">
                <a:solidFill>
                  <a:schemeClr val="bg1"/>
                </a:solidFill>
                <a:latin typeface="Franklin Gothic Medium Cond" panose="020B0606030402020204" pitchFamily="34" charset="0"/>
              </a:rPr>
              <a:t>metode pemilihan sampel dengan </a:t>
            </a:r>
            <a:r>
              <a:rPr lang="id-ID" dirty="0">
                <a:solidFill>
                  <a:schemeClr val="bg1"/>
                </a:solidFill>
                <a:highlight>
                  <a:srgbClr val="FF0000"/>
                </a:highlight>
                <a:latin typeface="Franklin Gothic Medium Cond" panose="020B0606030402020204" pitchFamily="34" charset="0"/>
              </a:rPr>
              <a:t>peluang yang sama</a:t>
            </a:r>
            <a:r>
              <a:rPr lang="id-ID" dirty="0">
                <a:solidFill>
                  <a:schemeClr val="bg1"/>
                </a:solidFill>
                <a:latin typeface="Franklin Gothic Medium Cond" panose="020B0606030402020204" pitchFamily="34" charset="0"/>
              </a:rPr>
              <a:t> bagi setiap unit populasi untuk dipilih sebagai sampel.</a:t>
            </a:r>
            <a:endParaRPr lang="en-US" dirty="0">
              <a:solidFill>
                <a:schemeClr val="bg1"/>
              </a:solidFill>
              <a:latin typeface="Franklin Gothic Medium Cond" panose="020B0606030402020204" pitchFamily="34" charset="0"/>
            </a:endParaRPr>
          </a:p>
          <a:p>
            <a:pPr marL="342900" indent="-342900" algn="just">
              <a:spcBef>
                <a:spcPts val="300"/>
              </a:spcBef>
              <a:spcAft>
                <a:spcPts val="300"/>
              </a:spcAft>
              <a:buFont typeface="+mj-lt"/>
              <a:buAutoNum type="arabicPeriod"/>
            </a:pPr>
            <a:r>
              <a:rPr lang="id-ID" dirty="0">
                <a:solidFill>
                  <a:schemeClr val="bg1"/>
                </a:solidFill>
                <a:latin typeface="Franklin Gothic Medium Cond" panose="020B0606030402020204" pitchFamily="34" charset="0"/>
              </a:rPr>
              <a:t>Sampel nonprobabilitas</a:t>
            </a:r>
            <a:r>
              <a:rPr lang="en-US" dirty="0">
                <a:solidFill>
                  <a:schemeClr val="bg1"/>
                </a:solidFill>
                <a:latin typeface="Franklin Gothic Medium Cond" panose="020B0606030402020204" pitchFamily="34" charset="0"/>
              </a:rPr>
              <a:t>: </a:t>
            </a:r>
            <a:r>
              <a:rPr lang="id-ID" dirty="0">
                <a:solidFill>
                  <a:schemeClr val="bg1"/>
                </a:solidFill>
                <a:latin typeface="Franklin Gothic Medium Cond" panose="020B0606030402020204" pitchFamily="34" charset="0"/>
              </a:rPr>
              <a:t>teknik yang </a:t>
            </a:r>
            <a:r>
              <a:rPr lang="id-ID" dirty="0">
                <a:solidFill>
                  <a:schemeClr val="bg1"/>
                </a:solidFill>
                <a:highlight>
                  <a:srgbClr val="FF0000"/>
                </a:highlight>
                <a:latin typeface="Franklin Gothic Medium Cond" panose="020B0606030402020204" pitchFamily="34" charset="0"/>
              </a:rPr>
              <a:t>tidak memberi peluang sama </a:t>
            </a:r>
            <a:r>
              <a:rPr lang="id-ID" dirty="0">
                <a:solidFill>
                  <a:schemeClr val="bg1"/>
                </a:solidFill>
                <a:latin typeface="Franklin Gothic Medium Cond" panose="020B0606030402020204" pitchFamily="34" charset="0"/>
              </a:rPr>
              <a:t>bagi setiap unit populasi untuk dipilih sebagai sampel</a:t>
            </a:r>
            <a:endParaRPr lang="en-US" dirty="0">
              <a:solidFill>
                <a:schemeClr val="bg1"/>
              </a:solidFill>
              <a:latin typeface="Franklin Gothic Medium Cond" panose="020B0606030402020204" pitchFamily="34" charset="0"/>
            </a:endParaRPr>
          </a:p>
        </p:txBody>
      </p:sp>
      <p:pic>
        <p:nvPicPr>
          <p:cNvPr id="8" name="Picture 7">
            <a:extLst>
              <a:ext uri="{FF2B5EF4-FFF2-40B4-BE49-F238E27FC236}">
                <a16:creationId xmlns:a16="http://schemas.microsoft.com/office/drawing/2014/main" id="{EFE4472E-9499-4B65-AD80-D88323363FDB}"/>
              </a:ext>
            </a:extLst>
          </p:cNvPr>
          <p:cNvPicPr>
            <a:picLocks noChangeAspect="1"/>
          </p:cNvPicPr>
          <p:nvPr/>
        </p:nvPicPr>
        <p:blipFill>
          <a:blip r:embed="rId3"/>
          <a:stretch>
            <a:fillRect/>
          </a:stretch>
        </p:blipFill>
        <p:spPr>
          <a:xfrm>
            <a:off x="6095999" y="1362093"/>
            <a:ext cx="5592941" cy="1829839"/>
          </a:xfrm>
          <a:prstGeom prst="rect">
            <a:avLst/>
          </a:prstGeom>
        </p:spPr>
      </p:pic>
    </p:spTree>
    <p:extLst>
      <p:ext uri="{BB962C8B-B14F-4D97-AF65-F5344CB8AC3E}">
        <p14:creationId xmlns:p14="http://schemas.microsoft.com/office/powerpoint/2010/main" val="8735855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34B7747-8CCA-41FE-B801-00402CDBFB5A}"/>
              </a:ext>
            </a:extLst>
          </p:cNvPr>
          <p:cNvSpPr txBox="1"/>
          <p:nvPr/>
        </p:nvSpPr>
        <p:spPr>
          <a:xfrm>
            <a:off x="166793" y="760496"/>
            <a:ext cx="5236480" cy="5647700"/>
          </a:xfrm>
          <a:prstGeom prst="rect">
            <a:avLst/>
          </a:prstGeom>
          <a:noFill/>
        </p:spPr>
        <p:txBody>
          <a:bodyPr wrap="square">
            <a:spAutoFit/>
          </a:bodyPr>
          <a:lstStyle/>
          <a:p>
            <a:pPr algn="just">
              <a:spcBef>
                <a:spcPts val="300"/>
              </a:spcBef>
              <a:spcAft>
                <a:spcPts val="300"/>
              </a:spcAft>
            </a:pPr>
            <a:r>
              <a:rPr lang="id-ID" dirty="0">
                <a:solidFill>
                  <a:srgbClr val="FFFF00"/>
                </a:solidFill>
                <a:latin typeface="Franklin Gothic Medium Cond" panose="020B0606030402020204" pitchFamily="34" charset="0"/>
              </a:rPr>
              <a:t>Jika “sampel nonprobabilitas” (R.4.2. berkode 2), Metode yang</a:t>
            </a:r>
            <a:r>
              <a:rPr lang="en-US" dirty="0">
                <a:solidFill>
                  <a:srgbClr val="FFFF00"/>
                </a:solidFill>
                <a:latin typeface="Franklin Gothic Medium Cond" panose="020B0606030402020204" pitchFamily="34" charset="0"/>
              </a:rPr>
              <a:t> </a:t>
            </a:r>
            <a:r>
              <a:rPr lang="id-ID" dirty="0">
                <a:solidFill>
                  <a:srgbClr val="FFFF00"/>
                </a:solidFill>
                <a:latin typeface="Franklin Gothic Medium Cond" panose="020B0606030402020204" pitchFamily="34" charset="0"/>
              </a:rPr>
              <a:t>Digunakan:</a:t>
            </a:r>
            <a:endParaRPr lang="en-US" dirty="0">
              <a:solidFill>
                <a:srgbClr val="FFFF00"/>
              </a:solidFill>
              <a:latin typeface="Franklin Gothic Medium Cond" panose="020B0606030402020204" pitchFamily="34" charset="0"/>
            </a:endParaRPr>
          </a:p>
          <a:p>
            <a:pPr algn="just">
              <a:spcBef>
                <a:spcPts val="300"/>
              </a:spcBef>
              <a:spcAft>
                <a:spcPts val="300"/>
              </a:spcAft>
            </a:pPr>
            <a:r>
              <a:rPr lang="id-ID" dirty="0">
                <a:solidFill>
                  <a:schemeClr val="bg1"/>
                </a:solidFill>
                <a:latin typeface="Franklin Gothic Medium Cond" panose="020B0606030402020204" pitchFamily="34" charset="0"/>
              </a:rPr>
              <a:t>Sampel nonprobabilitas terdiri atas:</a:t>
            </a:r>
            <a:endParaRPr lang="en-US" dirty="0">
              <a:solidFill>
                <a:schemeClr val="bg1"/>
              </a:solidFill>
              <a:latin typeface="Franklin Gothic Medium Cond" panose="020B0606030402020204" pitchFamily="34" charset="0"/>
            </a:endParaRPr>
          </a:p>
          <a:p>
            <a:pPr marL="342900" indent="-342900" algn="just">
              <a:spcBef>
                <a:spcPts val="300"/>
              </a:spcBef>
              <a:spcAft>
                <a:spcPts val="300"/>
              </a:spcAft>
              <a:buFont typeface="+mj-lt"/>
              <a:buAutoNum type="arabicPeriod"/>
            </a:pPr>
            <a:r>
              <a:rPr lang="en-US" sz="1600" i="1" dirty="0">
                <a:solidFill>
                  <a:schemeClr val="bg1"/>
                </a:solidFill>
                <a:latin typeface="Franklin Gothic Medium Cond" panose="020B0606030402020204" pitchFamily="34" charset="0"/>
              </a:rPr>
              <a:t>Quota Sampling</a:t>
            </a:r>
            <a:r>
              <a:rPr lang="en-US" sz="1600" dirty="0">
                <a:solidFill>
                  <a:schemeClr val="bg1"/>
                </a:solidFill>
                <a:latin typeface="Franklin Gothic Medium Cond" panose="020B0606030402020204" pitchFamily="34" charset="0"/>
              </a:rPr>
              <a:t>: </a:t>
            </a:r>
            <a:r>
              <a:rPr lang="sv-SE" sz="1600" dirty="0">
                <a:solidFill>
                  <a:schemeClr val="bg1"/>
                </a:solidFill>
                <a:latin typeface="Franklin Gothic Medium Cond" panose="020B0606030402020204" pitchFamily="34" charset="0"/>
              </a:rPr>
              <a:t>penetapan sampel dengan menentukan kuota terlebih dahulu pada masing-masing kelompok (besar dan kriteria sampel telah ditentukan lebih dahulu).</a:t>
            </a:r>
          </a:p>
          <a:p>
            <a:pPr marL="342900" indent="-342900" algn="just">
              <a:spcBef>
                <a:spcPts val="300"/>
              </a:spcBef>
              <a:spcAft>
                <a:spcPts val="300"/>
              </a:spcAft>
              <a:buFont typeface="+mj-lt"/>
              <a:buAutoNum type="arabicPeriod"/>
            </a:pPr>
            <a:r>
              <a:rPr lang="sv-SE" sz="1600" i="1" dirty="0">
                <a:solidFill>
                  <a:schemeClr val="bg1"/>
                </a:solidFill>
                <a:latin typeface="Franklin Gothic Medium Cond" panose="020B0606030402020204" pitchFamily="34" charset="0"/>
              </a:rPr>
              <a:t>Accidental Sampling</a:t>
            </a:r>
            <a:r>
              <a:rPr lang="sv-SE" sz="1600" dirty="0">
                <a:solidFill>
                  <a:schemeClr val="bg1"/>
                </a:solidFill>
                <a:latin typeface="Franklin Gothic Medium Cond" panose="020B0606030402020204" pitchFamily="34" charset="0"/>
              </a:rPr>
              <a:t>: penentuan sampel berdasarkan kebetulan ditemui.</a:t>
            </a:r>
          </a:p>
          <a:p>
            <a:pPr marL="342900" indent="-342900" algn="just">
              <a:spcBef>
                <a:spcPts val="300"/>
              </a:spcBef>
              <a:spcAft>
                <a:spcPts val="300"/>
              </a:spcAft>
              <a:buFont typeface="+mj-lt"/>
              <a:buAutoNum type="arabicPeriod"/>
            </a:pPr>
            <a:r>
              <a:rPr lang="id-ID" sz="1600" i="1" dirty="0">
                <a:solidFill>
                  <a:schemeClr val="bg1"/>
                </a:solidFill>
                <a:latin typeface="Franklin Gothic Medium Cond" panose="020B0606030402020204" pitchFamily="34" charset="0"/>
              </a:rPr>
              <a:t>Purposive Sampling</a:t>
            </a:r>
            <a:r>
              <a:rPr lang="en-US" sz="1600" dirty="0">
                <a:solidFill>
                  <a:schemeClr val="bg1"/>
                </a:solidFill>
                <a:latin typeface="Franklin Gothic Medium Cond" panose="020B0606030402020204" pitchFamily="34" charset="0"/>
              </a:rPr>
              <a:t>: </a:t>
            </a:r>
            <a:r>
              <a:rPr lang="en-US" sz="1600" dirty="0" err="1">
                <a:solidFill>
                  <a:schemeClr val="bg1"/>
                </a:solidFill>
                <a:latin typeface="Franklin Gothic Medium Cond" panose="020B0606030402020204" pitchFamily="34" charset="0"/>
              </a:rPr>
              <a:t>pengambilan</a:t>
            </a:r>
            <a:r>
              <a:rPr lang="en-US" sz="1600" dirty="0">
                <a:solidFill>
                  <a:schemeClr val="bg1"/>
                </a:solidFill>
                <a:latin typeface="Franklin Gothic Medium Cond" panose="020B0606030402020204" pitchFamily="34" charset="0"/>
              </a:rPr>
              <a:t> </a:t>
            </a:r>
            <a:r>
              <a:rPr lang="en-US" sz="1600" dirty="0" err="1">
                <a:solidFill>
                  <a:schemeClr val="bg1"/>
                </a:solidFill>
                <a:latin typeface="Franklin Gothic Medium Cond" panose="020B0606030402020204" pitchFamily="34" charset="0"/>
              </a:rPr>
              <a:t>sampel</a:t>
            </a:r>
            <a:r>
              <a:rPr lang="en-US" sz="1600" dirty="0">
                <a:solidFill>
                  <a:schemeClr val="bg1"/>
                </a:solidFill>
                <a:latin typeface="Franklin Gothic Medium Cond" panose="020B0606030402020204" pitchFamily="34" charset="0"/>
              </a:rPr>
              <a:t> </a:t>
            </a:r>
            <a:r>
              <a:rPr lang="en-US" sz="1600" dirty="0" err="1">
                <a:solidFill>
                  <a:schemeClr val="bg1"/>
                </a:solidFill>
                <a:latin typeface="Franklin Gothic Medium Cond" panose="020B0606030402020204" pitchFamily="34" charset="0"/>
              </a:rPr>
              <a:t>dengan</a:t>
            </a:r>
            <a:r>
              <a:rPr lang="en-US" sz="1600" dirty="0">
                <a:solidFill>
                  <a:schemeClr val="bg1"/>
                </a:solidFill>
                <a:latin typeface="Franklin Gothic Medium Cond" panose="020B0606030402020204" pitchFamily="34" charset="0"/>
              </a:rPr>
              <a:t> </a:t>
            </a:r>
            <a:r>
              <a:rPr lang="en-US" sz="1600" dirty="0" err="1">
                <a:solidFill>
                  <a:schemeClr val="bg1"/>
                </a:solidFill>
                <a:latin typeface="Franklin Gothic Medium Cond" panose="020B0606030402020204" pitchFamily="34" charset="0"/>
              </a:rPr>
              <a:t>kriteria</a:t>
            </a:r>
            <a:r>
              <a:rPr lang="en-US" sz="1600" dirty="0">
                <a:solidFill>
                  <a:schemeClr val="bg1"/>
                </a:solidFill>
                <a:latin typeface="Franklin Gothic Medium Cond" panose="020B0606030402020204" pitchFamily="34" charset="0"/>
              </a:rPr>
              <a:t> </a:t>
            </a:r>
            <a:r>
              <a:rPr lang="en-US" sz="1600" dirty="0" err="1">
                <a:solidFill>
                  <a:schemeClr val="bg1"/>
                </a:solidFill>
                <a:latin typeface="Franklin Gothic Medium Cond" panose="020B0606030402020204" pitchFamily="34" charset="0"/>
              </a:rPr>
              <a:t>tertentu</a:t>
            </a:r>
            <a:r>
              <a:rPr lang="en-US" sz="1600" dirty="0">
                <a:solidFill>
                  <a:schemeClr val="bg1"/>
                </a:solidFill>
                <a:latin typeface="Franklin Gothic Medium Cond" panose="020B0606030402020204" pitchFamily="34" charset="0"/>
              </a:rPr>
              <a:t>, </a:t>
            </a:r>
            <a:r>
              <a:rPr lang="en-US" sz="1600" dirty="0" err="1">
                <a:solidFill>
                  <a:schemeClr val="bg1"/>
                </a:solidFill>
                <a:latin typeface="Franklin Gothic Medium Cond" panose="020B0606030402020204" pitchFamily="34" charset="0"/>
              </a:rPr>
              <a:t>disebut</a:t>
            </a:r>
            <a:r>
              <a:rPr lang="en-US" sz="1600" dirty="0">
                <a:solidFill>
                  <a:schemeClr val="bg1"/>
                </a:solidFill>
                <a:latin typeface="Franklin Gothic Medium Cond" panose="020B0606030402020204" pitchFamily="34" charset="0"/>
              </a:rPr>
              <a:t> juga </a:t>
            </a:r>
            <a:r>
              <a:rPr lang="en-US" sz="1600" i="1" dirty="0">
                <a:solidFill>
                  <a:schemeClr val="bg1"/>
                </a:solidFill>
                <a:latin typeface="Franklin Gothic Medium Cond" panose="020B0606030402020204" pitchFamily="34" charset="0"/>
              </a:rPr>
              <a:t>judgement sampling</a:t>
            </a:r>
            <a:r>
              <a:rPr lang="en-US" sz="1600" dirty="0">
                <a:solidFill>
                  <a:schemeClr val="bg1"/>
                </a:solidFill>
                <a:latin typeface="Franklin Gothic Medium Cond" panose="020B0606030402020204" pitchFamily="34" charset="0"/>
              </a:rPr>
              <a:t>. </a:t>
            </a:r>
            <a:r>
              <a:rPr lang="en-US" sz="1600" dirty="0" err="1">
                <a:solidFill>
                  <a:schemeClr val="bg1"/>
                </a:solidFill>
                <a:latin typeface="Franklin Gothic Medium Cond" panose="020B0606030402020204" pitchFamily="34" charset="0"/>
              </a:rPr>
              <a:t>Reponden</a:t>
            </a:r>
            <a:r>
              <a:rPr lang="en-US" sz="1600" dirty="0">
                <a:solidFill>
                  <a:schemeClr val="bg1"/>
                </a:solidFill>
                <a:latin typeface="Franklin Gothic Medium Cond" panose="020B0606030402020204" pitchFamily="34" charset="0"/>
              </a:rPr>
              <a:t> </a:t>
            </a:r>
            <a:r>
              <a:rPr lang="en-US" sz="1600" dirty="0" err="1">
                <a:solidFill>
                  <a:schemeClr val="bg1"/>
                </a:solidFill>
                <a:latin typeface="Franklin Gothic Medium Cond" panose="020B0606030402020204" pitchFamily="34" charset="0"/>
              </a:rPr>
              <a:t>dipilih</a:t>
            </a:r>
            <a:r>
              <a:rPr lang="en-US" sz="1600" dirty="0">
                <a:solidFill>
                  <a:schemeClr val="bg1"/>
                </a:solidFill>
                <a:latin typeface="Franklin Gothic Medium Cond" panose="020B0606030402020204" pitchFamily="34" charset="0"/>
              </a:rPr>
              <a:t> </a:t>
            </a:r>
            <a:r>
              <a:rPr lang="en-US" sz="1600" dirty="0" err="1">
                <a:solidFill>
                  <a:schemeClr val="bg1"/>
                </a:solidFill>
                <a:latin typeface="Franklin Gothic Medium Cond" panose="020B0606030402020204" pitchFamily="34" charset="0"/>
              </a:rPr>
              <a:t>berdasarkan</a:t>
            </a:r>
            <a:r>
              <a:rPr lang="en-US" sz="1600" dirty="0">
                <a:solidFill>
                  <a:schemeClr val="bg1"/>
                </a:solidFill>
                <a:latin typeface="Franklin Gothic Medium Cond" panose="020B0606030402020204" pitchFamily="34" charset="0"/>
              </a:rPr>
              <a:t> </a:t>
            </a:r>
            <a:r>
              <a:rPr lang="en-US" sz="1600" dirty="0" err="1">
                <a:solidFill>
                  <a:schemeClr val="bg1"/>
                </a:solidFill>
                <a:latin typeface="Franklin Gothic Medium Cond" panose="020B0606030402020204" pitchFamily="34" charset="0"/>
              </a:rPr>
              <a:t>pertimbangan</a:t>
            </a:r>
            <a:r>
              <a:rPr lang="en-US" sz="1600" dirty="0">
                <a:solidFill>
                  <a:schemeClr val="bg1"/>
                </a:solidFill>
                <a:latin typeface="Franklin Gothic Medium Cond" panose="020B0606030402020204" pitchFamily="34" charset="0"/>
              </a:rPr>
              <a:t> </a:t>
            </a:r>
            <a:r>
              <a:rPr lang="en-US" sz="1600" dirty="0" err="1">
                <a:solidFill>
                  <a:schemeClr val="bg1"/>
                </a:solidFill>
                <a:latin typeface="Franklin Gothic Medium Cond" panose="020B0606030402020204" pitchFamily="34" charset="0"/>
              </a:rPr>
              <a:t>bahwa</a:t>
            </a:r>
            <a:r>
              <a:rPr lang="en-US" sz="1600" dirty="0">
                <a:solidFill>
                  <a:schemeClr val="bg1"/>
                </a:solidFill>
                <a:latin typeface="Franklin Gothic Medium Cond" panose="020B0606030402020204" pitchFamily="34" charset="0"/>
              </a:rPr>
              <a:t> </a:t>
            </a:r>
            <a:r>
              <a:rPr lang="en-US" sz="1600" dirty="0" err="1">
                <a:solidFill>
                  <a:schemeClr val="bg1"/>
                </a:solidFill>
                <a:latin typeface="Franklin Gothic Medium Cond" panose="020B0606030402020204" pitchFamily="34" charset="0"/>
              </a:rPr>
              <a:t>responden</a:t>
            </a:r>
            <a:r>
              <a:rPr lang="en-US" sz="1600" dirty="0">
                <a:solidFill>
                  <a:schemeClr val="bg1"/>
                </a:solidFill>
                <a:latin typeface="Franklin Gothic Medium Cond" panose="020B0606030402020204" pitchFamily="34" charset="0"/>
              </a:rPr>
              <a:t> </a:t>
            </a:r>
            <a:r>
              <a:rPr lang="en-US" sz="1600" dirty="0" err="1">
                <a:solidFill>
                  <a:schemeClr val="bg1"/>
                </a:solidFill>
                <a:latin typeface="Franklin Gothic Medium Cond" panose="020B0606030402020204" pitchFamily="34" charset="0"/>
              </a:rPr>
              <a:t>tersebut</a:t>
            </a:r>
            <a:r>
              <a:rPr lang="en-US" sz="1600" dirty="0">
                <a:solidFill>
                  <a:schemeClr val="bg1"/>
                </a:solidFill>
                <a:latin typeface="Franklin Gothic Medium Cond" panose="020B0606030402020204" pitchFamily="34" charset="0"/>
              </a:rPr>
              <a:t> </a:t>
            </a:r>
            <a:r>
              <a:rPr lang="en-US" sz="1600" dirty="0" err="1">
                <a:solidFill>
                  <a:schemeClr val="bg1"/>
                </a:solidFill>
                <a:latin typeface="Franklin Gothic Medium Cond" panose="020B0606030402020204" pitchFamily="34" charset="0"/>
              </a:rPr>
              <a:t>mampu</a:t>
            </a:r>
            <a:r>
              <a:rPr lang="en-US" sz="1600" dirty="0">
                <a:solidFill>
                  <a:schemeClr val="bg1"/>
                </a:solidFill>
                <a:latin typeface="Franklin Gothic Medium Cond" panose="020B0606030402020204" pitchFamily="34" charset="0"/>
              </a:rPr>
              <a:t> </a:t>
            </a:r>
            <a:r>
              <a:rPr lang="en-US" sz="1600" dirty="0" err="1">
                <a:solidFill>
                  <a:schemeClr val="bg1"/>
                </a:solidFill>
                <a:latin typeface="Franklin Gothic Medium Cond" panose="020B0606030402020204" pitchFamily="34" charset="0"/>
              </a:rPr>
              <a:t>memberi</a:t>
            </a:r>
            <a:r>
              <a:rPr lang="en-US" sz="1600" dirty="0">
                <a:solidFill>
                  <a:schemeClr val="bg1"/>
                </a:solidFill>
                <a:latin typeface="Franklin Gothic Medium Cond" panose="020B0606030402020204" pitchFamily="34" charset="0"/>
              </a:rPr>
              <a:t> </a:t>
            </a:r>
            <a:r>
              <a:rPr lang="en-US" sz="1600" dirty="0" err="1">
                <a:solidFill>
                  <a:schemeClr val="bg1"/>
                </a:solidFill>
                <a:latin typeface="Franklin Gothic Medium Cond" panose="020B0606030402020204" pitchFamily="34" charset="0"/>
              </a:rPr>
              <a:t>informasi</a:t>
            </a:r>
            <a:r>
              <a:rPr lang="en-US" sz="1600" dirty="0">
                <a:solidFill>
                  <a:schemeClr val="bg1"/>
                </a:solidFill>
                <a:latin typeface="Franklin Gothic Medium Cond" panose="020B0606030402020204" pitchFamily="34" charset="0"/>
              </a:rPr>
              <a:t> yang </a:t>
            </a:r>
            <a:r>
              <a:rPr lang="en-US" sz="1600" dirty="0" err="1">
                <a:solidFill>
                  <a:schemeClr val="bg1"/>
                </a:solidFill>
                <a:latin typeface="Franklin Gothic Medium Cond" panose="020B0606030402020204" pitchFamily="34" charset="0"/>
              </a:rPr>
              <a:t>benar</a:t>
            </a:r>
            <a:r>
              <a:rPr lang="en-US" sz="1600" dirty="0">
                <a:solidFill>
                  <a:schemeClr val="bg1"/>
                </a:solidFill>
                <a:latin typeface="Franklin Gothic Medium Cond" panose="020B0606030402020204" pitchFamily="34" charset="0"/>
              </a:rPr>
              <a:t>.</a:t>
            </a:r>
          </a:p>
          <a:p>
            <a:pPr marL="342900" indent="-342900" algn="just">
              <a:spcBef>
                <a:spcPts val="300"/>
              </a:spcBef>
              <a:spcAft>
                <a:spcPts val="300"/>
              </a:spcAft>
              <a:buFont typeface="+mj-lt"/>
              <a:buAutoNum type="arabicPeriod"/>
            </a:pPr>
            <a:r>
              <a:rPr lang="id-ID" sz="1600" i="1" dirty="0">
                <a:solidFill>
                  <a:schemeClr val="bg1"/>
                </a:solidFill>
                <a:latin typeface="Franklin Gothic Medium Cond" panose="020B0606030402020204" pitchFamily="34" charset="0"/>
              </a:rPr>
              <a:t>Snowball sampling</a:t>
            </a:r>
            <a:r>
              <a:rPr lang="en-US" sz="1600" i="1" dirty="0">
                <a:solidFill>
                  <a:schemeClr val="bg1"/>
                </a:solidFill>
                <a:latin typeface="Franklin Gothic Medium Cond" panose="020B0606030402020204" pitchFamily="34" charset="0"/>
              </a:rPr>
              <a:t>: </a:t>
            </a:r>
            <a:r>
              <a:rPr lang="en-US" sz="1600" dirty="0">
                <a:solidFill>
                  <a:schemeClr val="bg1"/>
                </a:solidFill>
                <a:latin typeface="Franklin Gothic Medium Cond" panose="020B0606030402020204" pitchFamily="34" charset="0"/>
              </a:rPr>
              <a:t> </a:t>
            </a:r>
            <a:r>
              <a:rPr lang="en-US" sz="1600" dirty="0" err="1">
                <a:solidFill>
                  <a:schemeClr val="bg1"/>
                </a:solidFill>
                <a:latin typeface="Franklin Gothic Medium Cond" panose="020B0606030402020204" pitchFamily="34" charset="0"/>
              </a:rPr>
              <a:t>pengambilan</a:t>
            </a:r>
            <a:r>
              <a:rPr lang="en-US" sz="1600" dirty="0">
                <a:solidFill>
                  <a:schemeClr val="bg1"/>
                </a:solidFill>
                <a:latin typeface="Franklin Gothic Medium Cond" panose="020B0606030402020204" pitchFamily="34" charset="0"/>
              </a:rPr>
              <a:t> </a:t>
            </a:r>
            <a:r>
              <a:rPr lang="en-US" sz="1600" dirty="0" err="1">
                <a:solidFill>
                  <a:schemeClr val="bg1"/>
                </a:solidFill>
                <a:latin typeface="Franklin Gothic Medium Cond" panose="020B0606030402020204" pitchFamily="34" charset="0"/>
              </a:rPr>
              <a:t>sampel</a:t>
            </a:r>
            <a:r>
              <a:rPr lang="en-US" sz="1600" dirty="0">
                <a:solidFill>
                  <a:schemeClr val="bg1"/>
                </a:solidFill>
                <a:latin typeface="Franklin Gothic Medium Cond" panose="020B0606030402020204" pitchFamily="34" charset="0"/>
              </a:rPr>
              <a:t> </a:t>
            </a:r>
            <a:r>
              <a:rPr lang="en-US" sz="1600" dirty="0" err="1">
                <a:solidFill>
                  <a:schemeClr val="bg1"/>
                </a:solidFill>
                <a:latin typeface="Franklin Gothic Medium Cond" panose="020B0606030402020204" pitchFamily="34" charset="0"/>
              </a:rPr>
              <a:t>berantai</a:t>
            </a:r>
            <a:r>
              <a:rPr lang="en-US" sz="1600" dirty="0">
                <a:solidFill>
                  <a:schemeClr val="bg1"/>
                </a:solidFill>
                <a:latin typeface="Franklin Gothic Medium Cond" panose="020B0606030402020204" pitchFamily="34" charset="0"/>
              </a:rPr>
              <a:t>, </a:t>
            </a:r>
            <a:r>
              <a:rPr lang="en-US" sz="1600" dirty="0" err="1">
                <a:solidFill>
                  <a:schemeClr val="bg1"/>
                </a:solidFill>
                <a:latin typeface="Franklin Gothic Medium Cond" panose="020B0606030402020204" pitchFamily="34" charset="0"/>
              </a:rPr>
              <a:t>Informasi</a:t>
            </a:r>
            <a:r>
              <a:rPr lang="en-US" sz="1600" dirty="0">
                <a:solidFill>
                  <a:schemeClr val="bg1"/>
                </a:solidFill>
                <a:latin typeface="Franklin Gothic Medium Cond" panose="020B0606030402020204" pitchFamily="34" charset="0"/>
              </a:rPr>
              <a:t> </a:t>
            </a:r>
            <a:r>
              <a:rPr lang="en-US" sz="1600" dirty="0" err="1">
                <a:solidFill>
                  <a:schemeClr val="bg1"/>
                </a:solidFill>
                <a:latin typeface="Franklin Gothic Medium Cond" panose="020B0606030402020204" pitchFamily="34" charset="0"/>
              </a:rPr>
              <a:t>mengenai</a:t>
            </a:r>
            <a:r>
              <a:rPr lang="en-US" sz="1600" dirty="0">
                <a:solidFill>
                  <a:schemeClr val="bg1"/>
                </a:solidFill>
                <a:latin typeface="Franklin Gothic Medium Cond" panose="020B0606030402020204" pitchFamily="34" charset="0"/>
              </a:rPr>
              <a:t> </a:t>
            </a:r>
            <a:r>
              <a:rPr lang="en-US" sz="1600" dirty="0" err="1">
                <a:solidFill>
                  <a:schemeClr val="bg1"/>
                </a:solidFill>
                <a:latin typeface="Franklin Gothic Medium Cond" panose="020B0606030402020204" pitchFamily="34" charset="0"/>
              </a:rPr>
              <a:t>responden</a:t>
            </a:r>
            <a:r>
              <a:rPr lang="en-US" sz="1600" dirty="0">
                <a:solidFill>
                  <a:schemeClr val="bg1"/>
                </a:solidFill>
                <a:latin typeface="Franklin Gothic Medium Cond" panose="020B0606030402020204" pitchFamily="34" charset="0"/>
              </a:rPr>
              <a:t> </a:t>
            </a:r>
            <a:r>
              <a:rPr lang="en-US" sz="1600" dirty="0" err="1">
                <a:solidFill>
                  <a:schemeClr val="bg1"/>
                </a:solidFill>
                <a:latin typeface="Franklin Gothic Medium Cond" panose="020B0606030402020204" pitchFamily="34" charset="0"/>
              </a:rPr>
              <a:t>berikutnya</a:t>
            </a:r>
            <a:r>
              <a:rPr lang="en-US" sz="1600" dirty="0">
                <a:solidFill>
                  <a:schemeClr val="bg1"/>
                </a:solidFill>
                <a:latin typeface="Franklin Gothic Medium Cond" panose="020B0606030402020204" pitchFamily="34" charset="0"/>
              </a:rPr>
              <a:t> </a:t>
            </a:r>
            <a:r>
              <a:rPr lang="en-US" sz="1600" dirty="0" err="1">
                <a:solidFill>
                  <a:schemeClr val="bg1"/>
                </a:solidFill>
                <a:latin typeface="Franklin Gothic Medium Cond" panose="020B0606030402020204" pitchFamily="34" charset="0"/>
              </a:rPr>
              <a:t>diperoleh</a:t>
            </a:r>
            <a:r>
              <a:rPr lang="en-US" sz="1600" dirty="0">
                <a:solidFill>
                  <a:schemeClr val="bg1"/>
                </a:solidFill>
                <a:latin typeface="Franklin Gothic Medium Cond" panose="020B0606030402020204" pitchFamily="34" charset="0"/>
              </a:rPr>
              <a:t> </a:t>
            </a:r>
            <a:r>
              <a:rPr lang="en-US" sz="1600" dirty="0" err="1">
                <a:solidFill>
                  <a:schemeClr val="bg1"/>
                </a:solidFill>
                <a:latin typeface="Franklin Gothic Medium Cond" panose="020B0606030402020204" pitchFamily="34" charset="0"/>
              </a:rPr>
              <a:t>dari</a:t>
            </a:r>
            <a:r>
              <a:rPr lang="en-US" sz="1600" dirty="0">
                <a:solidFill>
                  <a:schemeClr val="bg1"/>
                </a:solidFill>
                <a:latin typeface="Franklin Gothic Medium Cond" panose="020B0606030402020204" pitchFamily="34" charset="0"/>
              </a:rPr>
              <a:t> </a:t>
            </a:r>
            <a:r>
              <a:rPr lang="en-US" sz="1600" dirty="0" err="1">
                <a:solidFill>
                  <a:schemeClr val="bg1"/>
                </a:solidFill>
                <a:latin typeface="Franklin Gothic Medium Cond" panose="020B0606030402020204" pitchFamily="34" charset="0"/>
              </a:rPr>
              <a:t>responden</a:t>
            </a:r>
            <a:r>
              <a:rPr lang="en-US" sz="1600" dirty="0">
                <a:solidFill>
                  <a:schemeClr val="bg1"/>
                </a:solidFill>
                <a:latin typeface="Franklin Gothic Medium Cond" panose="020B0606030402020204" pitchFamily="34" charset="0"/>
              </a:rPr>
              <a:t> </a:t>
            </a:r>
            <a:r>
              <a:rPr lang="en-US" sz="1600" dirty="0" err="1">
                <a:solidFill>
                  <a:schemeClr val="bg1"/>
                </a:solidFill>
                <a:latin typeface="Franklin Gothic Medium Cond" panose="020B0606030402020204" pitchFamily="34" charset="0"/>
              </a:rPr>
              <a:t>sebelumnya</a:t>
            </a:r>
            <a:r>
              <a:rPr lang="en-US" sz="1600" dirty="0">
                <a:solidFill>
                  <a:schemeClr val="bg1"/>
                </a:solidFill>
                <a:latin typeface="Franklin Gothic Medium Cond" panose="020B0606030402020204" pitchFamily="34" charset="0"/>
              </a:rPr>
              <a:t>. Teknik </a:t>
            </a:r>
            <a:r>
              <a:rPr lang="en-US" sz="1600" dirty="0" err="1">
                <a:solidFill>
                  <a:schemeClr val="bg1"/>
                </a:solidFill>
                <a:latin typeface="Franklin Gothic Medium Cond" panose="020B0606030402020204" pitchFamily="34" charset="0"/>
              </a:rPr>
              <a:t>ini</a:t>
            </a:r>
            <a:r>
              <a:rPr lang="en-US" sz="1600" dirty="0">
                <a:solidFill>
                  <a:schemeClr val="bg1"/>
                </a:solidFill>
                <a:latin typeface="Franklin Gothic Medium Cond" panose="020B0606030402020204" pitchFamily="34" charset="0"/>
              </a:rPr>
              <a:t> </a:t>
            </a:r>
            <a:r>
              <a:rPr lang="en-US" sz="1600" dirty="0" err="1">
                <a:solidFill>
                  <a:schemeClr val="bg1"/>
                </a:solidFill>
                <a:latin typeface="Franklin Gothic Medium Cond" panose="020B0606030402020204" pitchFamily="34" charset="0"/>
              </a:rPr>
              <a:t>diterapkan</a:t>
            </a:r>
            <a:r>
              <a:rPr lang="en-US" sz="1600" dirty="0">
                <a:solidFill>
                  <a:schemeClr val="bg1"/>
                </a:solidFill>
                <a:latin typeface="Franklin Gothic Medium Cond" panose="020B0606030402020204" pitchFamily="34" charset="0"/>
              </a:rPr>
              <a:t> </a:t>
            </a:r>
            <a:r>
              <a:rPr lang="en-US" sz="1600" dirty="0" err="1">
                <a:solidFill>
                  <a:schemeClr val="bg1"/>
                </a:solidFill>
                <a:latin typeface="Franklin Gothic Medium Cond" panose="020B0606030402020204" pitchFamily="34" charset="0"/>
              </a:rPr>
              <a:t>jika</a:t>
            </a:r>
            <a:r>
              <a:rPr lang="en-US" sz="1600" dirty="0">
                <a:solidFill>
                  <a:schemeClr val="bg1"/>
                </a:solidFill>
                <a:latin typeface="Franklin Gothic Medium Cond" panose="020B0606030402020204" pitchFamily="34" charset="0"/>
              </a:rPr>
              <a:t> </a:t>
            </a:r>
            <a:r>
              <a:rPr lang="en-US" sz="1600" dirty="0" err="1">
                <a:solidFill>
                  <a:schemeClr val="bg1"/>
                </a:solidFill>
                <a:latin typeface="Franklin Gothic Medium Cond" panose="020B0606030402020204" pitchFamily="34" charset="0"/>
              </a:rPr>
              <a:t>responden</a:t>
            </a:r>
            <a:r>
              <a:rPr lang="en-US" sz="1600" dirty="0">
                <a:solidFill>
                  <a:schemeClr val="bg1"/>
                </a:solidFill>
                <a:latin typeface="Franklin Gothic Medium Cond" panose="020B0606030402020204" pitchFamily="34" charset="0"/>
              </a:rPr>
              <a:t> </a:t>
            </a:r>
            <a:r>
              <a:rPr lang="en-US" sz="1600" dirty="0" err="1">
                <a:solidFill>
                  <a:schemeClr val="bg1"/>
                </a:solidFill>
                <a:latin typeface="Franklin Gothic Medium Cond" panose="020B0606030402020204" pitchFamily="34" charset="0"/>
              </a:rPr>
              <a:t>sulit</a:t>
            </a:r>
            <a:r>
              <a:rPr lang="en-US" sz="1600" dirty="0">
                <a:solidFill>
                  <a:schemeClr val="bg1"/>
                </a:solidFill>
                <a:latin typeface="Franklin Gothic Medium Cond" panose="020B0606030402020204" pitchFamily="34" charset="0"/>
              </a:rPr>
              <a:t> </a:t>
            </a:r>
            <a:r>
              <a:rPr lang="en-US" sz="1600" dirty="0" err="1">
                <a:solidFill>
                  <a:schemeClr val="bg1"/>
                </a:solidFill>
                <a:latin typeface="Franklin Gothic Medium Cond" panose="020B0606030402020204" pitchFamily="34" charset="0"/>
              </a:rPr>
              <a:t>untuk</a:t>
            </a:r>
            <a:r>
              <a:rPr lang="en-US" sz="1600" dirty="0">
                <a:solidFill>
                  <a:schemeClr val="bg1"/>
                </a:solidFill>
                <a:latin typeface="Franklin Gothic Medium Cond" panose="020B0606030402020204" pitchFamily="34" charset="0"/>
              </a:rPr>
              <a:t> </a:t>
            </a:r>
            <a:r>
              <a:rPr lang="en-US" sz="1600" dirty="0" err="1">
                <a:solidFill>
                  <a:schemeClr val="bg1"/>
                </a:solidFill>
                <a:latin typeface="Franklin Gothic Medium Cond" panose="020B0606030402020204" pitchFamily="34" charset="0"/>
              </a:rPr>
              <a:t>diidentifikasi</a:t>
            </a:r>
            <a:r>
              <a:rPr lang="en-US" sz="1600" dirty="0">
                <a:solidFill>
                  <a:schemeClr val="bg1"/>
                </a:solidFill>
                <a:latin typeface="Franklin Gothic Medium Cond" panose="020B0606030402020204" pitchFamily="34" charset="0"/>
              </a:rPr>
              <a:t>.</a:t>
            </a:r>
          </a:p>
          <a:p>
            <a:pPr marL="342900" indent="-342900" algn="just">
              <a:spcBef>
                <a:spcPts val="300"/>
              </a:spcBef>
              <a:spcAft>
                <a:spcPts val="300"/>
              </a:spcAft>
              <a:buFont typeface="+mj-lt"/>
              <a:buAutoNum type="arabicPeriod"/>
            </a:pPr>
            <a:r>
              <a:rPr lang="id-ID" sz="1600" i="1" dirty="0">
                <a:solidFill>
                  <a:schemeClr val="bg1"/>
                </a:solidFill>
                <a:latin typeface="Franklin Gothic Medium Cond" panose="020B0606030402020204" pitchFamily="34" charset="0"/>
              </a:rPr>
              <a:t>Saturation sampling</a:t>
            </a:r>
            <a:r>
              <a:rPr lang="en-US" sz="1600" i="1" dirty="0">
                <a:solidFill>
                  <a:schemeClr val="bg1"/>
                </a:solidFill>
                <a:latin typeface="Franklin Gothic Medium Cond" panose="020B0606030402020204" pitchFamily="34" charset="0"/>
              </a:rPr>
              <a:t>: </a:t>
            </a:r>
            <a:r>
              <a:rPr lang="en-US" sz="1600" dirty="0">
                <a:solidFill>
                  <a:schemeClr val="bg1"/>
                </a:solidFill>
                <a:latin typeface="Franklin Gothic Medium Cond" panose="020B0606030402020204" pitchFamily="34" charset="0"/>
              </a:rPr>
              <a:t> </a:t>
            </a:r>
            <a:r>
              <a:rPr lang="en-US" sz="1600" dirty="0" err="1">
                <a:solidFill>
                  <a:schemeClr val="bg1"/>
                </a:solidFill>
                <a:latin typeface="Franklin Gothic Medium Cond" panose="020B0606030402020204" pitchFamily="34" charset="0"/>
              </a:rPr>
              <a:t>pengambilan</a:t>
            </a:r>
            <a:r>
              <a:rPr lang="en-US" sz="1600" dirty="0">
                <a:solidFill>
                  <a:schemeClr val="bg1"/>
                </a:solidFill>
                <a:latin typeface="Franklin Gothic Medium Cond" panose="020B0606030402020204" pitchFamily="34" charset="0"/>
              </a:rPr>
              <a:t> </a:t>
            </a:r>
            <a:r>
              <a:rPr lang="en-US" sz="1600" dirty="0" err="1">
                <a:solidFill>
                  <a:schemeClr val="bg1"/>
                </a:solidFill>
                <a:latin typeface="Franklin Gothic Medium Cond" panose="020B0606030402020204" pitchFamily="34" charset="0"/>
              </a:rPr>
              <a:t>sampel</a:t>
            </a:r>
            <a:r>
              <a:rPr lang="en-US" sz="1600" dirty="0">
                <a:solidFill>
                  <a:schemeClr val="bg1"/>
                </a:solidFill>
                <a:latin typeface="Franklin Gothic Medium Cond" panose="020B0606030402020204" pitchFamily="34" charset="0"/>
              </a:rPr>
              <a:t> </a:t>
            </a:r>
            <a:r>
              <a:rPr lang="en-US" sz="1600" dirty="0" err="1">
                <a:solidFill>
                  <a:schemeClr val="bg1"/>
                </a:solidFill>
                <a:latin typeface="Franklin Gothic Medium Cond" panose="020B0606030402020204" pitchFamily="34" charset="0"/>
              </a:rPr>
              <a:t>bila</a:t>
            </a:r>
            <a:r>
              <a:rPr lang="en-US" sz="1600" dirty="0">
                <a:solidFill>
                  <a:schemeClr val="bg1"/>
                </a:solidFill>
                <a:latin typeface="Franklin Gothic Medium Cond" panose="020B0606030402020204" pitchFamily="34" charset="0"/>
              </a:rPr>
              <a:t> </a:t>
            </a:r>
            <a:r>
              <a:rPr lang="en-US" sz="1600" dirty="0" err="1">
                <a:solidFill>
                  <a:schemeClr val="bg1"/>
                </a:solidFill>
                <a:latin typeface="Franklin Gothic Medium Cond" panose="020B0606030402020204" pitchFamily="34" charset="0"/>
              </a:rPr>
              <a:t>semua</a:t>
            </a:r>
            <a:r>
              <a:rPr lang="en-US" sz="1600" dirty="0">
                <a:solidFill>
                  <a:schemeClr val="bg1"/>
                </a:solidFill>
                <a:latin typeface="Franklin Gothic Medium Cond" panose="020B0606030402020204" pitchFamily="34" charset="0"/>
              </a:rPr>
              <a:t> </a:t>
            </a:r>
            <a:r>
              <a:rPr lang="en-US" sz="1600" dirty="0" err="1">
                <a:solidFill>
                  <a:schemeClr val="bg1"/>
                </a:solidFill>
                <a:latin typeface="Franklin Gothic Medium Cond" panose="020B0606030402020204" pitchFamily="34" charset="0"/>
              </a:rPr>
              <a:t>anggota</a:t>
            </a:r>
            <a:r>
              <a:rPr lang="en-US" sz="1600" dirty="0">
                <a:solidFill>
                  <a:schemeClr val="bg1"/>
                </a:solidFill>
                <a:latin typeface="Franklin Gothic Medium Cond" panose="020B0606030402020204" pitchFamily="34" charset="0"/>
              </a:rPr>
              <a:t> </a:t>
            </a:r>
            <a:r>
              <a:rPr lang="en-US" sz="1600" dirty="0" err="1">
                <a:solidFill>
                  <a:schemeClr val="bg1"/>
                </a:solidFill>
                <a:latin typeface="Franklin Gothic Medium Cond" panose="020B0606030402020204" pitchFamily="34" charset="0"/>
              </a:rPr>
              <a:t>populasi</a:t>
            </a:r>
            <a:r>
              <a:rPr lang="en-US" sz="1600" dirty="0">
                <a:solidFill>
                  <a:schemeClr val="bg1"/>
                </a:solidFill>
                <a:latin typeface="Franklin Gothic Medium Cond" panose="020B0606030402020204" pitchFamily="34" charset="0"/>
              </a:rPr>
              <a:t> </a:t>
            </a:r>
            <a:r>
              <a:rPr lang="en-US" sz="1600" dirty="0" err="1">
                <a:solidFill>
                  <a:schemeClr val="bg1"/>
                </a:solidFill>
                <a:latin typeface="Franklin Gothic Medium Cond" panose="020B0606030402020204" pitchFamily="34" charset="0"/>
              </a:rPr>
              <a:t>digunakan</a:t>
            </a:r>
            <a:r>
              <a:rPr lang="en-US" sz="1600" dirty="0">
                <a:solidFill>
                  <a:schemeClr val="bg1"/>
                </a:solidFill>
                <a:latin typeface="Franklin Gothic Medium Cond" panose="020B0606030402020204" pitchFamily="34" charset="0"/>
              </a:rPr>
              <a:t> </a:t>
            </a:r>
            <a:r>
              <a:rPr lang="en-US" sz="1600" dirty="0" err="1">
                <a:solidFill>
                  <a:schemeClr val="bg1"/>
                </a:solidFill>
                <a:latin typeface="Franklin Gothic Medium Cond" panose="020B0606030402020204" pitchFamily="34" charset="0"/>
              </a:rPr>
              <a:t>sebagai</a:t>
            </a:r>
            <a:r>
              <a:rPr lang="en-US" sz="1600" dirty="0">
                <a:solidFill>
                  <a:schemeClr val="bg1"/>
                </a:solidFill>
                <a:latin typeface="Franklin Gothic Medium Cond" panose="020B0606030402020204" pitchFamily="34" charset="0"/>
              </a:rPr>
              <a:t> </a:t>
            </a:r>
            <a:r>
              <a:rPr lang="en-US" sz="1600" dirty="0" err="1">
                <a:solidFill>
                  <a:schemeClr val="bg1"/>
                </a:solidFill>
                <a:latin typeface="Franklin Gothic Medium Cond" panose="020B0606030402020204" pitchFamily="34" charset="0"/>
              </a:rPr>
              <a:t>sampel</a:t>
            </a:r>
            <a:r>
              <a:rPr lang="en-US" sz="1600" dirty="0">
                <a:solidFill>
                  <a:schemeClr val="bg1"/>
                </a:solidFill>
                <a:latin typeface="Franklin Gothic Medium Cond" panose="020B0606030402020204" pitchFamily="34" charset="0"/>
              </a:rPr>
              <a:t>, </a:t>
            </a:r>
            <a:r>
              <a:rPr lang="en-US" sz="1600" dirty="0" err="1">
                <a:solidFill>
                  <a:schemeClr val="bg1"/>
                </a:solidFill>
                <a:latin typeface="Franklin Gothic Medium Cond" panose="020B0606030402020204" pitchFamily="34" charset="0"/>
              </a:rPr>
              <a:t>ini</a:t>
            </a:r>
            <a:r>
              <a:rPr lang="en-US" sz="1600" dirty="0">
                <a:solidFill>
                  <a:schemeClr val="bg1"/>
                </a:solidFill>
                <a:latin typeface="Franklin Gothic Medium Cond" panose="020B0606030402020204" pitchFamily="34" charset="0"/>
              </a:rPr>
              <a:t> </a:t>
            </a:r>
            <a:r>
              <a:rPr lang="en-US" sz="1600" dirty="0" err="1">
                <a:solidFill>
                  <a:schemeClr val="bg1"/>
                </a:solidFill>
                <a:latin typeface="Franklin Gothic Medium Cond" panose="020B0606030402020204" pitchFamily="34" charset="0"/>
              </a:rPr>
              <a:t>syaratnya</a:t>
            </a:r>
            <a:r>
              <a:rPr lang="en-US" sz="1600" dirty="0">
                <a:solidFill>
                  <a:schemeClr val="bg1"/>
                </a:solidFill>
                <a:latin typeface="Franklin Gothic Medium Cond" panose="020B0606030402020204" pitchFamily="34" charset="0"/>
              </a:rPr>
              <a:t> </a:t>
            </a:r>
            <a:r>
              <a:rPr lang="en-US" sz="1600" dirty="0" err="1">
                <a:solidFill>
                  <a:schemeClr val="bg1"/>
                </a:solidFill>
                <a:latin typeface="Franklin Gothic Medium Cond" panose="020B0606030402020204" pitchFamily="34" charset="0"/>
              </a:rPr>
              <a:t>populasi</a:t>
            </a:r>
            <a:r>
              <a:rPr lang="en-US" sz="1600" dirty="0">
                <a:solidFill>
                  <a:schemeClr val="bg1"/>
                </a:solidFill>
                <a:latin typeface="Franklin Gothic Medium Cond" panose="020B0606030402020204" pitchFamily="34" charset="0"/>
              </a:rPr>
              <a:t> </a:t>
            </a:r>
            <a:r>
              <a:rPr lang="en-US" sz="1600" dirty="0" err="1">
                <a:solidFill>
                  <a:schemeClr val="bg1"/>
                </a:solidFill>
                <a:latin typeface="Franklin Gothic Medium Cond" panose="020B0606030402020204" pitchFamily="34" charset="0"/>
              </a:rPr>
              <a:t>tidak</a:t>
            </a:r>
            <a:r>
              <a:rPr lang="en-US" sz="1600" dirty="0">
                <a:solidFill>
                  <a:schemeClr val="bg1"/>
                </a:solidFill>
                <a:latin typeface="Franklin Gothic Medium Cond" panose="020B0606030402020204" pitchFamily="34" charset="0"/>
              </a:rPr>
              <a:t> </a:t>
            </a:r>
            <a:r>
              <a:rPr lang="en-US" sz="1600" dirty="0" err="1">
                <a:solidFill>
                  <a:schemeClr val="bg1"/>
                </a:solidFill>
                <a:latin typeface="Franklin Gothic Medium Cond" panose="020B0606030402020204" pitchFamily="34" charset="0"/>
              </a:rPr>
              <a:t>banyak</a:t>
            </a:r>
            <a:r>
              <a:rPr lang="en-US" sz="1600" dirty="0">
                <a:solidFill>
                  <a:schemeClr val="bg1"/>
                </a:solidFill>
                <a:latin typeface="Franklin Gothic Medium Cond" panose="020B0606030402020204" pitchFamily="34" charset="0"/>
              </a:rPr>
              <a:t>, </a:t>
            </a:r>
            <a:r>
              <a:rPr lang="en-US" sz="1600" dirty="0" err="1">
                <a:solidFill>
                  <a:schemeClr val="bg1"/>
                </a:solidFill>
                <a:latin typeface="Franklin Gothic Medium Cond" panose="020B0606030402020204" pitchFamily="34" charset="0"/>
              </a:rPr>
              <a:t>atau</a:t>
            </a:r>
            <a:r>
              <a:rPr lang="en-US" sz="1600" dirty="0">
                <a:solidFill>
                  <a:schemeClr val="bg1"/>
                </a:solidFill>
                <a:latin typeface="Franklin Gothic Medium Cond" panose="020B0606030402020204" pitchFamily="34" charset="0"/>
              </a:rPr>
              <a:t> </a:t>
            </a:r>
            <a:r>
              <a:rPr lang="en-US" sz="1600" dirty="0" err="1">
                <a:solidFill>
                  <a:schemeClr val="bg1"/>
                </a:solidFill>
                <a:latin typeface="Franklin Gothic Medium Cond" panose="020B0606030402020204" pitchFamily="34" charset="0"/>
              </a:rPr>
              <a:t>peneliti</a:t>
            </a:r>
            <a:r>
              <a:rPr lang="en-US" sz="1600" dirty="0">
                <a:solidFill>
                  <a:schemeClr val="bg1"/>
                </a:solidFill>
                <a:latin typeface="Franklin Gothic Medium Cond" panose="020B0606030402020204" pitchFamily="34" charset="0"/>
              </a:rPr>
              <a:t> </a:t>
            </a:r>
            <a:r>
              <a:rPr lang="en-US" sz="1600" dirty="0" err="1">
                <a:solidFill>
                  <a:schemeClr val="bg1"/>
                </a:solidFill>
                <a:latin typeface="Franklin Gothic Medium Cond" panose="020B0606030402020204" pitchFamily="34" charset="0"/>
              </a:rPr>
              <a:t>ingin</a:t>
            </a:r>
            <a:r>
              <a:rPr lang="en-US" sz="1600" dirty="0">
                <a:solidFill>
                  <a:schemeClr val="bg1"/>
                </a:solidFill>
                <a:latin typeface="Franklin Gothic Medium Cond" panose="020B0606030402020204" pitchFamily="34" charset="0"/>
              </a:rPr>
              <a:t> </a:t>
            </a:r>
            <a:r>
              <a:rPr lang="en-US" sz="1600" dirty="0" err="1">
                <a:solidFill>
                  <a:schemeClr val="bg1"/>
                </a:solidFill>
                <a:latin typeface="Franklin Gothic Medium Cond" panose="020B0606030402020204" pitchFamily="34" charset="0"/>
              </a:rPr>
              <a:t>membuat</a:t>
            </a:r>
            <a:r>
              <a:rPr lang="en-US" sz="1600" dirty="0">
                <a:solidFill>
                  <a:schemeClr val="bg1"/>
                </a:solidFill>
                <a:latin typeface="Franklin Gothic Medium Cond" panose="020B0606030402020204" pitchFamily="34" charset="0"/>
              </a:rPr>
              <a:t> </a:t>
            </a:r>
            <a:r>
              <a:rPr lang="en-US" sz="1600" dirty="0" err="1">
                <a:solidFill>
                  <a:schemeClr val="bg1"/>
                </a:solidFill>
                <a:latin typeface="Franklin Gothic Medium Cond" panose="020B0606030402020204" pitchFamily="34" charset="0"/>
              </a:rPr>
              <a:t>generalisasi</a:t>
            </a:r>
            <a:r>
              <a:rPr lang="en-US" sz="1600" dirty="0">
                <a:solidFill>
                  <a:schemeClr val="bg1"/>
                </a:solidFill>
                <a:latin typeface="Franklin Gothic Medium Cond" panose="020B0606030402020204" pitchFamily="34" charset="0"/>
              </a:rPr>
              <a:t> </a:t>
            </a:r>
            <a:r>
              <a:rPr lang="en-US" sz="1600" dirty="0" err="1">
                <a:solidFill>
                  <a:schemeClr val="bg1"/>
                </a:solidFill>
                <a:latin typeface="Franklin Gothic Medium Cond" panose="020B0606030402020204" pitchFamily="34" charset="0"/>
              </a:rPr>
              <a:t>dengan</a:t>
            </a:r>
            <a:r>
              <a:rPr lang="en-US" sz="1600" dirty="0">
                <a:solidFill>
                  <a:schemeClr val="bg1"/>
                </a:solidFill>
                <a:latin typeface="Franklin Gothic Medium Cond" panose="020B0606030402020204" pitchFamily="34" charset="0"/>
              </a:rPr>
              <a:t> </a:t>
            </a:r>
            <a:r>
              <a:rPr lang="en-US" sz="1600" dirty="0" err="1">
                <a:solidFill>
                  <a:schemeClr val="bg1"/>
                </a:solidFill>
                <a:latin typeface="Franklin Gothic Medium Cond" panose="020B0606030402020204" pitchFamily="34" charset="0"/>
              </a:rPr>
              <a:t>kesalahan</a:t>
            </a:r>
            <a:r>
              <a:rPr lang="en-US" sz="1600" dirty="0">
                <a:solidFill>
                  <a:schemeClr val="bg1"/>
                </a:solidFill>
                <a:latin typeface="Franklin Gothic Medium Cond" panose="020B0606030402020204" pitchFamily="34" charset="0"/>
              </a:rPr>
              <a:t> </a:t>
            </a:r>
            <a:r>
              <a:rPr lang="en-US" sz="1600" dirty="0" err="1">
                <a:solidFill>
                  <a:schemeClr val="bg1"/>
                </a:solidFill>
                <a:latin typeface="Franklin Gothic Medium Cond" panose="020B0606030402020204" pitchFamily="34" charset="0"/>
              </a:rPr>
              <a:t>sangat</a:t>
            </a:r>
            <a:r>
              <a:rPr lang="en-US" sz="1600" dirty="0">
                <a:solidFill>
                  <a:schemeClr val="bg1"/>
                </a:solidFill>
                <a:latin typeface="Franklin Gothic Medium Cond" panose="020B0606030402020204" pitchFamily="34" charset="0"/>
              </a:rPr>
              <a:t> </a:t>
            </a:r>
            <a:r>
              <a:rPr lang="en-US" sz="1600" dirty="0" err="1">
                <a:solidFill>
                  <a:schemeClr val="bg1"/>
                </a:solidFill>
                <a:latin typeface="Franklin Gothic Medium Cond" panose="020B0606030402020204" pitchFamily="34" charset="0"/>
              </a:rPr>
              <a:t>kecil</a:t>
            </a:r>
            <a:r>
              <a:rPr lang="en-US" sz="1600" dirty="0">
                <a:solidFill>
                  <a:schemeClr val="bg1"/>
                </a:solidFill>
                <a:latin typeface="Franklin Gothic Medium Cond" panose="020B0606030402020204" pitchFamily="34" charset="0"/>
              </a:rPr>
              <a:t>.</a:t>
            </a:r>
            <a:endParaRPr lang="id-ID" sz="1600" i="1" dirty="0">
              <a:solidFill>
                <a:schemeClr val="bg1"/>
              </a:solidFill>
              <a:latin typeface="Franklin Gothic Medium Cond" panose="020B0606030402020204" pitchFamily="34" charset="0"/>
            </a:endParaRPr>
          </a:p>
        </p:txBody>
      </p:sp>
      <p:grpSp>
        <p:nvGrpSpPr>
          <p:cNvPr id="4" name="Group 3">
            <a:extLst>
              <a:ext uri="{FF2B5EF4-FFF2-40B4-BE49-F238E27FC236}">
                <a16:creationId xmlns:a16="http://schemas.microsoft.com/office/drawing/2014/main" id="{E82CF3EA-BCCB-4CCB-A48A-C087D8645070}"/>
              </a:ext>
            </a:extLst>
          </p:cNvPr>
          <p:cNvGrpSpPr/>
          <p:nvPr/>
        </p:nvGrpSpPr>
        <p:grpSpPr>
          <a:xfrm>
            <a:off x="5668641" y="760496"/>
            <a:ext cx="6134254" cy="1422309"/>
            <a:chOff x="5668641" y="760496"/>
            <a:chExt cx="6134254" cy="1422309"/>
          </a:xfrm>
        </p:grpSpPr>
        <p:pic>
          <p:nvPicPr>
            <p:cNvPr id="8" name="Picture 7">
              <a:extLst>
                <a:ext uri="{FF2B5EF4-FFF2-40B4-BE49-F238E27FC236}">
                  <a16:creationId xmlns:a16="http://schemas.microsoft.com/office/drawing/2014/main" id="{42E10C24-0CC7-43EB-B03B-C79DA0458843}"/>
                </a:ext>
              </a:extLst>
            </p:cNvPr>
            <p:cNvPicPr>
              <a:picLocks noChangeAspect="1"/>
            </p:cNvPicPr>
            <p:nvPr/>
          </p:nvPicPr>
          <p:blipFill>
            <a:blip r:embed="rId3"/>
            <a:stretch>
              <a:fillRect/>
            </a:stretch>
          </p:blipFill>
          <p:spPr>
            <a:xfrm>
              <a:off x="5668641" y="760496"/>
              <a:ext cx="6134254" cy="1422309"/>
            </a:xfrm>
            <a:prstGeom prst="rect">
              <a:avLst/>
            </a:prstGeom>
          </p:spPr>
        </p:pic>
        <p:sp>
          <p:nvSpPr>
            <p:cNvPr id="2" name="Rectangle 1">
              <a:extLst>
                <a:ext uri="{FF2B5EF4-FFF2-40B4-BE49-F238E27FC236}">
                  <a16:creationId xmlns:a16="http://schemas.microsoft.com/office/drawing/2014/main" id="{EEC07F7C-660D-48D9-B109-8031BCBF51BE}"/>
                </a:ext>
              </a:extLst>
            </p:cNvPr>
            <p:cNvSpPr/>
            <p:nvPr/>
          </p:nvSpPr>
          <p:spPr>
            <a:xfrm>
              <a:off x="8943975" y="1857375"/>
              <a:ext cx="2143125" cy="2286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3484793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34B7747-8CCA-41FE-B801-00402CDBFB5A}"/>
              </a:ext>
            </a:extLst>
          </p:cNvPr>
          <p:cNvSpPr txBox="1"/>
          <p:nvPr/>
        </p:nvSpPr>
        <p:spPr>
          <a:xfrm>
            <a:off x="632306" y="2498570"/>
            <a:ext cx="5286356" cy="3508653"/>
          </a:xfrm>
          <a:prstGeom prst="rect">
            <a:avLst/>
          </a:prstGeom>
          <a:noFill/>
        </p:spPr>
        <p:txBody>
          <a:bodyPr wrap="square">
            <a:spAutoFit/>
          </a:bodyPr>
          <a:lstStyle/>
          <a:p>
            <a:pPr algn="just">
              <a:spcBef>
                <a:spcPts val="300"/>
              </a:spcBef>
              <a:spcAft>
                <a:spcPts val="300"/>
              </a:spcAft>
            </a:pPr>
            <a:r>
              <a:rPr lang="id-ID" dirty="0">
                <a:solidFill>
                  <a:srgbClr val="FFFF00"/>
                </a:solidFill>
                <a:latin typeface="Franklin Gothic Medium Cond" panose="020B0606030402020204" pitchFamily="34" charset="0"/>
              </a:rPr>
              <a:t>5.</a:t>
            </a:r>
            <a:r>
              <a:rPr lang="en-US" dirty="0">
                <a:solidFill>
                  <a:srgbClr val="FFFF00"/>
                </a:solidFill>
                <a:latin typeface="Franklin Gothic Medium Cond" panose="020B0606030402020204" pitchFamily="34" charset="0"/>
              </a:rPr>
              <a:t>4</a:t>
            </a:r>
            <a:r>
              <a:rPr lang="id-ID" dirty="0">
                <a:solidFill>
                  <a:srgbClr val="FFFF00"/>
                </a:solidFill>
                <a:latin typeface="Franklin Gothic Medium Cond" panose="020B0606030402020204" pitchFamily="34" charset="0"/>
              </a:rPr>
              <a:t> Kerangka sampel</a:t>
            </a:r>
          </a:p>
          <a:p>
            <a:pPr algn="just">
              <a:spcBef>
                <a:spcPts val="300"/>
              </a:spcBef>
              <a:spcAft>
                <a:spcPts val="300"/>
              </a:spcAft>
            </a:pPr>
            <a:r>
              <a:rPr lang="id-ID" dirty="0">
                <a:solidFill>
                  <a:schemeClr val="bg1"/>
                </a:solidFill>
                <a:latin typeface="Franklin Gothic Medium Cond" panose="020B0606030402020204" pitchFamily="34" charset="0"/>
              </a:rPr>
              <a:t>Kerangka sampel adalah daftar semua unit dalam populasi yang akan dijadikan sampel untuk disurvei</a:t>
            </a:r>
            <a:r>
              <a:rPr lang="id-ID" dirty="0">
                <a:solidFill>
                  <a:srgbClr val="FFFF00"/>
                </a:solidFill>
                <a:latin typeface="Franklin Gothic Medium Cond" panose="020B0606030402020204" pitchFamily="34" charset="0"/>
              </a:rPr>
              <a:t>.</a:t>
            </a:r>
            <a:r>
              <a:rPr lang="en-US" dirty="0">
                <a:solidFill>
                  <a:srgbClr val="FFFF00"/>
                </a:solidFill>
                <a:latin typeface="Franklin Gothic Medium Cond" panose="020B0606030402020204" pitchFamily="34" charset="0"/>
              </a:rPr>
              <a:t> </a:t>
            </a:r>
            <a:r>
              <a:rPr lang="en-US" dirty="0" err="1">
                <a:solidFill>
                  <a:schemeClr val="bg1"/>
                </a:solidFill>
                <a:latin typeface="Franklin Gothic Medium Cond" panose="020B0606030402020204" pitchFamily="34" charset="0"/>
              </a:rPr>
              <a:t>Kerangka</a:t>
            </a:r>
            <a:r>
              <a:rPr lang="en-US" dirty="0">
                <a:solidFill>
                  <a:schemeClr val="bg1"/>
                </a:solidFill>
                <a:latin typeface="Franklin Gothic Medium Cond" panose="020B0606030402020204" pitchFamily="34" charset="0"/>
              </a:rPr>
              <a:t> </a:t>
            </a:r>
            <a:r>
              <a:rPr lang="en-US" dirty="0" err="1">
                <a:solidFill>
                  <a:schemeClr val="bg1"/>
                </a:solidFill>
                <a:latin typeface="Franklin Gothic Medium Cond" panose="020B0606030402020204" pitchFamily="34" charset="0"/>
              </a:rPr>
              <a:t>sampel</a:t>
            </a:r>
            <a:r>
              <a:rPr lang="en-US" dirty="0">
                <a:solidFill>
                  <a:schemeClr val="bg1"/>
                </a:solidFill>
                <a:latin typeface="Franklin Gothic Medium Cond" panose="020B0606030402020204" pitchFamily="34" charset="0"/>
              </a:rPr>
              <a:t> </a:t>
            </a:r>
            <a:r>
              <a:rPr lang="en-US" dirty="0" err="1">
                <a:solidFill>
                  <a:schemeClr val="bg1"/>
                </a:solidFill>
                <a:latin typeface="Franklin Gothic Medium Cond" panose="020B0606030402020204" pitchFamily="34" charset="0"/>
              </a:rPr>
              <a:t>ini</a:t>
            </a:r>
            <a:r>
              <a:rPr lang="en-US" dirty="0">
                <a:solidFill>
                  <a:schemeClr val="bg1"/>
                </a:solidFill>
                <a:latin typeface="Franklin Gothic Medium Cond" panose="020B0606030402020204" pitchFamily="34" charset="0"/>
              </a:rPr>
              <a:t> </a:t>
            </a:r>
            <a:r>
              <a:rPr lang="en-US" dirty="0" err="1">
                <a:solidFill>
                  <a:schemeClr val="bg1"/>
                </a:solidFill>
                <a:latin typeface="Franklin Gothic Medium Cond" panose="020B0606030402020204" pitchFamily="34" charset="0"/>
              </a:rPr>
              <a:t>menjadi</a:t>
            </a:r>
            <a:r>
              <a:rPr lang="en-US" dirty="0">
                <a:solidFill>
                  <a:schemeClr val="bg1"/>
                </a:solidFill>
                <a:latin typeface="Franklin Gothic Medium Cond" panose="020B0606030402020204" pitchFamily="34" charset="0"/>
              </a:rPr>
              <a:t> </a:t>
            </a:r>
            <a:r>
              <a:rPr lang="en-US" dirty="0" err="1">
                <a:solidFill>
                  <a:schemeClr val="bg1"/>
                </a:solidFill>
                <a:latin typeface="Franklin Gothic Medium Cond" panose="020B0606030402020204" pitchFamily="34" charset="0"/>
              </a:rPr>
              <a:t>dasar</a:t>
            </a:r>
            <a:r>
              <a:rPr lang="en-US" dirty="0">
                <a:solidFill>
                  <a:schemeClr val="bg1"/>
                </a:solidFill>
                <a:latin typeface="Franklin Gothic Medium Cond" panose="020B0606030402020204" pitchFamily="34" charset="0"/>
              </a:rPr>
              <a:t> </a:t>
            </a:r>
            <a:r>
              <a:rPr lang="en-US" dirty="0" err="1">
                <a:solidFill>
                  <a:schemeClr val="bg1"/>
                </a:solidFill>
                <a:latin typeface="Franklin Gothic Medium Cond" panose="020B0606030402020204" pitchFamily="34" charset="0"/>
              </a:rPr>
              <a:t>penarikan</a:t>
            </a:r>
            <a:r>
              <a:rPr lang="en-US" dirty="0">
                <a:solidFill>
                  <a:schemeClr val="bg1"/>
                </a:solidFill>
                <a:latin typeface="Franklin Gothic Medium Cond" panose="020B0606030402020204" pitchFamily="34" charset="0"/>
              </a:rPr>
              <a:t> </a:t>
            </a:r>
            <a:r>
              <a:rPr lang="en-US" dirty="0" err="1">
                <a:solidFill>
                  <a:schemeClr val="bg1"/>
                </a:solidFill>
                <a:latin typeface="Franklin Gothic Medium Cond" panose="020B0606030402020204" pitchFamily="34" charset="0"/>
              </a:rPr>
              <a:t>sampel</a:t>
            </a:r>
            <a:r>
              <a:rPr lang="en-US" dirty="0">
                <a:solidFill>
                  <a:schemeClr val="bg1"/>
                </a:solidFill>
                <a:latin typeface="Franklin Gothic Medium Cond" panose="020B0606030402020204" pitchFamily="34" charset="0"/>
              </a:rPr>
              <a:t>. </a:t>
            </a:r>
            <a:r>
              <a:rPr lang="en-US" dirty="0" err="1">
                <a:solidFill>
                  <a:schemeClr val="bg1"/>
                </a:solidFill>
                <a:latin typeface="Franklin Gothic Medium Cond" panose="020B0606030402020204" pitchFamily="34" charset="0"/>
              </a:rPr>
              <a:t>Kerangka</a:t>
            </a:r>
            <a:r>
              <a:rPr lang="en-US" dirty="0">
                <a:solidFill>
                  <a:schemeClr val="bg1"/>
                </a:solidFill>
                <a:latin typeface="Franklin Gothic Medium Cond" panose="020B0606030402020204" pitchFamily="34" charset="0"/>
              </a:rPr>
              <a:t> </a:t>
            </a:r>
            <a:r>
              <a:rPr lang="en-US" dirty="0" err="1">
                <a:solidFill>
                  <a:schemeClr val="bg1"/>
                </a:solidFill>
                <a:latin typeface="Franklin Gothic Medium Cond" panose="020B0606030402020204" pitchFamily="34" charset="0"/>
              </a:rPr>
              <a:t>sampel</a:t>
            </a:r>
            <a:r>
              <a:rPr lang="en-US" dirty="0">
                <a:solidFill>
                  <a:schemeClr val="bg1"/>
                </a:solidFill>
                <a:latin typeface="Franklin Gothic Medium Cond" panose="020B0606030402020204" pitchFamily="34" charset="0"/>
              </a:rPr>
              <a:t> </a:t>
            </a:r>
            <a:r>
              <a:rPr lang="en-US" dirty="0" err="1">
                <a:solidFill>
                  <a:schemeClr val="bg1"/>
                </a:solidFill>
                <a:latin typeface="Franklin Gothic Medium Cond" panose="020B0606030402020204" pitchFamily="34" charset="0"/>
              </a:rPr>
              <a:t>terdiri</a:t>
            </a:r>
            <a:r>
              <a:rPr lang="en-US" dirty="0">
                <a:solidFill>
                  <a:schemeClr val="bg1"/>
                </a:solidFill>
                <a:latin typeface="Franklin Gothic Medium Cond" panose="020B0606030402020204" pitchFamily="34" charset="0"/>
              </a:rPr>
              <a:t> </a:t>
            </a:r>
            <a:r>
              <a:rPr lang="en-US" dirty="0" err="1">
                <a:solidFill>
                  <a:schemeClr val="bg1"/>
                </a:solidFill>
                <a:latin typeface="Franklin Gothic Medium Cond" panose="020B0606030402020204" pitchFamily="34" charset="0"/>
              </a:rPr>
              <a:t>atas</a:t>
            </a:r>
            <a:r>
              <a:rPr lang="en-US" dirty="0">
                <a:solidFill>
                  <a:schemeClr val="bg1"/>
                </a:solidFill>
                <a:latin typeface="Franklin Gothic Medium Cond" panose="020B0606030402020204" pitchFamily="34" charset="0"/>
              </a:rPr>
              <a:t>:</a:t>
            </a:r>
          </a:p>
          <a:p>
            <a:pPr marL="342900" indent="-342900" algn="just">
              <a:spcBef>
                <a:spcPts val="300"/>
              </a:spcBef>
              <a:spcAft>
                <a:spcPts val="300"/>
              </a:spcAft>
              <a:buAutoNum type="arabicPeriod"/>
            </a:pPr>
            <a:r>
              <a:rPr lang="en-US" sz="1600" dirty="0">
                <a:solidFill>
                  <a:schemeClr val="bg1"/>
                </a:solidFill>
                <a:latin typeface="Franklin Gothic Medium Cond" panose="020B0606030402020204" pitchFamily="34" charset="0"/>
              </a:rPr>
              <a:t>List Frame: </a:t>
            </a:r>
            <a:r>
              <a:rPr lang="sv-SE" sz="1600" dirty="0">
                <a:solidFill>
                  <a:schemeClr val="bg1"/>
                </a:solidFill>
                <a:latin typeface="Franklin Gothic Medium Cond" panose="020B0606030402020204" pitchFamily="34" charset="0"/>
              </a:rPr>
              <a:t>Kerangka sampel yang berisi daftar unit-unit sampel Contoh: Daftar Rumah Tangga,Customer list, dll.</a:t>
            </a:r>
          </a:p>
          <a:p>
            <a:pPr marL="342900" indent="-342900" algn="just">
              <a:spcBef>
                <a:spcPts val="300"/>
              </a:spcBef>
              <a:spcAft>
                <a:spcPts val="300"/>
              </a:spcAft>
              <a:buAutoNum type="arabicPeriod"/>
            </a:pPr>
            <a:r>
              <a:rPr lang="sv-SE" sz="1600" dirty="0">
                <a:solidFill>
                  <a:schemeClr val="bg1"/>
                </a:solidFill>
                <a:latin typeface="Franklin Gothic Medium Cond" panose="020B0606030402020204" pitchFamily="34" charset="0"/>
              </a:rPr>
              <a:t>Area Frame: Kerangka sampel melalui peta yang mempunyai batas yang jelas, permanen, mudah dikenali, dan tidak terlampau luas. Elemen yang terdapat dalam area sesuai dengan jenis survei, dapat dijadikan sebagai unit sampel, seperti tempat tinggal dan rumah tangga usaha.</a:t>
            </a:r>
            <a:endParaRPr lang="id-ID" sz="1600" dirty="0">
              <a:solidFill>
                <a:schemeClr val="bg1"/>
              </a:solidFill>
              <a:latin typeface="Franklin Gothic Medium Cond" panose="020B0606030402020204" pitchFamily="34" charset="0"/>
            </a:endParaRPr>
          </a:p>
        </p:txBody>
      </p:sp>
      <p:pic>
        <p:nvPicPr>
          <p:cNvPr id="4" name="Picture 3">
            <a:extLst>
              <a:ext uri="{FF2B5EF4-FFF2-40B4-BE49-F238E27FC236}">
                <a16:creationId xmlns:a16="http://schemas.microsoft.com/office/drawing/2014/main" id="{6256EC60-529B-4D15-993D-AE331F6DDF01}"/>
              </a:ext>
            </a:extLst>
          </p:cNvPr>
          <p:cNvPicPr>
            <a:picLocks noChangeAspect="1"/>
          </p:cNvPicPr>
          <p:nvPr/>
        </p:nvPicPr>
        <p:blipFill>
          <a:blip r:embed="rId3"/>
          <a:stretch>
            <a:fillRect/>
          </a:stretch>
        </p:blipFill>
        <p:spPr>
          <a:xfrm>
            <a:off x="632306" y="1173943"/>
            <a:ext cx="6677957" cy="819264"/>
          </a:xfrm>
          <a:prstGeom prst="rect">
            <a:avLst/>
          </a:prstGeom>
        </p:spPr>
      </p:pic>
    </p:spTree>
    <p:extLst>
      <p:ext uri="{BB962C8B-B14F-4D97-AF65-F5344CB8AC3E}">
        <p14:creationId xmlns:p14="http://schemas.microsoft.com/office/powerpoint/2010/main" val="28019090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E8CBC540-D968-4BB2-808C-2CA92817F11E}"/>
              </a:ext>
            </a:extLst>
          </p:cNvPr>
          <p:cNvSpPr txBox="1"/>
          <p:nvPr/>
        </p:nvSpPr>
        <p:spPr>
          <a:xfrm>
            <a:off x="344022" y="1137194"/>
            <a:ext cx="5428981" cy="1000274"/>
          </a:xfrm>
          <a:prstGeom prst="rect">
            <a:avLst/>
          </a:prstGeom>
          <a:noFill/>
        </p:spPr>
        <p:txBody>
          <a:bodyPr wrap="square">
            <a:spAutoFit/>
          </a:bodyPr>
          <a:lstStyle/>
          <a:p>
            <a:pPr>
              <a:spcBef>
                <a:spcPts val="300"/>
              </a:spcBef>
              <a:spcAft>
                <a:spcPts val="300"/>
              </a:spcAft>
            </a:pPr>
            <a:r>
              <a:rPr lang="id-ID" dirty="0">
                <a:solidFill>
                  <a:srgbClr val="FFFF00"/>
                </a:solidFill>
                <a:latin typeface="Franklin Gothic Medium Cond" panose="020B0606030402020204" pitchFamily="34" charset="0"/>
              </a:rPr>
              <a:t>5.</a:t>
            </a:r>
            <a:r>
              <a:rPr lang="en-US" dirty="0">
                <a:solidFill>
                  <a:srgbClr val="FFFF00"/>
                </a:solidFill>
                <a:latin typeface="Franklin Gothic Medium Cond" panose="020B0606030402020204" pitchFamily="34" charset="0"/>
              </a:rPr>
              <a:t>5</a:t>
            </a:r>
            <a:r>
              <a:rPr lang="id-ID" dirty="0">
                <a:solidFill>
                  <a:srgbClr val="FFFF00"/>
                </a:solidFill>
                <a:latin typeface="Franklin Gothic Medium Cond" panose="020B0606030402020204" pitchFamily="34" charset="0"/>
              </a:rPr>
              <a:t> </a:t>
            </a:r>
            <a:r>
              <a:rPr lang="en-US" dirty="0">
                <a:solidFill>
                  <a:srgbClr val="FFFF00"/>
                </a:solidFill>
                <a:latin typeface="Franklin Gothic Medium Cond" panose="020B0606030402020204" pitchFamily="34" charset="0"/>
              </a:rPr>
              <a:t>F</a:t>
            </a:r>
            <a:r>
              <a:rPr lang="id-ID" dirty="0">
                <a:solidFill>
                  <a:srgbClr val="FFFF00"/>
                </a:solidFill>
                <a:latin typeface="Franklin Gothic Medium Cond" panose="020B0606030402020204" pitchFamily="34" charset="0"/>
              </a:rPr>
              <a:t>raksi sampel </a:t>
            </a:r>
            <a:r>
              <a:rPr lang="en-US" dirty="0">
                <a:solidFill>
                  <a:srgbClr val="FFFF00"/>
                </a:solidFill>
                <a:latin typeface="Franklin Gothic Medium Cond" panose="020B0606030402020204" pitchFamily="34" charset="0"/>
              </a:rPr>
              <a:t>k</a:t>
            </a:r>
            <a:r>
              <a:rPr lang="id-ID" dirty="0">
                <a:solidFill>
                  <a:srgbClr val="FFFF00"/>
                </a:solidFill>
                <a:latin typeface="Franklin Gothic Medium Cond" panose="020B0606030402020204" pitchFamily="34" charset="0"/>
              </a:rPr>
              <a:t>eseluruhan</a:t>
            </a:r>
            <a:endParaRPr lang="en-US" dirty="0">
              <a:solidFill>
                <a:srgbClr val="FFFF00"/>
              </a:solidFill>
              <a:latin typeface="Franklin Gothic Medium Cond" panose="020B0606030402020204" pitchFamily="34" charset="0"/>
            </a:endParaRPr>
          </a:p>
          <a:p>
            <a:pPr>
              <a:spcBef>
                <a:spcPts val="300"/>
              </a:spcBef>
              <a:spcAft>
                <a:spcPts val="300"/>
              </a:spcAft>
            </a:pPr>
            <a:r>
              <a:rPr lang="id-ID" dirty="0">
                <a:solidFill>
                  <a:schemeClr val="bg1"/>
                </a:solidFill>
                <a:latin typeface="Franklin Gothic Medium Cond" panose="020B0606030402020204" pitchFamily="34" charset="0"/>
              </a:rPr>
              <a:t>Fraksi sampling adalah rasio ukuran sampel dengan ukuran populasi</a:t>
            </a:r>
            <a:r>
              <a:rPr lang="en-US" dirty="0">
                <a:solidFill>
                  <a:schemeClr val="bg1"/>
                </a:solidFill>
                <a:latin typeface="Franklin Gothic Medium Cond" panose="020B0606030402020204" pitchFamily="34" charset="0"/>
              </a:rPr>
              <a:t>. </a:t>
            </a:r>
            <a:r>
              <a:rPr lang="en-US" dirty="0" err="1">
                <a:solidFill>
                  <a:schemeClr val="bg1"/>
                </a:solidFill>
                <a:latin typeface="Franklin Gothic Medium Cond" panose="020B0606030402020204" pitchFamily="34" charset="0"/>
              </a:rPr>
              <a:t>Rumus</a:t>
            </a:r>
            <a:r>
              <a:rPr lang="en-US" dirty="0">
                <a:solidFill>
                  <a:schemeClr val="bg1"/>
                </a:solidFill>
                <a:latin typeface="Franklin Gothic Medium Cond" panose="020B0606030402020204" pitchFamily="34" charset="0"/>
              </a:rPr>
              <a:t> </a:t>
            </a:r>
            <a:r>
              <a:rPr lang="en-US" dirty="0" err="1">
                <a:solidFill>
                  <a:schemeClr val="bg1"/>
                </a:solidFill>
                <a:latin typeface="Franklin Gothic Medium Cond" panose="020B0606030402020204" pitchFamily="34" charset="0"/>
              </a:rPr>
              <a:t>untuk</a:t>
            </a:r>
            <a:r>
              <a:rPr lang="en-US" dirty="0">
                <a:solidFill>
                  <a:schemeClr val="bg1"/>
                </a:solidFill>
                <a:latin typeface="Franklin Gothic Medium Cond" panose="020B0606030402020204" pitchFamily="34" charset="0"/>
              </a:rPr>
              <a:t> </a:t>
            </a:r>
            <a:r>
              <a:rPr lang="en-US" dirty="0" err="1">
                <a:solidFill>
                  <a:schemeClr val="bg1"/>
                </a:solidFill>
                <a:latin typeface="Franklin Gothic Medium Cond" panose="020B0606030402020204" pitchFamily="34" charset="0"/>
              </a:rPr>
              <a:t>fraksi</a:t>
            </a:r>
            <a:r>
              <a:rPr lang="en-US" dirty="0">
                <a:solidFill>
                  <a:schemeClr val="bg1"/>
                </a:solidFill>
                <a:latin typeface="Franklin Gothic Medium Cond" panose="020B0606030402020204" pitchFamily="34" charset="0"/>
              </a:rPr>
              <a:t> </a:t>
            </a:r>
            <a:r>
              <a:rPr lang="en-US" dirty="0" err="1">
                <a:solidFill>
                  <a:schemeClr val="bg1"/>
                </a:solidFill>
                <a:latin typeface="Franklin Gothic Medium Cond" panose="020B0606030402020204" pitchFamily="34" charset="0"/>
              </a:rPr>
              <a:t>pengambilan</a:t>
            </a:r>
            <a:r>
              <a:rPr lang="en-US" dirty="0">
                <a:solidFill>
                  <a:schemeClr val="bg1"/>
                </a:solidFill>
                <a:latin typeface="Franklin Gothic Medium Cond" panose="020B0606030402020204" pitchFamily="34" charset="0"/>
              </a:rPr>
              <a:t> </a:t>
            </a:r>
            <a:r>
              <a:rPr lang="en-US" dirty="0" err="1">
                <a:solidFill>
                  <a:schemeClr val="bg1"/>
                </a:solidFill>
                <a:latin typeface="Franklin Gothic Medium Cond" panose="020B0606030402020204" pitchFamily="34" charset="0"/>
              </a:rPr>
              <a:t>sampel</a:t>
            </a:r>
            <a:r>
              <a:rPr lang="en-US" dirty="0">
                <a:solidFill>
                  <a:schemeClr val="bg1"/>
                </a:solidFill>
                <a:latin typeface="Franklin Gothic Medium Cond" panose="020B0606030402020204" pitchFamily="34" charset="0"/>
              </a:rPr>
              <a:t> </a:t>
            </a:r>
            <a:r>
              <a:rPr lang="en-US" dirty="0" err="1">
                <a:solidFill>
                  <a:schemeClr val="bg1"/>
                </a:solidFill>
                <a:latin typeface="Franklin Gothic Medium Cond" panose="020B0606030402020204" pitchFamily="34" charset="0"/>
              </a:rPr>
              <a:t>adalah</a:t>
            </a:r>
            <a:endParaRPr lang="id-ID" dirty="0">
              <a:solidFill>
                <a:schemeClr val="bg1"/>
              </a:solidFill>
              <a:highlight>
                <a:srgbClr val="FF0000"/>
              </a:highlight>
              <a:latin typeface="Franklin Gothic Medium Cond" panose="020B0606030402020204" pitchFamily="34" charset="0"/>
            </a:endParaRPr>
          </a:p>
        </p:txBody>
      </p:sp>
      <p:pic>
        <p:nvPicPr>
          <p:cNvPr id="8" name="Picture 7">
            <a:extLst>
              <a:ext uri="{FF2B5EF4-FFF2-40B4-BE49-F238E27FC236}">
                <a16:creationId xmlns:a16="http://schemas.microsoft.com/office/drawing/2014/main" id="{B30F081B-CFA7-4E58-BA87-711A767174A6}"/>
              </a:ext>
            </a:extLst>
          </p:cNvPr>
          <p:cNvPicPr>
            <a:picLocks noChangeAspect="1"/>
          </p:cNvPicPr>
          <p:nvPr/>
        </p:nvPicPr>
        <p:blipFill>
          <a:blip r:embed="rId3"/>
          <a:stretch>
            <a:fillRect/>
          </a:stretch>
        </p:blipFill>
        <p:spPr>
          <a:xfrm>
            <a:off x="5787466" y="1137194"/>
            <a:ext cx="5706154" cy="2543441"/>
          </a:xfrm>
          <a:prstGeom prst="rect">
            <a:avLst/>
          </a:prstGeom>
        </p:spPr>
      </p:pic>
      <p:pic>
        <p:nvPicPr>
          <p:cNvPr id="13" name="Picture 12">
            <a:extLst>
              <a:ext uri="{FF2B5EF4-FFF2-40B4-BE49-F238E27FC236}">
                <a16:creationId xmlns:a16="http://schemas.microsoft.com/office/drawing/2014/main" id="{20BE13C6-5D2F-40E1-8726-74B305282997}"/>
              </a:ext>
            </a:extLst>
          </p:cNvPr>
          <p:cNvPicPr>
            <a:picLocks noChangeAspect="1"/>
          </p:cNvPicPr>
          <p:nvPr/>
        </p:nvPicPr>
        <p:blipFill>
          <a:blip r:embed="rId4"/>
          <a:stretch>
            <a:fillRect/>
          </a:stretch>
        </p:blipFill>
        <p:spPr>
          <a:xfrm>
            <a:off x="935119" y="2408914"/>
            <a:ext cx="3372321" cy="895475"/>
          </a:xfrm>
          <a:prstGeom prst="rect">
            <a:avLst/>
          </a:prstGeom>
        </p:spPr>
      </p:pic>
      <p:sp>
        <p:nvSpPr>
          <p:cNvPr id="14" name="TextBox 13">
            <a:extLst>
              <a:ext uri="{FF2B5EF4-FFF2-40B4-BE49-F238E27FC236}">
                <a16:creationId xmlns:a16="http://schemas.microsoft.com/office/drawing/2014/main" id="{852E8AD3-BACD-4770-97E1-BD43CCE7FA1F}"/>
              </a:ext>
            </a:extLst>
          </p:cNvPr>
          <p:cNvSpPr txBox="1"/>
          <p:nvPr/>
        </p:nvSpPr>
        <p:spPr>
          <a:xfrm>
            <a:off x="344021" y="3553612"/>
            <a:ext cx="5428981" cy="1477328"/>
          </a:xfrm>
          <a:prstGeom prst="rect">
            <a:avLst/>
          </a:prstGeom>
          <a:noFill/>
        </p:spPr>
        <p:txBody>
          <a:bodyPr wrap="square">
            <a:spAutoFit/>
          </a:bodyPr>
          <a:lstStyle/>
          <a:p>
            <a:pPr>
              <a:spcBef>
                <a:spcPts val="300"/>
              </a:spcBef>
              <a:spcAft>
                <a:spcPts val="300"/>
              </a:spcAft>
            </a:pPr>
            <a:r>
              <a:rPr lang="id-ID" dirty="0">
                <a:solidFill>
                  <a:schemeClr val="bg1"/>
                </a:solidFill>
                <a:latin typeface="Franklin Gothic Medium Cond" panose="020B0606030402020204" pitchFamily="34" charset="0"/>
              </a:rPr>
              <a:t>dengan n adalah ukuran sampel dan N adalah ukuran populasi.</a:t>
            </a:r>
            <a:r>
              <a:rPr lang="en-US" dirty="0">
                <a:solidFill>
                  <a:schemeClr val="bg1"/>
                </a:solidFill>
                <a:latin typeface="Franklin Gothic Medium Cond" panose="020B0606030402020204" pitchFamily="34" charset="0"/>
              </a:rPr>
              <a:t> </a:t>
            </a:r>
            <a:r>
              <a:rPr lang="id-ID" dirty="0">
                <a:solidFill>
                  <a:schemeClr val="bg1"/>
                </a:solidFill>
                <a:latin typeface="Franklin Gothic Medium Cond" panose="020B0606030402020204" pitchFamily="34" charset="0"/>
              </a:rPr>
              <a:t>Keseluruhan fraksi sampel untuk pengambilan sampel dalam</a:t>
            </a:r>
            <a:r>
              <a:rPr lang="en-US" dirty="0">
                <a:solidFill>
                  <a:schemeClr val="bg1"/>
                </a:solidFill>
                <a:latin typeface="Franklin Gothic Medium Cond" panose="020B0606030402020204" pitchFamily="34" charset="0"/>
              </a:rPr>
              <a:t> </a:t>
            </a:r>
            <a:r>
              <a:rPr lang="id-ID" dirty="0">
                <a:solidFill>
                  <a:schemeClr val="bg1"/>
                </a:solidFill>
                <a:latin typeface="Franklin Gothic Medium Cond" panose="020B0606030402020204" pitchFamily="34" charset="0"/>
              </a:rPr>
              <a:t>beberapa tahap dapat diperoleh dengan mengalikan fraksi</a:t>
            </a:r>
            <a:r>
              <a:rPr lang="en-US" dirty="0">
                <a:solidFill>
                  <a:schemeClr val="bg1"/>
                </a:solidFill>
                <a:latin typeface="Franklin Gothic Medium Cond" panose="020B0606030402020204" pitchFamily="34" charset="0"/>
              </a:rPr>
              <a:t> </a:t>
            </a:r>
            <a:r>
              <a:rPr lang="id-ID" dirty="0">
                <a:solidFill>
                  <a:schemeClr val="bg1"/>
                </a:solidFill>
                <a:latin typeface="Franklin Gothic Medium Cond" panose="020B0606030402020204" pitchFamily="34" charset="0"/>
              </a:rPr>
              <a:t>sampel setiap tahap pengambilan sampel. Fraksi sampel ini</a:t>
            </a:r>
            <a:r>
              <a:rPr lang="en-US" dirty="0">
                <a:solidFill>
                  <a:schemeClr val="bg1"/>
                </a:solidFill>
                <a:latin typeface="Franklin Gothic Medium Cond" panose="020B0606030402020204" pitchFamily="34" charset="0"/>
              </a:rPr>
              <a:t> </a:t>
            </a:r>
            <a:r>
              <a:rPr lang="id-ID" dirty="0">
                <a:solidFill>
                  <a:schemeClr val="bg1"/>
                </a:solidFill>
                <a:latin typeface="Franklin Gothic Medium Cond" panose="020B0606030402020204" pitchFamily="34" charset="0"/>
              </a:rPr>
              <a:t>sangat berhubungan erat dengan weighting.</a:t>
            </a:r>
            <a:endParaRPr lang="id-ID" dirty="0">
              <a:solidFill>
                <a:schemeClr val="bg1"/>
              </a:solidFill>
              <a:highlight>
                <a:srgbClr val="FF0000"/>
              </a:highlight>
              <a:latin typeface="Franklin Gothic Medium Cond" panose="020B0606030402020204" pitchFamily="34" charset="0"/>
            </a:endParaRPr>
          </a:p>
        </p:txBody>
      </p:sp>
    </p:spTree>
    <p:extLst>
      <p:ext uri="{BB962C8B-B14F-4D97-AF65-F5344CB8AC3E}">
        <p14:creationId xmlns:p14="http://schemas.microsoft.com/office/powerpoint/2010/main" val="15880098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3EB8DA8-8D2F-4CAF-AD09-5D6C45B9EEAD}"/>
              </a:ext>
            </a:extLst>
          </p:cNvPr>
          <p:cNvSpPr txBox="1"/>
          <p:nvPr/>
        </p:nvSpPr>
        <p:spPr>
          <a:xfrm>
            <a:off x="344022" y="1058484"/>
            <a:ext cx="4976123" cy="2185214"/>
          </a:xfrm>
          <a:prstGeom prst="rect">
            <a:avLst/>
          </a:prstGeom>
          <a:noFill/>
        </p:spPr>
        <p:txBody>
          <a:bodyPr wrap="square">
            <a:spAutoFit/>
          </a:bodyPr>
          <a:lstStyle/>
          <a:p>
            <a:pPr algn="just">
              <a:spcBef>
                <a:spcPts val="300"/>
              </a:spcBef>
              <a:spcAft>
                <a:spcPts val="300"/>
              </a:spcAft>
            </a:pPr>
            <a:r>
              <a:rPr lang="id-ID" dirty="0">
                <a:solidFill>
                  <a:srgbClr val="FFFF00"/>
                </a:solidFill>
                <a:latin typeface="Franklin Gothic Medium Cond" panose="020B0606030402020204" pitchFamily="34" charset="0"/>
              </a:rPr>
              <a:t>5.</a:t>
            </a:r>
            <a:r>
              <a:rPr lang="en-US" dirty="0">
                <a:solidFill>
                  <a:srgbClr val="FFFF00"/>
                </a:solidFill>
                <a:latin typeface="Franklin Gothic Medium Cond" panose="020B0606030402020204" pitchFamily="34" charset="0"/>
              </a:rPr>
              <a:t>6</a:t>
            </a:r>
            <a:r>
              <a:rPr lang="id-ID" dirty="0">
                <a:solidFill>
                  <a:srgbClr val="FFFF00"/>
                </a:solidFill>
                <a:latin typeface="Franklin Gothic Medium Cond" panose="020B0606030402020204" pitchFamily="34" charset="0"/>
              </a:rPr>
              <a:t> Perkiraan sampling error</a:t>
            </a:r>
            <a:r>
              <a:rPr lang="en-US" dirty="0">
                <a:solidFill>
                  <a:srgbClr val="FFFF00"/>
                </a:solidFill>
                <a:latin typeface="Franklin Gothic Medium Cond" panose="020B0606030402020204" pitchFamily="34" charset="0"/>
              </a:rPr>
              <a:t> </a:t>
            </a:r>
            <a:r>
              <a:rPr lang="en-US" dirty="0" err="1">
                <a:solidFill>
                  <a:srgbClr val="FFFF00"/>
                </a:solidFill>
                <a:latin typeface="Franklin Gothic Medium Cond" panose="020B0606030402020204" pitchFamily="34" charset="0"/>
              </a:rPr>
              <a:t>Variabel</a:t>
            </a:r>
            <a:r>
              <a:rPr lang="en-US" dirty="0">
                <a:solidFill>
                  <a:srgbClr val="FFFF00"/>
                </a:solidFill>
                <a:latin typeface="Franklin Gothic Medium Cond" panose="020B0606030402020204" pitchFamily="34" charset="0"/>
              </a:rPr>
              <a:t> Utama</a:t>
            </a:r>
            <a:endParaRPr lang="id-ID" dirty="0">
              <a:solidFill>
                <a:srgbClr val="FFFF00"/>
              </a:solidFill>
              <a:latin typeface="Franklin Gothic Medium Cond" panose="020B0606030402020204" pitchFamily="34" charset="0"/>
            </a:endParaRPr>
          </a:p>
          <a:p>
            <a:pPr algn="just">
              <a:spcBef>
                <a:spcPts val="300"/>
              </a:spcBef>
              <a:spcAft>
                <a:spcPts val="300"/>
              </a:spcAft>
            </a:pPr>
            <a:r>
              <a:rPr lang="id-ID" dirty="0">
                <a:solidFill>
                  <a:schemeClr val="bg1"/>
                </a:solidFill>
                <a:latin typeface="Franklin Gothic Medium Cond" panose="020B0606030402020204" pitchFamily="34" charset="0"/>
              </a:rPr>
              <a:t>Sampling error adalah penyimpangan yang terjadi karena adanya kesalahan dalam pemakaian sampel.</a:t>
            </a:r>
            <a:r>
              <a:rPr lang="en-US" dirty="0">
                <a:solidFill>
                  <a:schemeClr val="bg1"/>
                </a:solidFill>
                <a:latin typeface="Franklin Gothic Medium Cond" panose="020B0606030402020204" pitchFamily="34" charset="0"/>
              </a:rPr>
              <a:t> </a:t>
            </a:r>
            <a:r>
              <a:rPr lang="en-US" dirty="0" err="1">
                <a:solidFill>
                  <a:schemeClr val="bg1"/>
                </a:solidFill>
                <a:latin typeface="Franklin Gothic Medium Cond" panose="020B0606030402020204" pitchFamily="34" charset="0"/>
              </a:rPr>
              <a:t>Semakin</a:t>
            </a:r>
            <a:r>
              <a:rPr lang="en-US" dirty="0">
                <a:solidFill>
                  <a:schemeClr val="bg1"/>
                </a:solidFill>
                <a:latin typeface="Franklin Gothic Medium Cond" panose="020B0606030402020204" pitchFamily="34" charset="0"/>
              </a:rPr>
              <a:t> </a:t>
            </a:r>
            <a:r>
              <a:rPr lang="en-US" dirty="0" err="1">
                <a:solidFill>
                  <a:schemeClr val="bg1"/>
                </a:solidFill>
                <a:latin typeface="Franklin Gothic Medium Cond" panose="020B0606030402020204" pitchFamily="34" charset="0"/>
              </a:rPr>
              <a:t>besar</a:t>
            </a:r>
            <a:r>
              <a:rPr lang="en-US" dirty="0">
                <a:solidFill>
                  <a:schemeClr val="bg1"/>
                </a:solidFill>
                <a:latin typeface="Franklin Gothic Medium Cond" panose="020B0606030402020204" pitchFamily="34" charset="0"/>
              </a:rPr>
              <a:t> </a:t>
            </a:r>
            <a:r>
              <a:rPr lang="en-US" dirty="0" err="1">
                <a:solidFill>
                  <a:schemeClr val="bg1"/>
                </a:solidFill>
                <a:latin typeface="Franklin Gothic Medium Cond" panose="020B0606030402020204" pitchFamily="34" charset="0"/>
              </a:rPr>
              <a:t>sampel</a:t>
            </a:r>
            <a:r>
              <a:rPr lang="en-US" dirty="0">
                <a:solidFill>
                  <a:schemeClr val="bg1"/>
                </a:solidFill>
                <a:latin typeface="Franklin Gothic Medium Cond" panose="020B0606030402020204" pitchFamily="34" charset="0"/>
              </a:rPr>
              <a:t> yang </a:t>
            </a:r>
            <a:r>
              <a:rPr lang="en-US" dirty="0" err="1">
                <a:solidFill>
                  <a:schemeClr val="bg1"/>
                </a:solidFill>
                <a:latin typeface="Franklin Gothic Medium Cond" panose="020B0606030402020204" pitchFamily="34" charset="0"/>
              </a:rPr>
              <a:t>diambil</a:t>
            </a:r>
            <a:r>
              <a:rPr lang="en-US" dirty="0">
                <a:solidFill>
                  <a:schemeClr val="bg1"/>
                </a:solidFill>
                <a:latin typeface="Franklin Gothic Medium Cond" panose="020B0606030402020204" pitchFamily="34" charset="0"/>
              </a:rPr>
              <a:t> </a:t>
            </a:r>
            <a:r>
              <a:rPr lang="en-US" dirty="0" err="1">
                <a:solidFill>
                  <a:schemeClr val="bg1"/>
                </a:solidFill>
                <a:latin typeface="Franklin Gothic Medium Cond" panose="020B0606030402020204" pitchFamily="34" charset="0"/>
              </a:rPr>
              <a:t>maka</a:t>
            </a:r>
            <a:r>
              <a:rPr lang="en-US" dirty="0">
                <a:solidFill>
                  <a:schemeClr val="bg1"/>
                </a:solidFill>
                <a:latin typeface="Franklin Gothic Medium Cond" panose="020B0606030402020204" pitchFamily="34" charset="0"/>
              </a:rPr>
              <a:t> </a:t>
            </a:r>
            <a:r>
              <a:rPr lang="en-US" dirty="0" err="1">
                <a:solidFill>
                  <a:schemeClr val="bg1"/>
                </a:solidFill>
                <a:latin typeface="Franklin Gothic Medium Cond" panose="020B0606030402020204" pitchFamily="34" charset="0"/>
              </a:rPr>
              <a:t>semakin</a:t>
            </a:r>
            <a:r>
              <a:rPr lang="en-US" dirty="0">
                <a:solidFill>
                  <a:schemeClr val="bg1"/>
                </a:solidFill>
                <a:latin typeface="Franklin Gothic Medium Cond" panose="020B0606030402020204" pitchFamily="34" charset="0"/>
              </a:rPr>
              <a:t> </a:t>
            </a:r>
            <a:r>
              <a:rPr lang="en-US" dirty="0" err="1">
                <a:solidFill>
                  <a:schemeClr val="bg1"/>
                </a:solidFill>
                <a:latin typeface="Franklin Gothic Medium Cond" panose="020B0606030402020204" pitchFamily="34" charset="0"/>
              </a:rPr>
              <a:t>kecil</a:t>
            </a:r>
            <a:r>
              <a:rPr lang="en-US" dirty="0">
                <a:solidFill>
                  <a:schemeClr val="bg1"/>
                </a:solidFill>
                <a:latin typeface="Franklin Gothic Medium Cond" panose="020B0606030402020204" pitchFamily="34" charset="0"/>
              </a:rPr>
              <a:t> </a:t>
            </a:r>
            <a:r>
              <a:rPr lang="en-US" dirty="0" err="1">
                <a:solidFill>
                  <a:schemeClr val="bg1"/>
                </a:solidFill>
                <a:latin typeface="Franklin Gothic Medium Cond" panose="020B0606030402020204" pitchFamily="34" charset="0"/>
              </a:rPr>
              <a:t>terjadinya</a:t>
            </a:r>
            <a:r>
              <a:rPr lang="en-US" dirty="0">
                <a:solidFill>
                  <a:schemeClr val="bg1"/>
                </a:solidFill>
                <a:latin typeface="Franklin Gothic Medium Cond" panose="020B0606030402020204" pitchFamily="34" charset="0"/>
              </a:rPr>
              <a:t> sampling error. Jika </a:t>
            </a:r>
            <a:r>
              <a:rPr lang="en-US" dirty="0" err="1">
                <a:solidFill>
                  <a:schemeClr val="bg1"/>
                </a:solidFill>
                <a:latin typeface="Franklin Gothic Medium Cond" panose="020B0606030402020204" pitchFamily="34" charset="0"/>
              </a:rPr>
              <a:t>tingkat</a:t>
            </a:r>
            <a:r>
              <a:rPr lang="en-US" dirty="0">
                <a:solidFill>
                  <a:schemeClr val="bg1"/>
                </a:solidFill>
                <a:latin typeface="Franklin Gothic Medium Cond" panose="020B0606030402020204" pitchFamily="34" charset="0"/>
              </a:rPr>
              <a:t> </a:t>
            </a:r>
            <a:r>
              <a:rPr lang="en-US" dirty="0" err="1">
                <a:solidFill>
                  <a:schemeClr val="bg1"/>
                </a:solidFill>
                <a:latin typeface="Franklin Gothic Medium Cond" panose="020B0606030402020204" pitchFamily="34" charset="0"/>
              </a:rPr>
              <a:t>kepercayaan</a:t>
            </a:r>
            <a:r>
              <a:rPr lang="en-US" dirty="0">
                <a:solidFill>
                  <a:schemeClr val="bg1"/>
                </a:solidFill>
                <a:latin typeface="Franklin Gothic Medium Cond" panose="020B0606030402020204" pitchFamily="34" charset="0"/>
              </a:rPr>
              <a:t> yang </a:t>
            </a:r>
            <a:r>
              <a:rPr lang="en-US" dirty="0" err="1">
                <a:solidFill>
                  <a:schemeClr val="bg1"/>
                </a:solidFill>
                <a:latin typeface="Franklin Gothic Medium Cond" panose="020B0606030402020204" pitchFamily="34" charset="0"/>
              </a:rPr>
              <a:t>ditentukan</a:t>
            </a:r>
            <a:r>
              <a:rPr lang="en-US" dirty="0">
                <a:solidFill>
                  <a:schemeClr val="bg1"/>
                </a:solidFill>
                <a:latin typeface="Franklin Gothic Medium Cond" panose="020B0606030402020204" pitchFamily="34" charset="0"/>
              </a:rPr>
              <a:t> </a:t>
            </a:r>
            <a:r>
              <a:rPr lang="en-US" dirty="0" err="1">
                <a:solidFill>
                  <a:schemeClr val="bg1"/>
                </a:solidFill>
                <a:latin typeface="Franklin Gothic Medium Cond" panose="020B0606030402020204" pitchFamily="34" charset="0"/>
              </a:rPr>
              <a:t>adalah</a:t>
            </a:r>
            <a:r>
              <a:rPr lang="en-US" dirty="0">
                <a:solidFill>
                  <a:schemeClr val="bg1"/>
                </a:solidFill>
                <a:latin typeface="Franklin Gothic Medium Cond" panose="020B0606030402020204" pitchFamily="34" charset="0"/>
              </a:rPr>
              <a:t> 95%, </a:t>
            </a:r>
            <a:r>
              <a:rPr lang="en-US" dirty="0" err="1">
                <a:solidFill>
                  <a:schemeClr val="bg1"/>
                </a:solidFill>
                <a:latin typeface="Franklin Gothic Medium Cond" panose="020B0606030402020204" pitchFamily="34" charset="0"/>
              </a:rPr>
              <a:t>maka</a:t>
            </a:r>
            <a:r>
              <a:rPr lang="en-US" dirty="0">
                <a:solidFill>
                  <a:schemeClr val="bg1"/>
                </a:solidFill>
                <a:latin typeface="Franklin Gothic Medium Cond" panose="020B0606030402020204" pitchFamily="34" charset="0"/>
              </a:rPr>
              <a:t> </a:t>
            </a:r>
            <a:r>
              <a:rPr lang="en-US" dirty="0" err="1">
                <a:solidFill>
                  <a:schemeClr val="bg1"/>
                </a:solidFill>
                <a:latin typeface="Franklin Gothic Medium Cond" panose="020B0606030402020204" pitchFamily="34" charset="0"/>
              </a:rPr>
              <a:t>perkiraan</a:t>
            </a:r>
            <a:r>
              <a:rPr lang="en-US" dirty="0">
                <a:solidFill>
                  <a:schemeClr val="bg1"/>
                </a:solidFill>
                <a:latin typeface="Franklin Gothic Medium Cond" panose="020B0606030402020204" pitchFamily="34" charset="0"/>
              </a:rPr>
              <a:t> sampling error </a:t>
            </a:r>
            <a:r>
              <a:rPr lang="en-US" dirty="0" err="1">
                <a:solidFill>
                  <a:schemeClr val="bg1"/>
                </a:solidFill>
                <a:latin typeface="Franklin Gothic Medium Cond" panose="020B0606030402020204" pitchFamily="34" charset="0"/>
              </a:rPr>
              <a:t>adalah</a:t>
            </a:r>
            <a:r>
              <a:rPr lang="en-US" dirty="0">
                <a:solidFill>
                  <a:schemeClr val="bg1"/>
                </a:solidFill>
                <a:latin typeface="Franklin Gothic Medium Cond" panose="020B0606030402020204" pitchFamily="34" charset="0"/>
              </a:rPr>
              <a:t> 5%.</a:t>
            </a:r>
          </a:p>
        </p:txBody>
      </p:sp>
      <p:sp>
        <p:nvSpPr>
          <p:cNvPr id="3" name="TextBox 2">
            <a:extLst>
              <a:ext uri="{FF2B5EF4-FFF2-40B4-BE49-F238E27FC236}">
                <a16:creationId xmlns:a16="http://schemas.microsoft.com/office/drawing/2014/main" id="{034B7747-8CCA-41FE-B801-00402CDBFB5A}"/>
              </a:ext>
            </a:extLst>
          </p:cNvPr>
          <p:cNvSpPr txBox="1"/>
          <p:nvPr/>
        </p:nvSpPr>
        <p:spPr>
          <a:xfrm>
            <a:off x="344022" y="3415664"/>
            <a:ext cx="4976123" cy="1569660"/>
          </a:xfrm>
          <a:prstGeom prst="rect">
            <a:avLst/>
          </a:prstGeom>
          <a:noFill/>
        </p:spPr>
        <p:txBody>
          <a:bodyPr wrap="square">
            <a:spAutoFit/>
          </a:bodyPr>
          <a:lstStyle/>
          <a:p>
            <a:pPr algn="just">
              <a:spcBef>
                <a:spcPts val="300"/>
              </a:spcBef>
              <a:spcAft>
                <a:spcPts val="300"/>
              </a:spcAft>
            </a:pPr>
            <a:r>
              <a:rPr lang="id-ID" dirty="0">
                <a:solidFill>
                  <a:srgbClr val="FFFF00"/>
                </a:solidFill>
                <a:latin typeface="Franklin Gothic Medium Cond" panose="020B0606030402020204" pitchFamily="34" charset="0"/>
              </a:rPr>
              <a:t>5.</a:t>
            </a:r>
            <a:r>
              <a:rPr lang="en-US" dirty="0">
                <a:solidFill>
                  <a:srgbClr val="FFFF00"/>
                </a:solidFill>
                <a:latin typeface="Franklin Gothic Medium Cond" panose="020B0606030402020204" pitchFamily="34" charset="0"/>
              </a:rPr>
              <a:t>7</a:t>
            </a:r>
            <a:r>
              <a:rPr lang="id-ID" dirty="0">
                <a:solidFill>
                  <a:srgbClr val="FFFF00"/>
                </a:solidFill>
                <a:latin typeface="Franklin Gothic Medium Cond" panose="020B0606030402020204" pitchFamily="34" charset="0"/>
              </a:rPr>
              <a:t> </a:t>
            </a:r>
            <a:r>
              <a:rPr lang="en-US" dirty="0">
                <a:solidFill>
                  <a:srgbClr val="FFFF00"/>
                </a:solidFill>
                <a:latin typeface="Franklin Gothic Medium Cond" panose="020B0606030402020204" pitchFamily="34" charset="0"/>
              </a:rPr>
              <a:t>Unit </a:t>
            </a:r>
            <a:r>
              <a:rPr lang="en-US" dirty="0" err="1">
                <a:solidFill>
                  <a:srgbClr val="FFFF00"/>
                </a:solidFill>
                <a:latin typeface="Franklin Gothic Medium Cond" panose="020B0606030402020204" pitchFamily="34" charset="0"/>
              </a:rPr>
              <a:t>Sampel</a:t>
            </a:r>
            <a:r>
              <a:rPr lang="en-US" dirty="0">
                <a:solidFill>
                  <a:srgbClr val="FFFF00"/>
                </a:solidFill>
                <a:latin typeface="Franklin Gothic Medium Cond" panose="020B0606030402020204" pitchFamily="34" charset="0"/>
              </a:rPr>
              <a:t> dan 5.8 Unit </a:t>
            </a:r>
            <a:r>
              <a:rPr lang="en-US" dirty="0" err="1">
                <a:solidFill>
                  <a:srgbClr val="FFFF00"/>
                </a:solidFill>
                <a:latin typeface="Franklin Gothic Medium Cond" panose="020B0606030402020204" pitchFamily="34" charset="0"/>
              </a:rPr>
              <a:t>Observasi</a:t>
            </a:r>
            <a:endParaRPr lang="id-ID" dirty="0">
              <a:solidFill>
                <a:srgbClr val="FFFF00"/>
              </a:solidFill>
              <a:latin typeface="Franklin Gothic Medium Cond" panose="020B0606030402020204" pitchFamily="34" charset="0"/>
            </a:endParaRPr>
          </a:p>
          <a:p>
            <a:pPr algn="just">
              <a:spcBef>
                <a:spcPts val="300"/>
              </a:spcBef>
              <a:spcAft>
                <a:spcPts val="300"/>
              </a:spcAft>
            </a:pPr>
            <a:r>
              <a:rPr lang="id-ID" dirty="0">
                <a:solidFill>
                  <a:schemeClr val="bg1"/>
                </a:solidFill>
                <a:latin typeface="Franklin Gothic Medium Cond" panose="020B0606030402020204" pitchFamily="34" charset="0"/>
              </a:rPr>
              <a:t>Unit sampel adalah unit terkecil dari populasi yang akan diambil sebagai sampel</a:t>
            </a:r>
            <a:r>
              <a:rPr lang="en-US" dirty="0">
                <a:solidFill>
                  <a:schemeClr val="bg1"/>
                </a:solidFill>
                <a:latin typeface="Franklin Gothic Medium Cond" panose="020B0606030402020204" pitchFamily="34" charset="0"/>
              </a:rPr>
              <a:t>.</a:t>
            </a:r>
          </a:p>
          <a:p>
            <a:pPr algn="just">
              <a:spcBef>
                <a:spcPts val="300"/>
              </a:spcBef>
              <a:spcAft>
                <a:spcPts val="300"/>
              </a:spcAft>
            </a:pPr>
            <a:r>
              <a:rPr lang="id-ID" sz="1600" dirty="0">
                <a:solidFill>
                  <a:schemeClr val="bg1"/>
                </a:solidFill>
                <a:latin typeface="Franklin Gothic Medium Cond" panose="020B0606030402020204" pitchFamily="34" charset="0"/>
              </a:rPr>
              <a:t>Unit observasi adalah unit pengamatan yang digunakan pada pengumpulan data.</a:t>
            </a:r>
          </a:p>
        </p:txBody>
      </p:sp>
      <p:graphicFrame>
        <p:nvGraphicFramePr>
          <p:cNvPr id="4" name="Table 7">
            <a:extLst>
              <a:ext uri="{FF2B5EF4-FFF2-40B4-BE49-F238E27FC236}">
                <a16:creationId xmlns:a16="http://schemas.microsoft.com/office/drawing/2014/main" id="{9C24A359-301E-47EE-B511-5A2D0FC8FFD4}"/>
              </a:ext>
            </a:extLst>
          </p:cNvPr>
          <p:cNvGraphicFramePr>
            <a:graphicFrameLocks noGrp="1"/>
          </p:cNvGraphicFramePr>
          <p:nvPr/>
        </p:nvGraphicFramePr>
        <p:xfrm>
          <a:off x="530746" y="5155875"/>
          <a:ext cx="8804323" cy="1112520"/>
        </p:xfrm>
        <a:graphic>
          <a:graphicData uri="http://schemas.openxmlformats.org/drawingml/2006/table">
            <a:tbl>
              <a:tblPr firstRow="1" bandRow="1">
                <a:tableStyleId>{5C22544A-7EE6-4342-B048-85BDC9FD1C3A}</a:tableStyleId>
              </a:tblPr>
              <a:tblGrid>
                <a:gridCol w="1942131">
                  <a:extLst>
                    <a:ext uri="{9D8B030D-6E8A-4147-A177-3AD203B41FA5}">
                      <a16:colId xmlns:a16="http://schemas.microsoft.com/office/drawing/2014/main" val="4060790029"/>
                    </a:ext>
                  </a:extLst>
                </a:gridCol>
                <a:gridCol w="1515617">
                  <a:extLst>
                    <a:ext uri="{9D8B030D-6E8A-4147-A177-3AD203B41FA5}">
                      <a16:colId xmlns:a16="http://schemas.microsoft.com/office/drawing/2014/main" val="32139170"/>
                    </a:ext>
                  </a:extLst>
                </a:gridCol>
                <a:gridCol w="1603752">
                  <a:extLst>
                    <a:ext uri="{9D8B030D-6E8A-4147-A177-3AD203B41FA5}">
                      <a16:colId xmlns:a16="http://schemas.microsoft.com/office/drawing/2014/main" val="925604140"/>
                    </a:ext>
                  </a:extLst>
                </a:gridCol>
                <a:gridCol w="1859432">
                  <a:extLst>
                    <a:ext uri="{9D8B030D-6E8A-4147-A177-3AD203B41FA5}">
                      <a16:colId xmlns:a16="http://schemas.microsoft.com/office/drawing/2014/main" val="3611257636"/>
                    </a:ext>
                  </a:extLst>
                </a:gridCol>
                <a:gridCol w="1883391">
                  <a:extLst>
                    <a:ext uri="{9D8B030D-6E8A-4147-A177-3AD203B41FA5}">
                      <a16:colId xmlns:a16="http://schemas.microsoft.com/office/drawing/2014/main" val="3105357804"/>
                    </a:ext>
                  </a:extLst>
                </a:gridCol>
              </a:tblGrid>
              <a:tr h="370840">
                <a:tc>
                  <a:txBody>
                    <a:bodyPr/>
                    <a:lstStyle/>
                    <a:p>
                      <a:pPr algn="ctr"/>
                      <a:r>
                        <a:rPr lang="en-US" sz="1600" b="0" kern="1200" dirty="0" err="1">
                          <a:solidFill>
                            <a:schemeClr val="bg1"/>
                          </a:solidFill>
                          <a:latin typeface="Franklin Gothic Medium Cond" panose="020B0606030402020204" pitchFamily="34" charset="0"/>
                          <a:ea typeface="+mn-ea"/>
                          <a:cs typeface="+mn-cs"/>
                        </a:rPr>
                        <a:t>Survei</a:t>
                      </a:r>
                      <a:endParaRPr lang="en-US" sz="1600" b="0" kern="1200" dirty="0">
                        <a:solidFill>
                          <a:schemeClr val="bg1"/>
                        </a:solidFill>
                        <a:latin typeface="Franklin Gothic Medium Cond" panose="020B0606030402020204" pitchFamily="34" charset="0"/>
                        <a:ea typeface="+mn-ea"/>
                        <a:cs typeface="+mn-cs"/>
                      </a:endParaRPr>
                    </a:p>
                  </a:txBody>
                  <a:tcPr/>
                </a:tc>
                <a:tc>
                  <a:txBody>
                    <a:bodyPr/>
                    <a:lstStyle/>
                    <a:p>
                      <a:pPr algn="ctr"/>
                      <a:r>
                        <a:rPr lang="en-US" sz="1600" b="0" kern="1200" dirty="0">
                          <a:solidFill>
                            <a:schemeClr val="bg1"/>
                          </a:solidFill>
                          <a:latin typeface="Franklin Gothic Medium Cond" panose="020B0606030402020204" pitchFamily="34" charset="0"/>
                          <a:ea typeface="+mn-ea"/>
                          <a:cs typeface="+mn-cs"/>
                        </a:rPr>
                        <a:t>Unit </a:t>
                      </a:r>
                      <a:r>
                        <a:rPr lang="en-US" sz="1600" b="0" kern="1200" dirty="0" err="1">
                          <a:solidFill>
                            <a:schemeClr val="bg1"/>
                          </a:solidFill>
                          <a:latin typeface="Franklin Gothic Medium Cond" panose="020B0606030402020204" pitchFamily="34" charset="0"/>
                          <a:ea typeface="+mn-ea"/>
                          <a:cs typeface="+mn-cs"/>
                        </a:rPr>
                        <a:t>Sampel</a:t>
                      </a:r>
                      <a:endParaRPr lang="en-US" sz="1600" b="0" kern="1200" dirty="0">
                        <a:solidFill>
                          <a:schemeClr val="bg1"/>
                        </a:solidFill>
                        <a:latin typeface="Franklin Gothic Medium Cond" panose="020B0606030402020204" pitchFamily="34" charset="0"/>
                        <a:ea typeface="+mn-ea"/>
                        <a:cs typeface="+mn-cs"/>
                      </a:endParaRPr>
                    </a:p>
                  </a:txBody>
                  <a:tcPr/>
                </a:tc>
                <a:tc>
                  <a:txBody>
                    <a:bodyPr/>
                    <a:lstStyle/>
                    <a:p>
                      <a:pPr marL="0" algn="ctr" defTabSz="914400" rtl="0" eaLnBrk="1" latinLnBrk="0" hangingPunct="1"/>
                      <a:r>
                        <a:rPr lang="en-US" sz="1600" b="0" kern="1200" dirty="0">
                          <a:solidFill>
                            <a:schemeClr val="bg1"/>
                          </a:solidFill>
                          <a:latin typeface="Franklin Gothic Medium Cond" panose="020B0606030402020204" pitchFamily="34" charset="0"/>
                          <a:ea typeface="+mn-ea"/>
                          <a:cs typeface="+mn-cs"/>
                        </a:rPr>
                        <a:t>Unit </a:t>
                      </a:r>
                      <a:r>
                        <a:rPr lang="en-US" sz="1600" b="0" kern="1200" dirty="0" err="1">
                          <a:solidFill>
                            <a:schemeClr val="bg1"/>
                          </a:solidFill>
                          <a:latin typeface="Franklin Gothic Medium Cond" panose="020B0606030402020204" pitchFamily="34" charset="0"/>
                          <a:ea typeface="+mn-ea"/>
                          <a:cs typeface="+mn-cs"/>
                        </a:rPr>
                        <a:t>Observasi</a:t>
                      </a:r>
                      <a:endParaRPr lang="en-US" sz="1600" b="0" kern="1200" dirty="0">
                        <a:solidFill>
                          <a:schemeClr val="bg1"/>
                        </a:solidFill>
                        <a:latin typeface="Franklin Gothic Medium Cond" panose="020B0606030402020204" pitchFamily="34" charset="0"/>
                        <a:ea typeface="+mn-ea"/>
                        <a:cs typeface="+mn-cs"/>
                      </a:endParaRPr>
                    </a:p>
                  </a:txBody>
                  <a:tcPr/>
                </a:tc>
                <a:tc>
                  <a:txBody>
                    <a:bodyPr/>
                    <a:lstStyle/>
                    <a:p>
                      <a:pPr marL="0" algn="ctr" defTabSz="914400" rtl="0" eaLnBrk="1" latinLnBrk="0" hangingPunct="1"/>
                      <a:r>
                        <a:rPr lang="en-US" sz="1600" b="0" kern="1200" dirty="0">
                          <a:solidFill>
                            <a:schemeClr val="bg1"/>
                          </a:solidFill>
                          <a:latin typeface="Franklin Gothic Medium Cond" panose="020B0606030402020204" pitchFamily="34" charset="0"/>
                          <a:ea typeface="+mn-ea"/>
                          <a:cs typeface="+mn-cs"/>
                        </a:rPr>
                        <a:t>Tingkat </a:t>
                      </a:r>
                      <a:r>
                        <a:rPr lang="en-US" sz="1600" b="0" kern="1200" dirty="0" err="1">
                          <a:solidFill>
                            <a:schemeClr val="bg1"/>
                          </a:solidFill>
                          <a:latin typeface="Franklin Gothic Medium Cond" panose="020B0606030402020204" pitchFamily="34" charset="0"/>
                          <a:ea typeface="+mn-ea"/>
                          <a:cs typeface="+mn-cs"/>
                        </a:rPr>
                        <a:t>penyajian</a:t>
                      </a:r>
                      <a:endParaRPr lang="en-US" sz="1600" b="0" kern="1200" dirty="0">
                        <a:solidFill>
                          <a:schemeClr val="bg1"/>
                        </a:solidFill>
                        <a:latin typeface="Franklin Gothic Medium Cond" panose="020B0606030402020204" pitchFamily="34" charset="0"/>
                        <a:ea typeface="+mn-ea"/>
                        <a:cs typeface="+mn-cs"/>
                      </a:endParaRPr>
                    </a:p>
                  </a:txBody>
                  <a:tcPr/>
                </a:tc>
                <a:tc>
                  <a:txBody>
                    <a:bodyPr/>
                    <a:lstStyle/>
                    <a:p>
                      <a:pPr algn="ctr"/>
                      <a:r>
                        <a:rPr lang="en-US" sz="1600" b="0" kern="1200" dirty="0">
                          <a:solidFill>
                            <a:schemeClr val="bg1"/>
                          </a:solidFill>
                          <a:latin typeface="Franklin Gothic Medium Cond" panose="020B0606030402020204" pitchFamily="34" charset="0"/>
                          <a:ea typeface="+mn-ea"/>
                          <a:cs typeface="+mn-cs"/>
                        </a:rPr>
                        <a:t>Unit </a:t>
                      </a:r>
                      <a:r>
                        <a:rPr lang="en-US" sz="1600" b="0" kern="1200" dirty="0" err="1">
                          <a:solidFill>
                            <a:schemeClr val="bg1"/>
                          </a:solidFill>
                          <a:latin typeface="Franklin Gothic Medium Cond" panose="020B0606030402020204" pitchFamily="34" charset="0"/>
                          <a:ea typeface="+mn-ea"/>
                          <a:cs typeface="+mn-cs"/>
                        </a:rPr>
                        <a:t>Analisis</a:t>
                      </a:r>
                      <a:endParaRPr lang="en-US" sz="1600" b="0" kern="1200" dirty="0">
                        <a:solidFill>
                          <a:schemeClr val="bg1"/>
                        </a:solidFill>
                        <a:latin typeface="Franklin Gothic Medium Cond" panose="020B0606030402020204" pitchFamily="34" charset="0"/>
                        <a:ea typeface="+mn-ea"/>
                        <a:cs typeface="+mn-cs"/>
                      </a:endParaRPr>
                    </a:p>
                  </a:txBody>
                  <a:tcPr/>
                </a:tc>
                <a:extLst>
                  <a:ext uri="{0D108BD9-81ED-4DB2-BD59-A6C34878D82A}">
                    <a16:rowId xmlns:a16="http://schemas.microsoft.com/office/drawing/2014/main" val="3089247018"/>
                  </a:ext>
                </a:extLst>
              </a:tr>
              <a:tr h="370840">
                <a:tc>
                  <a:txBody>
                    <a:bodyPr/>
                    <a:lstStyle/>
                    <a:p>
                      <a:pPr algn="ctr"/>
                      <a:r>
                        <a:rPr lang="en-US" sz="1400" dirty="0" err="1">
                          <a:latin typeface="Franklin Gothic Medium Cond" panose="020B0606030402020204" pitchFamily="34" charset="0"/>
                        </a:rPr>
                        <a:t>Reformasi</a:t>
                      </a:r>
                      <a:r>
                        <a:rPr lang="en-US" sz="1400" dirty="0">
                          <a:latin typeface="Franklin Gothic Medium Cond" panose="020B0606030402020204" pitchFamily="34" charset="0"/>
                        </a:rPr>
                        <a:t> </a:t>
                      </a:r>
                      <a:r>
                        <a:rPr lang="en-US" sz="1400" dirty="0" err="1">
                          <a:latin typeface="Franklin Gothic Medium Cond" panose="020B0606030402020204" pitchFamily="34" charset="0"/>
                        </a:rPr>
                        <a:t>Birokrasi</a:t>
                      </a:r>
                      <a:endParaRPr lang="en-US" sz="1400" dirty="0">
                        <a:latin typeface="Franklin Gothic Medium Cond" panose="020B0606030402020204" pitchFamily="34" charset="0"/>
                      </a:endParaRPr>
                    </a:p>
                  </a:txBody>
                  <a:tcPr/>
                </a:tc>
                <a:tc>
                  <a:txBody>
                    <a:bodyPr/>
                    <a:lstStyle/>
                    <a:p>
                      <a:pPr algn="ctr"/>
                      <a:r>
                        <a:rPr lang="en-US" sz="1400" dirty="0" err="1">
                          <a:latin typeface="Franklin Gothic Medium Cond" panose="020B0606030402020204" pitchFamily="34" charset="0"/>
                        </a:rPr>
                        <a:t>Pengguna</a:t>
                      </a:r>
                      <a:r>
                        <a:rPr lang="en-US" sz="1400" dirty="0">
                          <a:latin typeface="Franklin Gothic Medium Cond" panose="020B0606030402020204" pitchFamily="34" charset="0"/>
                        </a:rPr>
                        <a:t> </a:t>
                      </a:r>
                      <a:r>
                        <a:rPr lang="en-US" sz="1400" dirty="0" err="1">
                          <a:latin typeface="Franklin Gothic Medium Cond" panose="020B0606030402020204" pitchFamily="34" charset="0"/>
                        </a:rPr>
                        <a:t>layanan</a:t>
                      </a:r>
                      <a:endParaRPr lang="en-US" sz="1400" dirty="0">
                        <a:latin typeface="Franklin Gothic Medium Cond" panose="020B0606030402020204" pitchFamily="34" charset="0"/>
                      </a:endParaRPr>
                    </a:p>
                  </a:txBody>
                  <a:tcPr/>
                </a:tc>
                <a:tc>
                  <a:txBody>
                    <a:bodyPr/>
                    <a:lstStyle/>
                    <a:p>
                      <a:pPr algn="ctr"/>
                      <a:r>
                        <a:rPr lang="en-US" sz="1400" dirty="0" err="1">
                          <a:latin typeface="Franklin Gothic Medium Cond" panose="020B0606030402020204" pitchFamily="34" charset="0"/>
                        </a:rPr>
                        <a:t>Pengguna</a:t>
                      </a:r>
                      <a:r>
                        <a:rPr lang="en-US" sz="1400" dirty="0">
                          <a:latin typeface="Franklin Gothic Medium Cond" panose="020B0606030402020204" pitchFamily="34" charset="0"/>
                        </a:rPr>
                        <a:t> </a:t>
                      </a:r>
                      <a:r>
                        <a:rPr lang="en-US" sz="1400" dirty="0" err="1">
                          <a:latin typeface="Franklin Gothic Medium Cond" panose="020B0606030402020204" pitchFamily="34" charset="0"/>
                        </a:rPr>
                        <a:t>layanan</a:t>
                      </a:r>
                      <a:endParaRPr lang="en-US" sz="1400" dirty="0">
                        <a:latin typeface="Franklin Gothic Medium Cond" panose="020B0606030402020204" pitchFamily="34" charset="0"/>
                      </a:endParaRPr>
                    </a:p>
                  </a:txBody>
                  <a:tcPr/>
                </a:tc>
                <a:tc>
                  <a:txBody>
                    <a:bodyPr/>
                    <a:lstStyle/>
                    <a:p>
                      <a:pPr algn="ctr"/>
                      <a:r>
                        <a:rPr lang="en-US" sz="1400" dirty="0">
                          <a:latin typeface="Franklin Gothic Medium Cond" panose="020B0606030402020204" pitchFamily="34" charset="0"/>
                        </a:rPr>
                        <a:t>Unit </a:t>
                      </a:r>
                      <a:r>
                        <a:rPr lang="en-US" sz="1400" dirty="0" err="1">
                          <a:latin typeface="Franklin Gothic Medium Cond" panose="020B0606030402020204" pitchFamily="34" charset="0"/>
                        </a:rPr>
                        <a:t>pelayanan</a:t>
                      </a:r>
                      <a:r>
                        <a:rPr lang="en-US" sz="1400" dirty="0">
                          <a:latin typeface="Franklin Gothic Medium Cond" panose="020B0606030402020204" pitchFamily="34" charset="0"/>
                        </a:rPr>
                        <a:t>, </a:t>
                      </a:r>
                      <a:r>
                        <a:rPr lang="en-US" sz="1400" dirty="0" err="1">
                          <a:latin typeface="Franklin Gothic Medium Cond" panose="020B0606030402020204" pitchFamily="34" charset="0"/>
                        </a:rPr>
                        <a:t>Instansi</a:t>
                      </a:r>
                      <a:endParaRPr lang="en-US" sz="1400" dirty="0">
                        <a:latin typeface="Franklin Gothic Medium Cond" panose="020B06060304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latin typeface="Franklin Gothic Medium Cond" panose="020B0606030402020204" pitchFamily="34" charset="0"/>
                        </a:rPr>
                        <a:t>Unit </a:t>
                      </a:r>
                      <a:r>
                        <a:rPr lang="en-US" sz="1400" dirty="0" err="1">
                          <a:latin typeface="Franklin Gothic Medium Cond" panose="020B0606030402020204" pitchFamily="34" charset="0"/>
                        </a:rPr>
                        <a:t>pelayanan</a:t>
                      </a:r>
                      <a:r>
                        <a:rPr lang="en-US" sz="1400" dirty="0">
                          <a:latin typeface="Franklin Gothic Medium Cond" panose="020B0606030402020204" pitchFamily="34" charset="0"/>
                        </a:rPr>
                        <a:t>, </a:t>
                      </a:r>
                      <a:r>
                        <a:rPr lang="en-US" sz="1400" dirty="0" err="1">
                          <a:latin typeface="Franklin Gothic Medium Cond" panose="020B0606030402020204" pitchFamily="34" charset="0"/>
                        </a:rPr>
                        <a:t>Instansi</a:t>
                      </a:r>
                      <a:endParaRPr lang="en-US" sz="1400" dirty="0">
                        <a:latin typeface="Franklin Gothic Medium Cond" panose="020B0606030402020204" pitchFamily="34" charset="0"/>
                      </a:endParaRPr>
                    </a:p>
                  </a:txBody>
                  <a:tcPr/>
                </a:tc>
                <a:extLst>
                  <a:ext uri="{0D108BD9-81ED-4DB2-BD59-A6C34878D82A}">
                    <a16:rowId xmlns:a16="http://schemas.microsoft.com/office/drawing/2014/main" val="2533998357"/>
                  </a:ext>
                </a:extLst>
              </a:tr>
              <a:tr h="370840">
                <a:tc>
                  <a:txBody>
                    <a:bodyPr/>
                    <a:lstStyle/>
                    <a:p>
                      <a:pPr indent="38100" algn="ctr">
                        <a:lnSpc>
                          <a:spcPct val="150000"/>
                        </a:lnSpc>
                        <a:spcAft>
                          <a:spcPts val="0"/>
                        </a:spcAft>
                        <a:tabLst>
                          <a:tab pos="342900" algn="l"/>
                        </a:tabLst>
                      </a:pPr>
                      <a:r>
                        <a:rPr lang="en-US" sz="1400" dirty="0" err="1">
                          <a:effectLst/>
                          <a:latin typeface="Franklin Gothic Medium Cond" panose="020B0606030402020204" pitchFamily="34" charset="0"/>
                          <a:ea typeface="Times New Roman" panose="02020603050405020304" pitchFamily="18" charset="0"/>
                          <a:cs typeface="Times New Roman" panose="02020603050405020304" pitchFamily="18" charset="0"/>
                        </a:rPr>
                        <a:t>komoditas</a:t>
                      </a:r>
                      <a:r>
                        <a:rPr lang="en-US" sz="1400" dirty="0">
                          <a:effectLst/>
                          <a:latin typeface="Franklin Gothic Medium Cond" panose="020B0606030402020204" pitchFamily="34" charset="0"/>
                          <a:ea typeface="Times New Roman" panose="02020603050405020304" pitchFamily="18" charset="0"/>
                          <a:cs typeface="Times New Roman" panose="02020603050405020304" pitchFamily="18" charset="0"/>
                        </a:rPr>
                        <a:t> </a:t>
                      </a:r>
                      <a:r>
                        <a:rPr lang="en-US" sz="1400" dirty="0" err="1">
                          <a:effectLst/>
                          <a:latin typeface="Franklin Gothic Medium Cond" panose="020B0606030402020204" pitchFamily="34" charset="0"/>
                          <a:ea typeface="Times New Roman" panose="02020603050405020304" pitchFamily="18" charset="0"/>
                          <a:cs typeface="Times New Roman" panose="02020603050405020304" pitchFamily="18" charset="0"/>
                        </a:rPr>
                        <a:t>bahan</a:t>
                      </a:r>
                      <a:r>
                        <a:rPr lang="en-US" sz="1400" dirty="0">
                          <a:effectLst/>
                          <a:latin typeface="Franklin Gothic Medium Cond" panose="020B0606030402020204" pitchFamily="34" charset="0"/>
                          <a:ea typeface="Times New Roman" panose="02020603050405020304" pitchFamily="18" charset="0"/>
                          <a:cs typeface="Times New Roman" panose="02020603050405020304" pitchFamily="18" charset="0"/>
                        </a:rPr>
                        <a:t> </a:t>
                      </a:r>
                      <a:r>
                        <a:rPr lang="en-US" sz="1400" dirty="0" err="1">
                          <a:effectLst/>
                          <a:latin typeface="Franklin Gothic Medium Cond" panose="020B0606030402020204" pitchFamily="34" charset="0"/>
                          <a:ea typeface="Times New Roman" panose="02020603050405020304" pitchFamily="18" charset="0"/>
                          <a:cs typeface="Times New Roman" panose="02020603050405020304" pitchFamily="18" charset="0"/>
                        </a:rPr>
                        <a:t>pokok</a:t>
                      </a:r>
                      <a:endParaRPr lang="en-US" sz="1400" dirty="0">
                        <a:effectLst/>
                        <a:latin typeface="Franklin Gothic Medium Cond" panose="020B06060304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indent="38100" algn="ctr">
                        <a:lnSpc>
                          <a:spcPct val="150000"/>
                        </a:lnSpc>
                        <a:spcAft>
                          <a:spcPts val="0"/>
                        </a:spcAft>
                        <a:tabLst>
                          <a:tab pos="342900" algn="l"/>
                        </a:tabLst>
                      </a:pPr>
                      <a:r>
                        <a:rPr lang="id-ID" sz="1400" dirty="0">
                          <a:effectLst/>
                          <a:latin typeface="Franklin Gothic Medium Cond" panose="020B0606030402020204" pitchFamily="34" charset="0"/>
                          <a:ea typeface="Times New Roman" panose="02020603050405020304" pitchFamily="18" charset="0"/>
                          <a:cs typeface="Arial" panose="020B0604020202020204" pitchFamily="34" charset="0"/>
                        </a:rPr>
                        <a:t>Pedagang Besar</a:t>
                      </a:r>
                      <a:endParaRPr lang="en-US" sz="1400" dirty="0">
                        <a:effectLst/>
                        <a:latin typeface="Franklin Gothic Medium Cond" panose="020B06060304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indent="38100" algn="ctr">
                        <a:lnSpc>
                          <a:spcPct val="150000"/>
                        </a:lnSpc>
                        <a:spcAft>
                          <a:spcPts val="0"/>
                        </a:spcAft>
                        <a:tabLst>
                          <a:tab pos="342900" algn="l"/>
                        </a:tabLst>
                      </a:pPr>
                      <a:r>
                        <a:rPr lang="id-ID" sz="1400" dirty="0">
                          <a:effectLst/>
                          <a:latin typeface="Franklin Gothic Medium Cond" panose="020B0606030402020204" pitchFamily="34" charset="0"/>
                          <a:ea typeface="Times New Roman" panose="02020603050405020304" pitchFamily="18" charset="0"/>
                          <a:cs typeface="Arial" panose="020B0604020202020204" pitchFamily="34" charset="0"/>
                        </a:rPr>
                        <a:t>Pedagang Besar</a:t>
                      </a:r>
                      <a:endParaRPr lang="en-US" sz="1400" dirty="0">
                        <a:effectLst/>
                        <a:latin typeface="Franklin Gothic Medium Cond" panose="020B06060304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indent="38100" algn="ctr">
                        <a:lnSpc>
                          <a:spcPct val="150000"/>
                        </a:lnSpc>
                        <a:spcAft>
                          <a:spcPts val="0"/>
                        </a:spcAft>
                        <a:tabLst>
                          <a:tab pos="342900" algn="l"/>
                        </a:tabLst>
                      </a:pPr>
                      <a:r>
                        <a:rPr lang="id-ID" sz="1400" dirty="0">
                          <a:effectLst/>
                          <a:latin typeface="Franklin Gothic Medium Cond" panose="020B0606030402020204" pitchFamily="34" charset="0"/>
                          <a:ea typeface="Times New Roman" panose="02020603050405020304" pitchFamily="18" charset="0"/>
                          <a:cs typeface="Arial" panose="020B0604020202020204" pitchFamily="34" charset="0"/>
                        </a:rPr>
                        <a:t>Kabupaten/Kota</a:t>
                      </a:r>
                      <a:endParaRPr lang="en-US" sz="1400" dirty="0">
                        <a:effectLst/>
                        <a:latin typeface="Franklin Gothic Medium Cond" panose="020B06060304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indent="38100" algn="ctr">
                        <a:lnSpc>
                          <a:spcPct val="150000"/>
                        </a:lnSpc>
                        <a:spcAft>
                          <a:spcPts val="0"/>
                        </a:spcAft>
                        <a:tabLst>
                          <a:tab pos="342900" algn="l"/>
                        </a:tabLst>
                      </a:pPr>
                      <a:r>
                        <a:rPr lang="id-ID" sz="1400" dirty="0">
                          <a:effectLst/>
                          <a:latin typeface="Franklin Gothic Medium Cond" panose="020B0606030402020204" pitchFamily="34" charset="0"/>
                          <a:ea typeface="Times New Roman" panose="02020603050405020304" pitchFamily="18" charset="0"/>
                          <a:cs typeface="Arial" panose="020B0604020202020204" pitchFamily="34" charset="0"/>
                        </a:rPr>
                        <a:t>Kabupaten/Kota</a:t>
                      </a:r>
                      <a:endParaRPr lang="en-US" sz="1400" dirty="0">
                        <a:effectLst/>
                        <a:latin typeface="Franklin Gothic Medium Cond" panose="020B0606030402020204" pitchFamily="34"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2493222415"/>
                  </a:ext>
                </a:extLst>
              </a:tr>
            </a:tbl>
          </a:graphicData>
        </a:graphic>
      </p:graphicFrame>
      <p:pic>
        <p:nvPicPr>
          <p:cNvPr id="8" name="Picture 7">
            <a:extLst>
              <a:ext uri="{FF2B5EF4-FFF2-40B4-BE49-F238E27FC236}">
                <a16:creationId xmlns:a16="http://schemas.microsoft.com/office/drawing/2014/main" id="{9F15C4DF-3C11-4E67-989A-FC75CEF912EB}"/>
              </a:ext>
            </a:extLst>
          </p:cNvPr>
          <p:cNvPicPr>
            <a:picLocks noChangeAspect="1"/>
          </p:cNvPicPr>
          <p:nvPr/>
        </p:nvPicPr>
        <p:blipFill>
          <a:blip r:embed="rId3"/>
          <a:stretch>
            <a:fillRect/>
          </a:stretch>
        </p:blipFill>
        <p:spPr>
          <a:xfrm>
            <a:off x="5773003" y="1053125"/>
            <a:ext cx="5832003" cy="2362539"/>
          </a:xfrm>
          <a:prstGeom prst="rect">
            <a:avLst/>
          </a:prstGeom>
        </p:spPr>
      </p:pic>
    </p:spTree>
    <p:extLst>
      <p:ext uri="{BB962C8B-B14F-4D97-AF65-F5344CB8AC3E}">
        <p14:creationId xmlns:p14="http://schemas.microsoft.com/office/powerpoint/2010/main" val="29152041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A23A19C-8D03-4B3A-AC97-86C28C0ADB70}"/>
              </a:ext>
            </a:extLst>
          </p:cNvPr>
          <p:cNvSpPr/>
          <p:nvPr/>
        </p:nvSpPr>
        <p:spPr>
          <a:xfrm>
            <a:off x="344023" y="235796"/>
            <a:ext cx="7462908" cy="584775"/>
          </a:xfrm>
          <a:prstGeom prst="rect">
            <a:avLst/>
          </a:prstGeom>
          <a:noFill/>
        </p:spPr>
        <p:txBody>
          <a:bodyPr wrap="square">
            <a:spAutoFit/>
          </a:bodyPr>
          <a:lstStyle/>
          <a:p>
            <a:r>
              <a:rPr lang="en-US" sz="3200" dirty="0">
                <a:solidFill>
                  <a:schemeClr val="bg1"/>
                </a:solidFill>
                <a:latin typeface="Franklin Gothic Medium Cond" panose="020B0606030402020204" pitchFamily="34" charset="0"/>
              </a:rPr>
              <a:t>Blok VI. </a:t>
            </a:r>
            <a:r>
              <a:rPr lang="en-US" sz="3200" dirty="0" err="1">
                <a:solidFill>
                  <a:schemeClr val="bg1"/>
                </a:solidFill>
                <a:latin typeface="Franklin Gothic Medium Cond" panose="020B0606030402020204" pitchFamily="34" charset="0"/>
              </a:rPr>
              <a:t>Penjaminan</a:t>
            </a:r>
            <a:r>
              <a:rPr lang="en-US" sz="3200" dirty="0">
                <a:solidFill>
                  <a:schemeClr val="bg1"/>
                </a:solidFill>
                <a:latin typeface="Franklin Gothic Medium Cond" panose="020B0606030402020204" pitchFamily="34" charset="0"/>
              </a:rPr>
              <a:t> </a:t>
            </a:r>
            <a:r>
              <a:rPr lang="en-US" sz="3200" dirty="0" err="1">
                <a:solidFill>
                  <a:schemeClr val="bg1"/>
                </a:solidFill>
                <a:latin typeface="Franklin Gothic Medium Cond" panose="020B0606030402020204" pitchFamily="34" charset="0"/>
              </a:rPr>
              <a:t>Kualitas</a:t>
            </a:r>
            <a:endParaRPr lang="en-US" sz="3200" dirty="0">
              <a:solidFill>
                <a:srgbClr val="FFFF00"/>
              </a:solidFill>
              <a:effectLst>
                <a:outerShdw blurRad="38100" dist="38100" dir="2700000" algn="tl">
                  <a:srgbClr val="000000">
                    <a:alpha val="43137"/>
                  </a:srgbClr>
                </a:outerShdw>
              </a:effectLst>
              <a:latin typeface="Franklin Gothic Medium Cond" panose="020B0606030402020204" pitchFamily="34" charset="0"/>
            </a:endParaRPr>
          </a:p>
        </p:txBody>
      </p:sp>
      <p:sp>
        <p:nvSpPr>
          <p:cNvPr id="2" name="TextBox 1">
            <a:extLst>
              <a:ext uri="{FF2B5EF4-FFF2-40B4-BE49-F238E27FC236}">
                <a16:creationId xmlns:a16="http://schemas.microsoft.com/office/drawing/2014/main" id="{23EB8DA8-8D2F-4CAF-AD09-5D6C45B9EEAD}"/>
              </a:ext>
            </a:extLst>
          </p:cNvPr>
          <p:cNvSpPr txBox="1"/>
          <p:nvPr/>
        </p:nvSpPr>
        <p:spPr>
          <a:xfrm>
            <a:off x="344022" y="1128866"/>
            <a:ext cx="5650119" cy="1277273"/>
          </a:xfrm>
          <a:prstGeom prst="rect">
            <a:avLst/>
          </a:prstGeom>
          <a:noFill/>
        </p:spPr>
        <p:txBody>
          <a:bodyPr wrap="square">
            <a:spAutoFit/>
          </a:bodyPr>
          <a:lstStyle/>
          <a:p>
            <a:pPr algn="just">
              <a:spcBef>
                <a:spcPts val="300"/>
              </a:spcBef>
              <a:spcAft>
                <a:spcPts val="300"/>
              </a:spcAft>
            </a:pPr>
            <a:r>
              <a:rPr lang="en-US" dirty="0">
                <a:solidFill>
                  <a:srgbClr val="FFFF00"/>
                </a:solidFill>
                <a:latin typeface="Franklin Gothic Medium Cond" panose="020B0606030402020204" pitchFamily="34" charset="0"/>
              </a:rPr>
              <a:t>6.1</a:t>
            </a:r>
            <a:r>
              <a:rPr lang="pl-PL" dirty="0">
                <a:solidFill>
                  <a:srgbClr val="FFFF00"/>
                </a:solidFill>
                <a:latin typeface="Franklin Gothic Medium Cond" panose="020B0606030402020204" pitchFamily="34" charset="0"/>
              </a:rPr>
              <a:t> Apakah melakukan uji coba (pilot study)</a:t>
            </a:r>
            <a:endParaRPr lang="en-US" dirty="0">
              <a:solidFill>
                <a:srgbClr val="FFFF00"/>
              </a:solidFill>
              <a:latin typeface="Franklin Gothic Medium Cond" panose="020B0606030402020204" pitchFamily="34" charset="0"/>
            </a:endParaRPr>
          </a:p>
          <a:p>
            <a:pPr>
              <a:spcBef>
                <a:spcPts val="300"/>
              </a:spcBef>
              <a:spcAft>
                <a:spcPts val="300"/>
              </a:spcAft>
            </a:pPr>
            <a:r>
              <a:rPr lang="id-ID" dirty="0">
                <a:solidFill>
                  <a:schemeClr val="bg1"/>
                </a:solidFill>
                <a:latin typeface="Franklin Gothic Medium Cond" panose="020B0606030402020204" pitchFamily="34" charset="0"/>
              </a:rPr>
              <a:t>Penjelasan pelaksanaan uji coba mencakup lokasi pelaksanaan uji coba, jumlah unit observasi, waktu pelaksanaan uji coba, berapa kali uji coba dilakukan.</a:t>
            </a:r>
            <a:endParaRPr lang="en-US" dirty="0">
              <a:solidFill>
                <a:schemeClr val="bg1"/>
              </a:solidFill>
              <a:latin typeface="Franklin Gothic Medium Cond" panose="020B0606030402020204" pitchFamily="34" charset="0"/>
            </a:endParaRPr>
          </a:p>
        </p:txBody>
      </p:sp>
      <p:sp>
        <p:nvSpPr>
          <p:cNvPr id="10" name="TextBox 9">
            <a:extLst>
              <a:ext uri="{FF2B5EF4-FFF2-40B4-BE49-F238E27FC236}">
                <a16:creationId xmlns:a16="http://schemas.microsoft.com/office/drawing/2014/main" id="{F43CDFDF-BF42-4F1D-B8A3-D0D30176E85A}"/>
              </a:ext>
            </a:extLst>
          </p:cNvPr>
          <p:cNvSpPr txBox="1"/>
          <p:nvPr/>
        </p:nvSpPr>
        <p:spPr>
          <a:xfrm>
            <a:off x="344022" y="2602212"/>
            <a:ext cx="5388794" cy="3724096"/>
          </a:xfrm>
          <a:prstGeom prst="rect">
            <a:avLst/>
          </a:prstGeom>
          <a:noFill/>
        </p:spPr>
        <p:txBody>
          <a:bodyPr wrap="square">
            <a:spAutoFit/>
          </a:bodyPr>
          <a:lstStyle/>
          <a:p>
            <a:pPr algn="just">
              <a:spcBef>
                <a:spcPts val="300"/>
              </a:spcBef>
              <a:spcAft>
                <a:spcPts val="300"/>
              </a:spcAft>
            </a:pPr>
            <a:r>
              <a:rPr lang="en-US" dirty="0">
                <a:solidFill>
                  <a:srgbClr val="FFFF00"/>
                </a:solidFill>
                <a:latin typeface="Franklin Gothic Medium Cond" panose="020B0606030402020204" pitchFamily="34" charset="0"/>
              </a:rPr>
              <a:t>6.2</a:t>
            </a:r>
            <a:r>
              <a:rPr lang="pl-PL" dirty="0">
                <a:solidFill>
                  <a:srgbClr val="FFFF00"/>
                </a:solidFill>
                <a:latin typeface="Franklin Gothic Medium Cond" panose="020B0606030402020204" pitchFamily="34" charset="0"/>
              </a:rPr>
              <a:t> Metode Pemeriksaan Kualitas Pengumpulan Data</a:t>
            </a:r>
            <a:endParaRPr lang="en-US" dirty="0">
              <a:solidFill>
                <a:srgbClr val="FFFF00"/>
              </a:solidFill>
              <a:latin typeface="Franklin Gothic Medium Cond" panose="020B0606030402020204" pitchFamily="34" charset="0"/>
            </a:endParaRPr>
          </a:p>
          <a:p>
            <a:pPr algn="just">
              <a:spcBef>
                <a:spcPts val="300"/>
              </a:spcBef>
              <a:spcAft>
                <a:spcPts val="300"/>
              </a:spcAft>
            </a:pPr>
            <a:r>
              <a:rPr lang="id-ID" dirty="0">
                <a:solidFill>
                  <a:schemeClr val="bg1"/>
                </a:solidFill>
                <a:latin typeface="Franklin Gothic Medium Cond" panose="020B0606030402020204" pitchFamily="34" charset="0"/>
              </a:rPr>
              <a:t>Metode pemeriksaan terdiri atas</a:t>
            </a:r>
            <a:r>
              <a:rPr lang="en-US" dirty="0">
                <a:solidFill>
                  <a:schemeClr val="bg1"/>
                </a:solidFill>
                <a:latin typeface="Franklin Gothic Medium Cond" panose="020B0606030402020204" pitchFamily="34" charset="0"/>
              </a:rPr>
              <a:t>:</a:t>
            </a:r>
          </a:p>
          <a:p>
            <a:pPr marL="342900" indent="-342900" algn="just">
              <a:spcBef>
                <a:spcPts val="300"/>
              </a:spcBef>
              <a:spcAft>
                <a:spcPts val="300"/>
              </a:spcAft>
              <a:buFont typeface="+mj-lt"/>
              <a:buAutoNum type="arabicPeriod"/>
            </a:pPr>
            <a:r>
              <a:rPr lang="en-US" dirty="0" err="1">
                <a:solidFill>
                  <a:schemeClr val="bg1"/>
                </a:solidFill>
                <a:latin typeface="Franklin Gothic Medium Cond" panose="020B0606030402020204" pitchFamily="34" charset="0"/>
              </a:rPr>
              <a:t>Kunjungan</a:t>
            </a:r>
            <a:r>
              <a:rPr lang="en-US" dirty="0">
                <a:solidFill>
                  <a:schemeClr val="bg1"/>
                </a:solidFill>
                <a:latin typeface="Franklin Gothic Medium Cond" panose="020B0606030402020204" pitchFamily="34" charset="0"/>
              </a:rPr>
              <a:t> </a:t>
            </a:r>
            <a:r>
              <a:rPr lang="en-US" dirty="0" err="1">
                <a:solidFill>
                  <a:schemeClr val="bg1"/>
                </a:solidFill>
                <a:latin typeface="Franklin Gothic Medium Cond" panose="020B0606030402020204" pitchFamily="34" charset="0"/>
              </a:rPr>
              <a:t>kembali</a:t>
            </a:r>
            <a:r>
              <a:rPr lang="en-US" dirty="0">
                <a:solidFill>
                  <a:schemeClr val="bg1"/>
                </a:solidFill>
                <a:latin typeface="Franklin Gothic Medium Cond" panose="020B0606030402020204" pitchFamily="34" charset="0"/>
              </a:rPr>
              <a:t> (revisit): </a:t>
            </a:r>
            <a:r>
              <a:rPr lang="en-US" dirty="0" err="1">
                <a:solidFill>
                  <a:schemeClr val="bg1"/>
                </a:solidFill>
                <a:latin typeface="Franklin Gothic Medium Cond" panose="020B0606030402020204" pitchFamily="34" charset="0"/>
              </a:rPr>
              <a:t>Pengunjungan</a:t>
            </a:r>
            <a:r>
              <a:rPr lang="en-US" dirty="0">
                <a:solidFill>
                  <a:schemeClr val="bg1"/>
                </a:solidFill>
                <a:latin typeface="Franklin Gothic Medium Cond" panose="020B0606030402020204" pitchFamily="34" charset="0"/>
              </a:rPr>
              <a:t> </a:t>
            </a:r>
            <a:r>
              <a:rPr lang="en-US" dirty="0" err="1">
                <a:solidFill>
                  <a:schemeClr val="bg1"/>
                </a:solidFill>
                <a:latin typeface="Franklin Gothic Medium Cond" panose="020B0606030402020204" pitchFamily="34" charset="0"/>
              </a:rPr>
              <a:t>ulang</a:t>
            </a:r>
            <a:r>
              <a:rPr lang="en-US" dirty="0">
                <a:solidFill>
                  <a:schemeClr val="bg1"/>
                </a:solidFill>
                <a:latin typeface="Franklin Gothic Medium Cond" panose="020B0606030402020204" pitchFamily="34" charset="0"/>
              </a:rPr>
              <a:t> </a:t>
            </a:r>
            <a:r>
              <a:rPr lang="en-US" dirty="0" err="1">
                <a:solidFill>
                  <a:schemeClr val="bg1"/>
                </a:solidFill>
                <a:latin typeface="Franklin Gothic Medium Cond" panose="020B0606030402020204" pitchFamily="34" charset="0"/>
              </a:rPr>
              <a:t>guna</a:t>
            </a:r>
            <a:r>
              <a:rPr lang="en-US" dirty="0">
                <a:solidFill>
                  <a:schemeClr val="bg1"/>
                </a:solidFill>
                <a:latin typeface="Franklin Gothic Medium Cond" panose="020B0606030402020204" pitchFamily="34" charset="0"/>
              </a:rPr>
              <a:t> </a:t>
            </a:r>
            <a:r>
              <a:rPr lang="en-US" dirty="0" err="1">
                <a:solidFill>
                  <a:schemeClr val="bg1"/>
                </a:solidFill>
                <a:latin typeface="Franklin Gothic Medium Cond" panose="020B0606030402020204" pitchFamily="34" charset="0"/>
              </a:rPr>
              <a:t>melengkapi</a:t>
            </a:r>
            <a:r>
              <a:rPr lang="en-US" dirty="0">
                <a:solidFill>
                  <a:schemeClr val="bg1"/>
                </a:solidFill>
                <a:latin typeface="Franklin Gothic Medium Cond" panose="020B0606030402020204" pitchFamily="34" charset="0"/>
              </a:rPr>
              <a:t> </a:t>
            </a:r>
            <a:r>
              <a:rPr lang="en-US" dirty="0" err="1">
                <a:solidFill>
                  <a:schemeClr val="bg1"/>
                </a:solidFill>
                <a:latin typeface="Franklin Gothic Medium Cond" panose="020B0606030402020204" pitchFamily="34" charset="0"/>
              </a:rPr>
              <a:t>isian</a:t>
            </a:r>
            <a:r>
              <a:rPr lang="en-US" dirty="0">
                <a:solidFill>
                  <a:schemeClr val="bg1"/>
                </a:solidFill>
                <a:latin typeface="Franklin Gothic Medium Cond" panose="020B0606030402020204" pitchFamily="34" charset="0"/>
              </a:rPr>
              <a:t> </a:t>
            </a:r>
            <a:r>
              <a:rPr lang="en-US" dirty="0" err="1">
                <a:solidFill>
                  <a:schemeClr val="bg1"/>
                </a:solidFill>
                <a:latin typeface="Franklin Gothic Medium Cond" panose="020B0606030402020204" pitchFamily="34" charset="0"/>
              </a:rPr>
              <a:t>intrumen</a:t>
            </a:r>
            <a:r>
              <a:rPr lang="en-US" dirty="0">
                <a:solidFill>
                  <a:schemeClr val="bg1"/>
                </a:solidFill>
                <a:latin typeface="Franklin Gothic Medium Cond" panose="020B0606030402020204" pitchFamily="34" charset="0"/>
              </a:rPr>
              <a:t> </a:t>
            </a:r>
            <a:r>
              <a:rPr lang="fi-FI" dirty="0">
                <a:solidFill>
                  <a:schemeClr val="bg1"/>
                </a:solidFill>
                <a:latin typeface="Franklin Gothic Medium Cond" panose="020B0606030402020204" pitchFamily="34" charset="0"/>
              </a:rPr>
              <a:t>maupun jika terdapat isian yang dinilai kurang sesuai.</a:t>
            </a:r>
          </a:p>
          <a:p>
            <a:pPr marL="342900" indent="-342900" algn="just">
              <a:spcBef>
                <a:spcPts val="300"/>
              </a:spcBef>
              <a:spcAft>
                <a:spcPts val="300"/>
              </a:spcAft>
              <a:buFont typeface="+mj-lt"/>
              <a:buAutoNum type="arabicPeriod"/>
            </a:pPr>
            <a:r>
              <a:rPr lang="en-US" dirty="0" err="1">
                <a:solidFill>
                  <a:schemeClr val="bg1"/>
                </a:solidFill>
                <a:latin typeface="Franklin Gothic Medium Cond" panose="020B0606030402020204" pitchFamily="34" charset="0"/>
              </a:rPr>
              <a:t>Supervisi</a:t>
            </a:r>
            <a:r>
              <a:rPr lang="en-US" dirty="0">
                <a:solidFill>
                  <a:schemeClr val="bg1"/>
                </a:solidFill>
                <a:latin typeface="Franklin Gothic Medium Cond" panose="020B0606030402020204" pitchFamily="34" charset="0"/>
              </a:rPr>
              <a:t>: </a:t>
            </a:r>
            <a:r>
              <a:rPr lang="en-US" dirty="0" err="1">
                <a:solidFill>
                  <a:schemeClr val="bg1"/>
                </a:solidFill>
                <a:latin typeface="Franklin Gothic Medium Cond" panose="020B0606030402020204" pitchFamily="34" charset="0"/>
              </a:rPr>
              <a:t>Pengawasan</a:t>
            </a:r>
            <a:r>
              <a:rPr lang="en-US" dirty="0">
                <a:solidFill>
                  <a:schemeClr val="bg1"/>
                </a:solidFill>
                <a:latin typeface="Franklin Gothic Medium Cond" panose="020B0606030402020204" pitchFamily="34" charset="0"/>
              </a:rPr>
              <a:t> </a:t>
            </a:r>
            <a:r>
              <a:rPr lang="en-US" dirty="0" err="1">
                <a:solidFill>
                  <a:schemeClr val="bg1"/>
                </a:solidFill>
                <a:latin typeface="Franklin Gothic Medium Cond" panose="020B0606030402020204" pitchFamily="34" charset="0"/>
              </a:rPr>
              <a:t>terhadap</a:t>
            </a:r>
            <a:r>
              <a:rPr lang="en-US" dirty="0">
                <a:solidFill>
                  <a:schemeClr val="bg1"/>
                </a:solidFill>
                <a:latin typeface="Franklin Gothic Medium Cond" panose="020B0606030402020204" pitchFamily="34" charset="0"/>
              </a:rPr>
              <a:t> </a:t>
            </a:r>
            <a:r>
              <a:rPr lang="en-US" dirty="0" err="1">
                <a:solidFill>
                  <a:schemeClr val="bg1"/>
                </a:solidFill>
                <a:latin typeface="Franklin Gothic Medium Cond" panose="020B0606030402020204" pitchFamily="34" charset="0"/>
              </a:rPr>
              <a:t>pelaksana</a:t>
            </a:r>
            <a:r>
              <a:rPr lang="en-US" dirty="0">
                <a:solidFill>
                  <a:schemeClr val="bg1"/>
                </a:solidFill>
                <a:latin typeface="Franklin Gothic Medium Cond" panose="020B0606030402020204" pitchFamily="34" charset="0"/>
              </a:rPr>
              <a:t> </a:t>
            </a:r>
            <a:r>
              <a:rPr lang="en-US" dirty="0" err="1">
                <a:solidFill>
                  <a:schemeClr val="bg1"/>
                </a:solidFill>
                <a:latin typeface="Franklin Gothic Medium Cond" panose="020B0606030402020204" pitchFamily="34" charset="0"/>
              </a:rPr>
              <a:t>lapangan</a:t>
            </a:r>
            <a:r>
              <a:rPr lang="en-US" dirty="0">
                <a:solidFill>
                  <a:schemeClr val="bg1"/>
                </a:solidFill>
                <a:latin typeface="Franklin Gothic Medium Cond" panose="020B0606030402020204" pitchFamily="34" charset="0"/>
              </a:rPr>
              <a:t> </a:t>
            </a:r>
            <a:r>
              <a:rPr lang="en-US" dirty="0" err="1">
                <a:solidFill>
                  <a:schemeClr val="bg1"/>
                </a:solidFill>
                <a:latin typeface="Franklin Gothic Medium Cond" panose="020B0606030402020204" pitchFamily="34" charset="0"/>
              </a:rPr>
              <a:t>dilakukan</a:t>
            </a:r>
            <a:r>
              <a:rPr lang="en-US" dirty="0">
                <a:solidFill>
                  <a:schemeClr val="bg1"/>
                </a:solidFill>
                <a:latin typeface="Franklin Gothic Medium Cond" panose="020B0606030402020204" pitchFamily="34" charset="0"/>
              </a:rPr>
              <a:t> </a:t>
            </a:r>
            <a:r>
              <a:rPr lang="en-US" dirty="0" err="1">
                <a:solidFill>
                  <a:schemeClr val="bg1"/>
                </a:solidFill>
                <a:latin typeface="Franklin Gothic Medium Cond" panose="020B0606030402020204" pitchFamily="34" charset="0"/>
              </a:rPr>
              <a:t>untuk</a:t>
            </a:r>
            <a:r>
              <a:rPr lang="en-US" dirty="0">
                <a:solidFill>
                  <a:schemeClr val="bg1"/>
                </a:solidFill>
                <a:latin typeface="Franklin Gothic Medium Cond" panose="020B0606030402020204" pitchFamily="34" charset="0"/>
              </a:rPr>
              <a:t> </a:t>
            </a:r>
            <a:r>
              <a:rPr lang="en-US" dirty="0" err="1">
                <a:solidFill>
                  <a:schemeClr val="bg1"/>
                </a:solidFill>
                <a:latin typeface="Franklin Gothic Medium Cond" panose="020B0606030402020204" pitchFamily="34" charset="0"/>
              </a:rPr>
              <a:t>perbaikan</a:t>
            </a:r>
            <a:r>
              <a:rPr lang="en-US" dirty="0">
                <a:solidFill>
                  <a:schemeClr val="bg1"/>
                </a:solidFill>
                <a:latin typeface="Franklin Gothic Medium Cond" panose="020B0606030402020204" pitchFamily="34" charset="0"/>
              </a:rPr>
              <a:t> </a:t>
            </a:r>
            <a:r>
              <a:rPr lang="en-US" dirty="0" err="1">
                <a:solidFill>
                  <a:schemeClr val="bg1"/>
                </a:solidFill>
                <a:latin typeface="Franklin Gothic Medium Cond" panose="020B0606030402020204" pitchFamily="34" charset="0"/>
              </a:rPr>
              <a:t>kualitas</a:t>
            </a:r>
            <a:r>
              <a:rPr lang="en-US" dirty="0">
                <a:solidFill>
                  <a:schemeClr val="bg1"/>
                </a:solidFill>
                <a:latin typeface="Franklin Gothic Medium Cond" panose="020B0606030402020204" pitchFamily="34" charset="0"/>
              </a:rPr>
              <a:t> pada </a:t>
            </a:r>
            <a:r>
              <a:rPr lang="en-US" dirty="0" err="1">
                <a:solidFill>
                  <a:schemeClr val="bg1"/>
                </a:solidFill>
                <a:latin typeface="Franklin Gothic Medium Cond" panose="020B0606030402020204" pitchFamily="34" charset="0"/>
              </a:rPr>
              <a:t>saat</a:t>
            </a:r>
            <a:r>
              <a:rPr lang="en-US" dirty="0">
                <a:solidFill>
                  <a:schemeClr val="bg1"/>
                </a:solidFill>
                <a:latin typeface="Franklin Gothic Medium Cond" panose="020B0606030402020204" pitchFamily="34" charset="0"/>
              </a:rPr>
              <a:t> </a:t>
            </a:r>
            <a:r>
              <a:rPr lang="en-US" dirty="0" err="1">
                <a:solidFill>
                  <a:schemeClr val="bg1"/>
                </a:solidFill>
                <a:latin typeface="Franklin Gothic Medium Cond" panose="020B0606030402020204" pitchFamily="34" charset="0"/>
              </a:rPr>
              <a:t>kegiatan</a:t>
            </a:r>
            <a:r>
              <a:rPr lang="en-US" dirty="0">
                <a:solidFill>
                  <a:schemeClr val="bg1"/>
                </a:solidFill>
                <a:latin typeface="Franklin Gothic Medium Cond" panose="020B0606030402020204" pitchFamily="34" charset="0"/>
              </a:rPr>
              <a:t> </a:t>
            </a:r>
            <a:r>
              <a:rPr lang="en-US" dirty="0" err="1">
                <a:solidFill>
                  <a:schemeClr val="bg1"/>
                </a:solidFill>
                <a:latin typeface="Franklin Gothic Medium Cond" panose="020B0606030402020204" pitchFamily="34" charset="0"/>
              </a:rPr>
              <a:t>berlangsung</a:t>
            </a:r>
            <a:r>
              <a:rPr lang="en-US" dirty="0">
                <a:solidFill>
                  <a:schemeClr val="bg1"/>
                </a:solidFill>
                <a:latin typeface="Franklin Gothic Medium Cond" panose="020B0606030402020204" pitchFamily="34" charset="0"/>
              </a:rPr>
              <a:t>.</a:t>
            </a:r>
          </a:p>
          <a:p>
            <a:pPr marL="342900" indent="-342900" algn="just">
              <a:spcBef>
                <a:spcPts val="300"/>
              </a:spcBef>
              <a:spcAft>
                <a:spcPts val="300"/>
              </a:spcAft>
              <a:buFont typeface="+mj-lt"/>
              <a:buAutoNum type="arabicPeriod"/>
            </a:pPr>
            <a:r>
              <a:rPr lang="en-US" dirty="0">
                <a:solidFill>
                  <a:schemeClr val="bg1"/>
                </a:solidFill>
                <a:latin typeface="Franklin Gothic Medium Cond" panose="020B0606030402020204" pitchFamily="34" charset="0"/>
              </a:rPr>
              <a:t>Task force: </a:t>
            </a:r>
            <a:r>
              <a:rPr lang="en-US" dirty="0" err="1">
                <a:solidFill>
                  <a:schemeClr val="bg1"/>
                </a:solidFill>
                <a:latin typeface="Franklin Gothic Medium Cond" panose="020B0606030402020204" pitchFamily="34" charset="0"/>
              </a:rPr>
              <a:t>Seseorang</a:t>
            </a:r>
            <a:r>
              <a:rPr lang="en-US" dirty="0">
                <a:solidFill>
                  <a:schemeClr val="bg1"/>
                </a:solidFill>
                <a:latin typeface="Franklin Gothic Medium Cond" panose="020B0606030402020204" pitchFamily="34" charset="0"/>
              </a:rPr>
              <a:t> </a:t>
            </a:r>
            <a:r>
              <a:rPr lang="en-US" dirty="0" err="1">
                <a:solidFill>
                  <a:schemeClr val="bg1"/>
                </a:solidFill>
                <a:latin typeface="Franklin Gothic Medium Cond" panose="020B0606030402020204" pitchFamily="34" charset="0"/>
              </a:rPr>
              <a:t>atau</a:t>
            </a:r>
            <a:r>
              <a:rPr lang="en-US" dirty="0">
                <a:solidFill>
                  <a:schemeClr val="bg1"/>
                </a:solidFill>
                <a:latin typeface="Franklin Gothic Medium Cond" panose="020B0606030402020204" pitchFamily="34" charset="0"/>
              </a:rPr>
              <a:t> </a:t>
            </a:r>
            <a:r>
              <a:rPr lang="en-US" dirty="0" err="1">
                <a:solidFill>
                  <a:schemeClr val="bg1"/>
                </a:solidFill>
                <a:latin typeface="Franklin Gothic Medium Cond" panose="020B0606030402020204" pitchFamily="34" charset="0"/>
              </a:rPr>
              <a:t>satuan</a:t>
            </a:r>
            <a:r>
              <a:rPr lang="en-US" dirty="0">
                <a:solidFill>
                  <a:schemeClr val="bg1"/>
                </a:solidFill>
                <a:latin typeface="Franklin Gothic Medium Cond" panose="020B0606030402020204" pitchFamily="34" charset="0"/>
              </a:rPr>
              <a:t> </a:t>
            </a:r>
            <a:r>
              <a:rPr lang="en-US" dirty="0" err="1">
                <a:solidFill>
                  <a:schemeClr val="bg1"/>
                </a:solidFill>
                <a:latin typeface="Franklin Gothic Medium Cond" panose="020B0606030402020204" pitchFamily="34" charset="0"/>
              </a:rPr>
              <a:t>tim</a:t>
            </a:r>
            <a:r>
              <a:rPr lang="en-US" dirty="0">
                <a:solidFill>
                  <a:schemeClr val="bg1"/>
                </a:solidFill>
                <a:latin typeface="Franklin Gothic Medium Cond" panose="020B0606030402020204" pitchFamily="34" charset="0"/>
              </a:rPr>
              <a:t> </a:t>
            </a:r>
            <a:r>
              <a:rPr lang="en-US" dirty="0" err="1">
                <a:solidFill>
                  <a:schemeClr val="bg1"/>
                </a:solidFill>
                <a:latin typeface="Franklin Gothic Medium Cond" panose="020B0606030402020204" pitchFamily="34" charset="0"/>
              </a:rPr>
              <a:t>khusus</a:t>
            </a:r>
            <a:r>
              <a:rPr lang="en-US" dirty="0">
                <a:solidFill>
                  <a:schemeClr val="bg1"/>
                </a:solidFill>
                <a:latin typeface="Franklin Gothic Medium Cond" panose="020B0606030402020204" pitchFamily="34" charset="0"/>
              </a:rPr>
              <a:t> yang </a:t>
            </a:r>
            <a:r>
              <a:rPr lang="en-US" dirty="0" err="1">
                <a:solidFill>
                  <a:schemeClr val="bg1"/>
                </a:solidFill>
                <a:latin typeface="Franklin Gothic Medium Cond" panose="020B0606030402020204" pitchFamily="34" charset="0"/>
              </a:rPr>
              <a:t>dibentuk</a:t>
            </a:r>
            <a:r>
              <a:rPr lang="en-US" dirty="0">
                <a:solidFill>
                  <a:schemeClr val="bg1"/>
                </a:solidFill>
                <a:latin typeface="Franklin Gothic Medium Cond" panose="020B0606030402020204" pitchFamily="34" charset="0"/>
              </a:rPr>
              <a:t> </a:t>
            </a:r>
            <a:r>
              <a:rPr lang="en-US" dirty="0" err="1">
                <a:solidFill>
                  <a:schemeClr val="bg1"/>
                </a:solidFill>
                <a:latin typeface="Franklin Gothic Medium Cond" panose="020B0606030402020204" pitchFamily="34" charset="0"/>
              </a:rPr>
              <a:t>untuk</a:t>
            </a:r>
            <a:r>
              <a:rPr lang="en-US" dirty="0">
                <a:solidFill>
                  <a:schemeClr val="bg1"/>
                </a:solidFill>
                <a:latin typeface="Franklin Gothic Medium Cond" panose="020B0606030402020204" pitchFamily="34" charset="0"/>
              </a:rPr>
              <a:t> </a:t>
            </a:r>
            <a:r>
              <a:rPr lang="en-US" dirty="0" err="1">
                <a:solidFill>
                  <a:schemeClr val="bg1"/>
                </a:solidFill>
                <a:latin typeface="Franklin Gothic Medium Cond" panose="020B0606030402020204" pitchFamily="34" charset="0"/>
              </a:rPr>
              <a:t>melakukan</a:t>
            </a:r>
            <a:r>
              <a:rPr lang="en-US" dirty="0">
                <a:solidFill>
                  <a:schemeClr val="bg1"/>
                </a:solidFill>
                <a:latin typeface="Franklin Gothic Medium Cond" panose="020B0606030402020204" pitchFamily="34" charset="0"/>
              </a:rPr>
              <a:t> </a:t>
            </a:r>
            <a:r>
              <a:rPr lang="en-US" dirty="0" err="1">
                <a:solidFill>
                  <a:schemeClr val="bg1"/>
                </a:solidFill>
                <a:latin typeface="Franklin Gothic Medium Cond" panose="020B0606030402020204" pitchFamily="34" charset="0"/>
              </a:rPr>
              <a:t>pencacahan</a:t>
            </a:r>
            <a:r>
              <a:rPr lang="en-US" dirty="0">
                <a:solidFill>
                  <a:schemeClr val="bg1"/>
                </a:solidFill>
                <a:latin typeface="Franklin Gothic Medium Cond" panose="020B0606030402020204" pitchFamily="34" charset="0"/>
              </a:rPr>
              <a:t> </a:t>
            </a:r>
            <a:r>
              <a:rPr lang="en-US" dirty="0" err="1">
                <a:solidFill>
                  <a:schemeClr val="bg1"/>
                </a:solidFill>
                <a:latin typeface="Franklin Gothic Medium Cond" panose="020B0606030402020204" pitchFamily="34" charset="0"/>
              </a:rPr>
              <a:t>atau</a:t>
            </a:r>
            <a:r>
              <a:rPr lang="en-US" dirty="0">
                <a:solidFill>
                  <a:schemeClr val="bg1"/>
                </a:solidFill>
                <a:latin typeface="Franklin Gothic Medium Cond" panose="020B0606030402020204" pitchFamily="34" charset="0"/>
              </a:rPr>
              <a:t> </a:t>
            </a:r>
            <a:r>
              <a:rPr lang="en-US" dirty="0" err="1">
                <a:solidFill>
                  <a:schemeClr val="bg1"/>
                </a:solidFill>
                <a:latin typeface="Franklin Gothic Medium Cond" panose="020B0606030402020204" pitchFamily="34" charset="0"/>
              </a:rPr>
              <a:t>pengumpulan</a:t>
            </a:r>
            <a:r>
              <a:rPr lang="en-US" dirty="0">
                <a:solidFill>
                  <a:schemeClr val="bg1"/>
                </a:solidFill>
                <a:latin typeface="Franklin Gothic Medium Cond" panose="020B0606030402020204" pitchFamily="34" charset="0"/>
              </a:rPr>
              <a:t> data </a:t>
            </a:r>
            <a:r>
              <a:rPr lang="en-US" dirty="0" err="1">
                <a:solidFill>
                  <a:schemeClr val="bg1"/>
                </a:solidFill>
                <a:latin typeface="Franklin Gothic Medium Cond" panose="020B0606030402020204" pitchFamily="34" charset="0"/>
              </a:rPr>
              <a:t>lapangan</a:t>
            </a:r>
            <a:r>
              <a:rPr lang="en-US" dirty="0">
                <a:solidFill>
                  <a:schemeClr val="bg1"/>
                </a:solidFill>
                <a:latin typeface="Franklin Gothic Medium Cond" panose="020B0606030402020204" pitchFamily="34" charset="0"/>
              </a:rPr>
              <a:t>, </a:t>
            </a:r>
            <a:r>
              <a:rPr lang="en-US" dirty="0" err="1">
                <a:solidFill>
                  <a:schemeClr val="bg1"/>
                </a:solidFill>
                <a:latin typeface="Franklin Gothic Medium Cond" panose="020B0606030402020204" pitchFamily="34" charset="0"/>
              </a:rPr>
              <a:t>umumnya</a:t>
            </a:r>
            <a:r>
              <a:rPr lang="en-US" dirty="0">
                <a:solidFill>
                  <a:schemeClr val="bg1"/>
                </a:solidFill>
                <a:latin typeface="Franklin Gothic Medium Cond" panose="020B0606030402020204" pitchFamily="34" charset="0"/>
              </a:rPr>
              <a:t> </a:t>
            </a:r>
            <a:r>
              <a:rPr lang="en-US" dirty="0" err="1">
                <a:solidFill>
                  <a:schemeClr val="bg1"/>
                </a:solidFill>
                <a:latin typeface="Franklin Gothic Medium Cond" panose="020B0606030402020204" pitchFamily="34" charset="0"/>
              </a:rPr>
              <a:t>bersamaan</a:t>
            </a:r>
            <a:r>
              <a:rPr lang="en-US" dirty="0">
                <a:solidFill>
                  <a:schemeClr val="bg1"/>
                </a:solidFill>
                <a:latin typeface="Franklin Gothic Medium Cond" panose="020B0606030402020204" pitchFamily="34" charset="0"/>
              </a:rPr>
              <a:t> </a:t>
            </a:r>
            <a:r>
              <a:rPr lang="en-US" dirty="0" err="1">
                <a:solidFill>
                  <a:schemeClr val="bg1"/>
                </a:solidFill>
                <a:latin typeface="Franklin Gothic Medium Cond" panose="020B0606030402020204" pitchFamily="34" charset="0"/>
              </a:rPr>
              <a:t>dengan</a:t>
            </a:r>
            <a:r>
              <a:rPr lang="en-US" dirty="0">
                <a:solidFill>
                  <a:schemeClr val="bg1"/>
                </a:solidFill>
                <a:latin typeface="Franklin Gothic Medium Cond" panose="020B0606030402020204" pitchFamily="34" charset="0"/>
              </a:rPr>
              <a:t> </a:t>
            </a:r>
            <a:r>
              <a:rPr lang="en-US" dirty="0" err="1">
                <a:solidFill>
                  <a:schemeClr val="bg1"/>
                </a:solidFill>
                <a:latin typeface="Franklin Gothic Medium Cond" panose="020B0606030402020204" pitchFamily="34" charset="0"/>
              </a:rPr>
              <a:t>pelaksanaan</a:t>
            </a:r>
            <a:r>
              <a:rPr lang="en-US" dirty="0">
                <a:solidFill>
                  <a:schemeClr val="bg1"/>
                </a:solidFill>
                <a:latin typeface="Franklin Gothic Medium Cond" panose="020B0606030402020204" pitchFamily="34" charset="0"/>
              </a:rPr>
              <a:t> </a:t>
            </a:r>
            <a:r>
              <a:rPr lang="en-US" dirty="0" err="1">
                <a:solidFill>
                  <a:schemeClr val="bg1"/>
                </a:solidFill>
                <a:latin typeface="Franklin Gothic Medium Cond" panose="020B0606030402020204" pitchFamily="34" charset="0"/>
              </a:rPr>
              <a:t>kegiatan</a:t>
            </a:r>
            <a:endParaRPr lang="en-US" dirty="0">
              <a:solidFill>
                <a:schemeClr val="bg1"/>
              </a:solidFill>
              <a:latin typeface="Franklin Gothic Medium Cond" panose="020B0606030402020204" pitchFamily="34" charset="0"/>
            </a:endParaRPr>
          </a:p>
        </p:txBody>
      </p:sp>
      <p:pic>
        <p:nvPicPr>
          <p:cNvPr id="5" name="Picture 4">
            <a:extLst>
              <a:ext uri="{FF2B5EF4-FFF2-40B4-BE49-F238E27FC236}">
                <a16:creationId xmlns:a16="http://schemas.microsoft.com/office/drawing/2014/main" id="{F17AFD94-15F6-40C6-B13D-FC2AAF1E2562}"/>
              </a:ext>
            </a:extLst>
          </p:cNvPr>
          <p:cNvPicPr>
            <a:picLocks noChangeAspect="1"/>
          </p:cNvPicPr>
          <p:nvPr/>
        </p:nvPicPr>
        <p:blipFill>
          <a:blip r:embed="rId3"/>
          <a:stretch>
            <a:fillRect/>
          </a:stretch>
        </p:blipFill>
        <p:spPr>
          <a:xfrm>
            <a:off x="5936522" y="841353"/>
            <a:ext cx="5911456" cy="1760859"/>
          </a:xfrm>
          <a:prstGeom prst="rect">
            <a:avLst/>
          </a:prstGeom>
        </p:spPr>
      </p:pic>
      <p:sp>
        <p:nvSpPr>
          <p:cNvPr id="7" name="TextBox 6">
            <a:extLst>
              <a:ext uri="{FF2B5EF4-FFF2-40B4-BE49-F238E27FC236}">
                <a16:creationId xmlns:a16="http://schemas.microsoft.com/office/drawing/2014/main" id="{185BDF87-DABC-4256-A08B-34AD4BE814E7}"/>
              </a:ext>
            </a:extLst>
          </p:cNvPr>
          <p:cNvSpPr txBox="1"/>
          <p:nvPr/>
        </p:nvSpPr>
        <p:spPr>
          <a:xfrm>
            <a:off x="6276173" y="3318444"/>
            <a:ext cx="5361513" cy="1000274"/>
          </a:xfrm>
          <a:prstGeom prst="rect">
            <a:avLst/>
          </a:prstGeom>
          <a:noFill/>
        </p:spPr>
        <p:txBody>
          <a:bodyPr wrap="square">
            <a:spAutoFit/>
          </a:bodyPr>
          <a:lstStyle/>
          <a:p>
            <a:pPr marL="115888" algn="just">
              <a:spcBef>
                <a:spcPts val="300"/>
              </a:spcBef>
              <a:spcAft>
                <a:spcPts val="300"/>
              </a:spcAft>
            </a:pPr>
            <a:r>
              <a:rPr lang="en-US" dirty="0">
                <a:solidFill>
                  <a:srgbClr val="FFFF00"/>
                </a:solidFill>
                <a:latin typeface="Franklin Gothic Medium Cond" panose="020B0606030402020204" pitchFamily="34" charset="0"/>
              </a:rPr>
              <a:t>Uji </a:t>
            </a:r>
            <a:r>
              <a:rPr lang="en-US" dirty="0" err="1">
                <a:solidFill>
                  <a:srgbClr val="FFFF00"/>
                </a:solidFill>
                <a:latin typeface="Franklin Gothic Medium Cond" panose="020B0606030402020204" pitchFamily="34" charset="0"/>
              </a:rPr>
              <a:t>Coba</a:t>
            </a:r>
            <a:r>
              <a:rPr lang="en-US" dirty="0">
                <a:solidFill>
                  <a:srgbClr val="FFFF00"/>
                </a:solidFill>
                <a:latin typeface="Franklin Gothic Medium Cond" panose="020B0606030402020204" pitchFamily="34" charset="0"/>
              </a:rPr>
              <a:t>/Pilot  </a:t>
            </a:r>
            <a:r>
              <a:rPr lang="en-US" dirty="0">
                <a:solidFill>
                  <a:schemeClr val="bg1"/>
                </a:solidFill>
                <a:highlight>
                  <a:srgbClr val="FF0000"/>
                </a:highlight>
                <a:latin typeface="Franklin Gothic Medium Cond" panose="020B0606030402020204" pitchFamily="34" charset="0"/>
              </a:rPr>
              <a:t>[ </a:t>
            </a:r>
            <a:r>
              <a:rPr lang="en-US" dirty="0" err="1">
                <a:solidFill>
                  <a:schemeClr val="bg1"/>
                </a:solidFill>
                <a:highlight>
                  <a:srgbClr val="FF0000"/>
                </a:highlight>
                <a:latin typeface="Franklin Gothic Medium Cond" panose="020B0606030402020204" pitchFamily="34" charset="0"/>
              </a:rPr>
              <a:t>Penegasan</a:t>
            </a:r>
            <a:r>
              <a:rPr lang="en-US" dirty="0">
                <a:solidFill>
                  <a:schemeClr val="bg1"/>
                </a:solidFill>
                <a:highlight>
                  <a:srgbClr val="FF0000"/>
                </a:highlight>
                <a:latin typeface="Franklin Gothic Medium Cond" panose="020B0606030402020204" pitchFamily="34" charset="0"/>
              </a:rPr>
              <a:t>]</a:t>
            </a:r>
          </a:p>
          <a:p>
            <a:pPr marL="282575">
              <a:spcBef>
                <a:spcPts val="300"/>
              </a:spcBef>
              <a:spcAft>
                <a:spcPts val="300"/>
              </a:spcAft>
            </a:pPr>
            <a:r>
              <a:rPr lang="en-US" i="1" dirty="0" err="1">
                <a:solidFill>
                  <a:srgbClr val="ECF1F7"/>
                </a:solidFill>
                <a:latin typeface="Franklin Gothic Medium Cond" panose="020B0606030402020204" pitchFamily="34" charset="0"/>
              </a:rPr>
              <a:t>Kegiatan</a:t>
            </a:r>
            <a:r>
              <a:rPr lang="en-US" i="1" dirty="0">
                <a:solidFill>
                  <a:srgbClr val="ECF1F7"/>
                </a:solidFill>
                <a:latin typeface="Franklin Gothic Medium Cond" panose="020B0606030402020204" pitchFamily="34" charset="0"/>
              </a:rPr>
              <a:t> </a:t>
            </a:r>
            <a:r>
              <a:rPr lang="en-US" i="1" dirty="0" err="1">
                <a:solidFill>
                  <a:srgbClr val="ECF1F7"/>
                </a:solidFill>
                <a:latin typeface="Franklin Gothic Medium Cond" panose="020B0606030402020204" pitchFamily="34" charset="0"/>
              </a:rPr>
              <a:t>Kompilasi</a:t>
            </a:r>
            <a:r>
              <a:rPr lang="en-US" i="1" dirty="0">
                <a:solidFill>
                  <a:srgbClr val="ECF1F7"/>
                </a:solidFill>
                <a:latin typeface="Franklin Gothic Medium Cond" panose="020B0606030402020204" pitchFamily="34" charset="0"/>
              </a:rPr>
              <a:t> </a:t>
            </a:r>
            <a:r>
              <a:rPr lang="en-US" i="1" dirty="0" err="1">
                <a:solidFill>
                  <a:srgbClr val="ECF1F7"/>
                </a:solidFill>
                <a:latin typeface="Franklin Gothic Medium Cond" panose="020B0606030402020204" pitchFamily="34" charset="0"/>
              </a:rPr>
              <a:t>tetap</a:t>
            </a:r>
            <a:r>
              <a:rPr lang="en-US" i="1" dirty="0">
                <a:solidFill>
                  <a:srgbClr val="ECF1F7"/>
                </a:solidFill>
                <a:latin typeface="Franklin Gothic Medium Cond" panose="020B0606030402020204" pitchFamily="34" charset="0"/>
              </a:rPr>
              <a:t> </a:t>
            </a:r>
            <a:r>
              <a:rPr lang="en-US" i="1" dirty="0" err="1">
                <a:solidFill>
                  <a:srgbClr val="ECF1F7"/>
                </a:solidFill>
                <a:latin typeface="Franklin Gothic Medium Cond" panose="020B0606030402020204" pitchFamily="34" charset="0"/>
              </a:rPr>
              <a:t>mengisi</a:t>
            </a:r>
            <a:r>
              <a:rPr lang="en-US" i="1" dirty="0">
                <a:solidFill>
                  <a:srgbClr val="ECF1F7"/>
                </a:solidFill>
                <a:latin typeface="Franklin Gothic Medium Cond" panose="020B0606030402020204" pitchFamily="34" charset="0"/>
              </a:rPr>
              <a:t>  </a:t>
            </a:r>
            <a:r>
              <a:rPr lang="en-US" i="1" dirty="0" err="1">
                <a:solidFill>
                  <a:srgbClr val="ECF1F7"/>
                </a:solidFill>
                <a:latin typeface="Franklin Gothic Medium Cond" panose="020B0606030402020204" pitchFamily="34" charset="0"/>
              </a:rPr>
              <a:t>Rincian</a:t>
            </a:r>
            <a:r>
              <a:rPr lang="en-US" i="1" dirty="0">
                <a:solidFill>
                  <a:srgbClr val="ECF1F7"/>
                </a:solidFill>
                <a:latin typeface="Franklin Gothic Medium Cond" panose="020B0606030402020204" pitchFamily="34" charset="0"/>
              </a:rPr>
              <a:t> 6.1 </a:t>
            </a:r>
            <a:r>
              <a:rPr lang="en-US" i="1" dirty="0" err="1">
                <a:solidFill>
                  <a:srgbClr val="ECF1F7"/>
                </a:solidFill>
                <a:latin typeface="Franklin Gothic Medium Cond" panose="020B0606030402020204" pitchFamily="34" charset="0"/>
              </a:rPr>
              <a:t>sesuai</a:t>
            </a:r>
            <a:r>
              <a:rPr lang="en-US" i="1" dirty="0">
                <a:solidFill>
                  <a:srgbClr val="ECF1F7"/>
                </a:solidFill>
                <a:latin typeface="Franklin Gothic Medium Cond" panose="020B0606030402020204" pitchFamily="34" charset="0"/>
              </a:rPr>
              <a:t> </a:t>
            </a:r>
            <a:r>
              <a:rPr lang="en-US" i="1" dirty="0" err="1">
                <a:solidFill>
                  <a:srgbClr val="ECF1F7"/>
                </a:solidFill>
                <a:latin typeface="Franklin Gothic Medium Cond" panose="020B0606030402020204" pitchFamily="34" charset="0"/>
              </a:rPr>
              <a:t>ada</a:t>
            </a:r>
            <a:r>
              <a:rPr lang="en-US" i="1" dirty="0">
                <a:solidFill>
                  <a:srgbClr val="ECF1F7"/>
                </a:solidFill>
                <a:latin typeface="Franklin Gothic Medium Cond" panose="020B0606030402020204" pitchFamily="34" charset="0"/>
              </a:rPr>
              <a:t>/</a:t>
            </a:r>
            <a:r>
              <a:rPr lang="en-US" i="1" dirty="0" err="1">
                <a:solidFill>
                  <a:srgbClr val="ECF1F7"/>
                </a:solidFill>
                <a:latin typeface="Franklin Gothic Medium Cond" panose="020B0606030402020204" pitchFamily="34" charset="0"/>
              </a:rPr>
              <a:t>tidaknya</a:t>
            </a:r>
            <a:r>
              <a:rPr lang="en-US" i="1" dirty="0">
                <a:solidFill>
                  <a:srgbClr val="ECF1F7"/>
                </a:solidFill>
                <a:latin typeface="Franklin Gothic Medium Cond" panose="020B0606030402020204" pitchFamily="34" charset="0"/>
              </a:rPr>
              <a:t> uji </a:t>
            </a:r>
            <a:r>
              <a:rPr lang="en-US" i="1" dirty="0" err="1">
                <a:solidFill>
                  <a:srgbClr val="ECF1F7"/>
                </a:solidFill>
                <a:latin typeface="Franklin Gothic Medium Cond" panose="020B0606030402020204" pitchFamily="34" charset="0"/>
              </a:rPr>
              <a:t>coba</a:t>
            </a:r>
            <a:r>
              <a:rPr lang="en-US" i="1" dirty="0">
                <a:solidFill>
                  <a:srgbClr val="ECF1F7"/>
                </a:solidFill>
                <a:latin typeface="Franklin Gothic Medium Cond" panose="020B0606030402020204" pitchFamily="34" charset="0"/>
              </a:rPr>
              <a:t> </a:t>
            </a:r>
            <a:r>
              <a:rPr lang="en-US" i="1" dirty="0" err="1">
                <a:solidFill>
                  <a:srgbClr val="ECF1F7"/>
                </a:solidFill>
                <a:latin typeface="Franklin Gothic Medium Cond" panose="020B0606030402020204" pitchFamily="34" charset="0"/>
              </a:rPr>
              <a:t>dilakukan</a:t>
            </a:r>
            <a:endParaRPr lang="id-ID" i="1" dirty="0">
              <a:solidFill>
                <a:srgbClr val="ECF1F7"/>
              </a:solidFill>
              <a:latin typeface="Franklin Gothic Medium Cond" panose="020B0606030402020204" pitchFamily="34" charset="0"/>
            </a:endParaRPr>
          </a:p>
        </p:txBody>
      </p:sp>
      <p:sp>
        <p:nvSpPr>
          <p:cNvPr id="8" name="Rectangle: Rounded Corners 7">
            <a:extLst>
              <a:ext uri="{FF2B5EF4-FFF2-40B4-BE49-F238E27FC236}">
                <a16:creationId xmlns:a16="http://schemas.microsoft.com/office/drawing/2014/main" id="{20B0ECE0-3257-49B2-86E1-A3F9A33EA8ED}"/>
              </a:ext>
            </a:extLst>
          </p:cNvPr>
          <p:cNvSpPr/>
          <p:nvPr/>
        </p:nvSpPr>
        <p:spPr>
          <a:xfrm>
            <a:off x="5994142" y="3092007"/>
            <a:ext cx="5911456" cy="1529869"/>
          </a:xfrm>
          <a:prstGeom prst="roundRect">
            <a:avLst>
              <a:gd name="adj" fmla="val 7026"/>
            </a:avLst>
          </a:prstGeom>
          <a:noFill/>
          <a:ln w="285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307867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 name="Picture 43">
            <a:extLst>
              <a:ext uri="{FF2B5EF4-FFF2-40B4-BE49-F238E27FC236}">
                <a16:creationId xmlns:a16="http://schemas.microsoft.com/office/drawing/2014/main" id="{5209402F-D23E-4A3F-9069-DEDC64E852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2667000" y="-2667000"/>
            <a:ext cx="6858000" cy="12192000"/>
          </a:xfrm>
          <a:prstGeom prst="rect">
            <a:avLst/>
          </a:prstGeom>
        </p:spPr>
      </p:pic>
      <p:pic>
        <p:nvPicPr>
          <p:cNvPr id="5" name="Picture 4">
            <a:extLst>
              <a:ext uri="{FF2B5EF4-FFF2-40B4-BE49-F238E27FC236}">
                <a16:creationId xmlns:a16="http://schemas.microsoft.com/office/drawing/2014/main" id="{D2A7C692-3B92-4D6C-857C-31C5080233CB}"/>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10308444" y="5852160"/>
            <a:ext cx="1880019" cy="1005840"/>
          </a:xfrm>
          <a:prstGeom prst="rect">
            <a:avLst/>
          </a:prstGeom>
        </p:spPr>
      </p:pic>
      <p:sp>
        <p:nvSpPr>
          <p:cNvPr id="2" name="Slide Number Placeholder 1">
            <a:extLst>
              <a:ext uri="{FF2B5EF4-FFF2-40B4-BE49-F238E27FC236}">
                <a16:creationId xmlns:a16="http://schemas.microsoft.com/office/drawing/2014/main" id="{71BE6939-0C1A-40C1-9E34-0C67FD20A1C0}"/>
              </a:ext>
            </a:extLst>
          </p:cNvPr>
          <p:cNvSpPr>
            <a:spLocks noGrp="1"/>
          </p:cNvSpPr>
          <p:nvPr>
            <p:ph type="sldNum" sz="quarter" idx="12"/>
          </p:nvPr>
        </p:nvSpPr>
        <p:spPr/>
        <p:txBody>
          <a:bodyPr/>
          <a:lstStyle/>
          <a:p>
            <a:fld id="{EB9E5DA5-6055-4EBD-AF78-CBB20B4B5717}" type="slidenum">
              <a:rPr lang="en-US" smtClean="0"/>
              <a:pPr/>
              <a:t>3</a:t>
            </a:fld>
            <a:endParaRPr lang="en-US" dirty="0"/>
          </a:p>
        </p:txBody>
      </p:sp>
      <p:sp>
        <p:nvSpPr>
          <p:cNvPr id="7" name="Snip Diagonal Corner Rectangle 31">
            <a:extLst>
              <a:ext uri="{FF2B5EF4-FFF2-40B4-BE49-F238E27FC236}">
                <a16:creationId xmlns:a16="http://schemas.microsoft.com/office/drawing/2014/main" id="{915B9B4A-6B30-42F0-965F-7D57D26A6984}"/>
              </a:ext>
            </a:extLst>
          </p:cNvPr>
          <p:cNvSpPr/>
          <p:nvPr/>
        </p:nvSpPr>
        <p:spPr>
          <a:xfrm>
            <a:off x="1236378" y="1008796"/>
            <a:ext cx="9386064" cy="4950267"/>
          </a:xfrm>
          <a:prstGeom prst="snip2DiagRect">
            <a:avLst>
              <a:gd name="adj1" fmla="val 28483"/>
              <a:gd name="adj2" fmla="val 0"/>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矩形 36">
            <a:extLst>
              <a:ext uri="{FF2B5EF4-FFF2-40B4-BE49-F238E27FC236}">
                <a16:creationId xmlns:a16="http://schemas.microsoft.com/office/drawing/2014/main" id="{EE4A71E3-A9CF-41B8-87EB-32086E95B3A4}"/>
              </a:ext>
            </a:extLst>
          </p:cNvPr>
          <p:cNvSpPr/>
          <p:nvPr/>
        </p:nvSpPr>
        <p:spPr>
          <a:xfrm>
            <a:off x="1376689" y="1202341"/>
            <a:ext cx="9071863" cy="5005276"/>
          </a:xfrm>
          <a:prstGeom prst="snip2DiagRect">
            <a:avLst>
              <a:gd name="adj1" fmla="val 14060"/>
              <a:gd name="adj2" fmla="val 0"/>
            </a:avLst>
          </a:prstGeom>
          <a:solidFill>
            <a:srgbClr val="4A8DC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9" name="Rectangle 8">
            <a:extLst>
              <a:ext uri="{FF2B5EF4-FFF2-40B4-BE49-F238E27FC236}">
                <a16:creationId xmlns:a16="http://schemas.microsoft.com/office/drawing/2014/main" id="{0D644A89-E299-435D-9851-4F1B03A5FBAB}"/>
              </a:ext>
            </a:extLst>
          </p:cNvPr>
          <p:cNvSpPr/>
          <p:nvPr/>
        </p:nvSpPr>
        <p:spPr>
          <a:xfrm>
            <a:off x="1735125" y="1451556"/>
            <a:ext cx="8683741" cy="4524315"/>
          </a:xfrm>
          <a:prstGeom prst="rect">
            <a:avLst/>
          </a:prstGeom>
        </p:spPr>
        <p:txBody>
          <a:bodyPr wrap="square">
            <a:spAutoFit/>
          </a:bodyPr>
          <a:lstStyle/>
          <a:p>
            <a:pPr marL="342900" indent="-342900">
              <a:buFont typeface="Arial" panose="020B0604020202020204" pitchFamily="34" charset="0"/>
              <a:buChar char="•"/>
            </a:pPr>
            <a:r>
              <a:rPr lang="en-US" sz="2400" i="1" dirty="0" err="1">
                <a:solidFill>
                  <a:schemeClr val="bg1"/>
                </a:solidFill>
              </a:rPr>
              <a:t>Peraturan</a:t>
            </a:r>
            <a:r>
              <a:rPr lang="en-US" sz="2400" i="1" dirty="0">
                <a:solidFill>
                  <a:schemeClr val="bg1"/>
                </a:solidFill>
              </a:rPr>
              <a:t> </a:t>
            </a:r>
            <a:r>
              <a:rPr lang="en-US" sz="2400" i="1" dirty="0" err="1">
                <a:solidFill>
                  <a:schemeClr val="bg1"/>
                </a:solidFill>
              </a:rPr>
              <a:t>Presiden</a:t>
            </a:r>
            <a:r>
              <a:rPr lang="en-US" sz="2400" i="1" dirty="0">
                <a:solidFill>
                  <a:schemeClr val="bg1"/>
                </a:solidFill>
              </a:rPr>
              <a:t> </a:t>
            </a:r>
            <a:r>
              <a:rPr lang="en-US" sz="2400" i="1" dirty="0" err="1">
                <a:solidFill>
                  <a:schemeClr val="bg1"/>
                </a:solidFill>
              </a:rPr>
              <a:t>Nomor</a:t>
            </a:r>
            <a:r>
              <a:rPr lang="en-US" sz="2400" i="1" dirty="0">
                <a:solidFill>
                  <a:schemeClr val="bg1"/>
                </a:solidFill>
              </a:rPr>
              <a:t> 39 </a:t>
            </a:r>
            <a:r>
              <a:rPr lang="en-US" sz="2400" i="1" dirty="0" err="1">
                <a:solidFill>
                  <a:schemeClr val="bg1"/>
                </a:solidFill>
              </a:rPr>
              <a:t>Tahun</a:t>
            </a:r>
            <a:r>
              <a:rPr lang="en-US" sz="2400" i="1" dirty="0">
                <a:solidFill>
                  <a:schemeClr val="bg1"/>
                </a:solidFill>
              </a:rPr>
              <a:t> 2019 </a:t>
            </a:r>
            <a:r>
              <a:rPr lang="en-US" sz="2400" i="1" dirty="0" err="1">
                <a:solidFill>
                  <a:schemeClr val="bg1"/>
                </a:solidFill>
              </a:rPr>
              <a:t>tentang</a:t>
            </a:r>
            <a:r>
              <a:rPr lang="en-US" sz="2400" i="1" dirty="0">
                <a:solidFill>
                  <a:schemeClr val="bg1"/>
                </a:solidFill>
              </a:rPr>
              <a:t> Satu Data Indonesia </a:t>
            </a:r>
            <a:r>
              <a:rPr lang="en-US" sz="2400" i="1" dirty="0" err="1">
                <a:solidFill>
                  <a:schemeClr val="bg1"/>
                </a:solidFill>
              </a:rPr>
              <a:t>menyebutkan</a:t>
            </a:r>
            <a:r>
              <a:rPr lang="en-US" sz="2400" i="1" dirty="0">
                <a:solidFill>
                  <a:schemeClr val="bg1"/>
                </a:solidFill>
              </a:rPr>
              <a:t> </a:t>
            </a:r>
            <a:r>
              <a:rPr lang="en-US" sz="2400" i="1" dirty="0" err="1">
                <a:solidFill>
                  <a:schemeClr val="bg1"/>
                </a:solidFill>
              </a:rPr>
              <a:t>bahwa</a:t>
            </a:r>
            <a:r>
              <a:rPr lang="en-US" sz="2400" i="1" dirty="0">
                <a:solidFill>
                  <a:schemeClr val="bg1"/>
                </a:solidFill>
              </a:rPr>
              <a:t> </a:t>
            </a:r>
            <a:r>
              <a:rPr lang="en-US" sz="2400" i="1" dirty="0" err="1">
                <a:solidFill>
                  <a:srgbClr val="FFFF00"/>
                </a:solidFill>
              </a:rPr>
              <a:t>setiap</a:t>
            </a:r>
            <a:r>
              <a:rPr lang="en-US" sz="2400" i="1" dirty="0">
                <a:solidFill>
                  <a:srgbClr val="FFFF00"/>
                </a:solidFill>
              </a:rPr>
              <a:t> </a:t>
            </a:r>
            <a:r>
              <a:rPr lang="en-US" sz="2400" i="1" dirty="0" err="1">
                <a:solidFill>
                  <a:srgbClr val="FFFF00"/>
                </a:solidFill>
              </a:rPr>
              <a:t>penyelenggaraan</a:t>
            </a:r>
            <a:r>
              <a:rPr lang="en-US" sz="2400" i="1" dirty="0">
                <a:solidFill>
                  <a:srgbClr val="FFFF00"/>
                </a:solidFill>
              </a:rPr>
              <a:t> </a:t>
            </a:r>
            <a:r>
              <a:rPr lang="en-US" sz="2400" i="1" dirty="0" err="1">
                <a:solidFill>
                  <a:srgbClr val="FFFF00"/>
                </a:solidFill>
              </a:rPr>
              <a:t>statistik</a:t>
            </a:r>
            <a:r>
              <a:rPr lang="en-US" sz="2400" i="1" dirty="0">
                <a:solidFill>
                  <a:srgbClr val="FFFF00"/>
                </a:solidFill>
              </a:rPr>
              <a:t> </a:t>
            </a:r>
            <a:r>
              <a:rPr lang="en-US" sz="2400" i="1" dirty="0" err="1">
                <a:solidFill>
                  <a:srgbClr val="FFFF00"/>
                </a:solidFill>
              </a:rPr>
              <a:t>harus</a:t>
            </a:r>
            <a:r>
              <a:rPr lang="en-US" sz="2400" i="1" dirty="0">
                <a:solidFill>
                  <a:srgbClr val="FFFF00"/>
                </a:solidFill>
              </a:rPr>
              <a:t> </a:t>
            </a:r>
            <a:r>
              <a:rPr lang="en-US" sz="2400" i="1" dirty="0" err="1">
                <a:solidFill>
                  <a:srgbClr val="FFFF00"/>
                </a:solidFill>
              </a:rPr>
              <a:t>disertai</a:t>
            </a:r>
            <a:r>
              <a:rPr lang="en-US" sz="2400" i="1" dirty="0">
                <a:solidFill>
                  <a:srgbClr val="FFFF00"/>
                </a:solidFill>
              </a:rPr>
              <a:t> </a:t>
            </a:r>
            <a:r>
              <a:rPr lang="en-US" sz="2400" i="1" dirty="0" err="1">
                <a:solidFill>
                  <a:srgbClr val="FFFF00"/>
                </a:solidFill>
              </a:rPr>
              <a:t>dengan</a:t>
            </a:r>
            <a:r>
              <a:rPr lang="en-US" sz="2400" i="1" dirty="0">
                <a:solidFill>
                  <a:srgbClr val="FFFF00"/>
                </a:solidFill>
              </a:rPr>
              <a:t> </a:t>
            </a:r>
            <a:r>
              <a:rPr lang="en-US" sz="2400" i="1" dirty="0" err="1">
                <a:solidFill>
                  <a:srgbClr val="FFFF00"/>
                </a:solidFill>
              </a:rPr>
              <a:t>informasi</a:t>
            </a:r>
            <a:r>
              <a:rPr lang="en-US" sz="2400" i="1" dirty="0">
                <a:solidFill>
                  <a:srgbClr val="FFFF00"/>
                </a:solidFill>
              </a:rPr>
              <a:t> </a:t>
            </a:r>
            <a:r>
              <a:rPr lang="en-US" sz="2400" i="1" dirty="0" err="1">
                <a:solidFill>
                  <a:srgbClr val="FFFF00"/>
                </a:solidFill>
              </a:rPr>
              <a:t>dalam</a:t>
            </a:r>
            <a:r>
              <a:rPr lang="en-US" sz="2400" i="1" dirty="0">
                <a:solidFill>
                  <a:srgbClr val="FFFF00"/>
                </a:solidFill>
              </a:rPr>
              <a:t> </a:t>
            </a:r>
            <a:r>
              <a:rPr lang="en-US" sz="2400" i="1" dirty="0" err="1">
                <a:solidFill>
                  <a:srgbClr val="FFFF00"/>
                </a:solidFill>
              </a:rPr>
              <a:t>bentuk</a:t>
            </a:r>
            <a:r>
              <a:rPr lang="en-US" sz="2400" i="1" dirty="0">
                <a:solidFill>
                  <a:srgbClr val="FFFF00"/>
                </a:solidFill>
              </a:rPr>
              <a:t> </a:t>
            </a:r>
            <a:r>
              <a:rPr lang="en-US" sz="2400" i="1" dirty="0" err="1">
                <a:solidFill>
                  <a:srgbClr val="FFFF00"/>
                </a:solidFill>
              </a:rPr>
              <a:t>struktur</a:t>
            </a:r>
            <a:r>
              <a:rPr lang="en-US" sz="2400" i="1" dirty="0">
                <a:solidFill>
                  <a:srgbClr val="FFFF00"/>
                </a:solidFill>
              </a:rPr>
              <a:t> dan format yang </a:t>
            </a:r>
            <a:r>
              <a:rPr lang="en-US" sz="2400" i="1" dirty="0" err="1">
                <a:solidFill>
                  <a:srgbClr val="FFFF00"/>
                </a:solidFill>
              </a:rPr>
              <a:t>baku</a:t>
            </a:r>
            <a:r>
              <a:rPr lang="en-US" sz="2400" i="1" dirty="0">
                <a:solidFill>
                  <a:schemeClr val="bg1"/>
                </a:solidFill>
              </a:rPr>
              <a:t> </a:t>
            </a:r>
            <a:r>
              <a:rPr lang="en-US" sz="2400" i="1" dirty="0" err="1">
                <a:solidFill>
                  <a:schemeClr val="bg1"/>
                </a:solidFill>
              </a:rPr>
              <a:t>untuk</a:t>
            </a:r>
            <a:r>
              <a:rPr lang="en-US" sz="2400" i="1" dirty="0">
                <a:solidFill>
                  <a:schemeClr val="bg1"/>
                </a:solidFill>
              </a:rPr>
              <a:t> </a:t>
            </a:r>
            <a:r>
              <a:rPr lang="en-US" sz="2400" i="1" dirty="0" err="1">
                <a:solidFill>
                  <a:schemeClr val="bg1"/>
                </a:solidFill>
              </a:rPr>
              <a:t>menggambarkan</a:t>
            </a:r>
            <a:r>
              <a:rPr lang="en-US" sz="2400" i="1" dirty="0">
                <a:solidFill>
                  <a:schemeClr val="bg1"/>
                </a:solidFill>
              </a:rPr>
              <a:t> </a:t>
            </a:r>
            <a:r>
              <a:rPr lang="en-US" sz="2400" i="1" dirty="0" err="1">
                <a:solidFill>
                  <a:schemeClr val="bg1"/>
                </a:solidFill>
              </a:rPr>
              <a:t>penyelenggaraan</a:t>
            </a:r>
            <a:r>
              <a:rPr lang="en-US" sz="2400" i="1" dirty="0">
                <a:solidFill>
                  <a:schemeClr val="bg1"/>
                </a:solidFill>
              </a:rPr>
              <a:t> </a:t>
            </a:r>
            <a:r>
              <a:rPr lang="en-US" sz="2400" i="1" dirty="0" err="1">
                <a:solidFill>
                  <a:schemeClr val="bg1"/>
                </a:solidFill>
              </a:rPr>
              <a:t>statistik</a:t>
            </a:r>
            <a:r>
              <a:rPr lang="en-US" sz="2400" i="1" dirty="0">
                <a:solidFill>
                  <a:schemeClr val="bg1"/>
                </a:solidFill>
              </a:rPr>
              <a:t>. </a:t>
            </a:r>
            <a:r>
              <a:rPr lang="en-US" sz="2400" i="1" dirty="0" err="1">
                <a:solidFill>
                  <a:schemeClr val="bg1"/>
                </a:solidFill>
              </a:rPr>
              <a:t>Informasi</a:t>
            </a:r>
            <a:r>
              <a:rPr lang="en-US" sz="2400" i="1" dirty="0">
                <a:solidFill>
                  <a:schemeClr val="bg1"/>
                </a:solidFill>
              </a:rPr>
              <a:t> </a:t>
            </a:r>
            <a:r>
              <a:rPr lang="en-US" sz="2400" i="1" dirty="0" err="1">
                <a:solidFill>
                  <a:schemeClr val="bg1"/>
                </a:solidFill>
              </a:rPr>
              <a:t>tersebut</a:t>
            </a:r>
            <a:r>
              <a:rPr lang="en-US" sz="2400" i="1" dirty="0">
                <a:solidFill>
                  <a:schemeClr val="bg1"/>
                </a:solidFill>
              </a:rPr>
              <a:t> </a:t>
            </a:r>
            <a:r>
              <a:rPr lang="en-US" sz="2400" i="1" dirty="0" err="1">
                <a:solidFill>
                  <a:schemeClr val="bg1"/>
                </a:solidFill>
              </a:rPr>
              <a:t>dituangkan</a:t>
            </a:r>
            <a:r>
              <a:rPr lang="en-US" sz="2400" i="1" dirty="0">
                <a:solidFill>
                  <a:schemeClr val="bg1"/>
                </a:solidFill>
              </a:rPr>
              <a:t> </a:t>
            </a:r>
            <a:r>
              <a:rPr lang="en-US" sz="2400" i="1" dirty="0" err="1">
                <a:solidFill>
                  <a:schemeClr val="bg1"/>
                </a:solidFill>
              </a:rPr>
              <a:t>dalam</a:t>
            </a:r>
            <a:r>
              <a:rPr lang="en-US" sz="2400" i="1" dirty="0">
                <a:solidFill>
                  <a:schemeClr val="bg1"/>
                </a:solidFill>
              </a:rPr>
              <a:t> </a:t>
            </a:r>
            <a:r>
              <a:rPr lang="en-US" sz="2400" i="1" dirty="0" err="1">
                <a:solidFill>
                  <a:schemeClr val="bg1"/>
                </a:solidFill>
              </a:rPr>
              <a:t>bentuk</a:t>
            </a:r>
            <a:r>
              <a:rPr lang="en-US" sz="2400" i="1" dirty="0">
                <a:solidFill>
                  <a:schemeClr val="bg1"/>
                </a:solidFill>
              </a:rPr>
              <a:t> </a:t>
            </a:r>
            <a:r>
              <a:rPr lang="en-US" sz="2400" i="1" dirty="0">
                <a:solidFill>
                  <a:srgbClr val="FF0000"/>
                </a:solidFill>
              </a:rPr>
              <a:t>metadata</a:t>
            </a:r>
            <a:r>
              <a:rPr lang="en-US" sz="2400" i="1" dirty="0">
                <a:solidFill>
                  <a:schemeClr val="bg1"/>
                </a:solidFill>
              </a:rPr>
              <a:t>. </a:t>
            </a:r>
          </a:p>
          <a:p>
            <a:pPr marL="342900" indent="-342900">
              <a:buFont typeface="Arial" panose="020B0604020202020204" pitchFamily="34" charset="0"/>
              <a:buChar char="•"/>
            </a:pPr>
            <a:r>
              <a:rPr lang="en-US" sz="2400" i="1" dirty="0" err="1">
                <a:solidFill>
                  <a:schemeClr val="bg1"/>
                </a:solidFill>
              </a:rPr>
              <a:t>Selaku</a:t>
            </a:r>
            <a:r>
              <a:rPr lang="en-US" sz="2400" i="1" dirty="0">
                <a:solidFill>
                  <a:schemeClr val="bg1"/>
                </a:solidFill>
              </a:rPr>
              <a:t> </a:t>
            </a:r>
            <a:r>
              <a:rPr lang="en-US" sz="2400" i="1" dirty="0" err="1">
                <a:solidFill>
                  <a:schemeClr val="bg1"/>
                </a:solidFill>
              </a:rPr>
              <a:t>inisiator</a:t>
            </a:r>
            <a:r>
              <a:rPr lang="en-US" sz="2400" i="1" dirty="0">
                <a:solidFill>
                  <a:schemeClr val="bg1"/>
                </a:solidFill>
              </a:rPr>
              <a:t> </a:t>
            </a:r>
            <a:r>
              <a:rPr lang="en-US" sz="2400" i="1" dirty="0" err="1">
                <a:solidFill>
                  <a:schemeClr val="bg1"/>
                </a:solidFill>
              </a:rPr>
              <a:t>dalam</a:t>
            </a:r>
            <a:r>
              <a:rPr lang="en-US" sz="2400" i="1" dirty="0">
                <a:solidFill>
                  <a:schemeClr val="bg1"/>
                </a:solidFill>
              </a:rPr>
              <a:t> </a:t>
            </a:r>
            <a:r>
              <a:rPr lang="en-US" sz="2400" i="1" dirty="0" err="1">
                <a:solidFill>
                  <a:schemeClr val="bg1"/>
                </a:solidFill>
              </a:rPr>
              <a:t>rangka</a:t>
            </a:r>
            <a:r>
              <a:rPr lang="en-US" sz="2400" i="1" dirty="0">
                <a:solidFill>
                  <a:schemeClr val="bg1"/>
                </a:solidFill>
              </a:rPr>
              <a:t> KISS dan </a:t>
            </a:r>
            <a:r>
              <a:rPr lang="en-US" sz="2400" i="1" dirty="0" err="1">
                <a:solidFill>
                  <a:schemeClr val="bg1"/>
                </a:solidFill>
              </a:rPr>
              <a:t>pembina</a:t>
            </a:r>
            <a:r>
              <a:rPr lang="en-US" sz="2400" i="1" dirty="0">
                <a:solidFill>
                  <a:schemeClr val="bg1"/>
                </a:solidFill>
              </a:rPr>
              <a:t> data </a:t>
            </a:r>
            <a:r>
              <a:rPr lang="en-US" sz="2400" i="1" dirty="0" err="1">
                <a:solidFill>
                  <a:schemeClr val="bg1"/>
                </a:solidFill>
              </a:rPr>
              <a:t>dalam</a:t>
            </a:r>
            <a:r>
              <a:rPr lang="en-US" sz="2400" i="1" dirty="0">
                <a:solidFill>
                  <a:schemeClr val="bg1"/>
                </a:solidFill>
              </a:rPr>
              <a:t> Satu Data Indonesia (SDI), BPS </a:t>
            </a:r>
            <a:r>
              <a:rPr lang="en-US" sz="2400" i="1" dirty="0" err="1">
                <a:solidFill>
                  <a:schemeClr val="bg1"/>
                </a:solidFill>
              </a:rPr>
              <a:t>memiliki</a:t>
            </a:r>
            <a:r>
              <a:rPr lang="en-US" sz="2400" i="1" dirty="0">
                <a:solidFill>
                  <a:schemeClr val="bg1"/>
                </a:solidFill>
              </a:rPr>
              <a:t> </a:t>
            </a:r>
            <a:r>
              <a:rPr lang="en-US" sz="2400" i="1" dirty="0" err="1">
                <a:solidFill>
                  <a:schemeClr val="bg1"/>
                </a:solidFill>
              </a:rPr>
              <a:t>kewenangan</a:t>
            </a:r>
            <a:r>
              <a:rPr lang="en-US" sz="2400" i="1" dirty="0">
                <a:solidFill>
                  <a:schemeClr val="bg1"/>
                </a:solidFill>
              </a:rPr>
              <a:t> </a:t>
            </a:r>
            <a:r>
              <a:rPr lang="en-US" sz="2400" i="1" dirty="0" err="1">
                <a:solidFill>
                  <a:schemeClr val="bg1"/>
                </a:solidFill>
              </a:rPr>
              <a:t>untuk</a:t>
            </a:r>
            <a:r>
              <a:rPr lang="en-US" sz="2400" i="1" dirty="0">
                <a:solidFill>
                  <a:schemeClr val="bg1"/>
                </a:solidFill>
              </a:rPr>
              <a:t> </a:t>
            </a:r>
            <a:r>
              <a:rPr lang="en-US" sz="2400" i="1" dirty="0" err="1">
                <a:solidFill>
                  <a:schemeClr val="bg1"/>
                </a:solidFill>
              </a:rPr>
              <a:t>menetapkan</a:t>
            </a:r>
            <a:r>
              <a:rPr lang="en-US" sz="2400" i="1" dirty="0">
                <a:solidFill>
                  <a:schemeClr val="bg1"/>
                </a:solidFill>
              </a:rPr>
              <a:t> </a:t>
            </a:r>
            <a:r>
              <a:rPr lang="en-US" sz="2400" i="1" dirty="0" err="1">
                <a:solidFill>
                  <a:schemeClr val="bg1"/>
                </a:solidFill>
              </a:rPr>
              <a:t>struktur</a:t>
            </a:r>
            <a:r>
              <a:rPr lang="en-US" sz="2400" i="1" dirty="0">
                <a:solidFill>
                  <a:schemeClr val="bg1"/>
                </a:solidFill>
              </a:rPr>
              <a:t> dan format yang </a:t>
            </a:r>
            <a:r>
              <a:rPr lang="en-US" sz="2400" i="1" dirty="0" err="1">
                <a:solidFill>
                  <a:schemeClr val="bg1"/>
                </a:solidFill>
              </a:rPr>
              <a:t>baku</a:t>
            </a:r>
            <a:r>
              <a:rPr lang="en-US" sz="2400" i="1" dirty="0">
                <a:solidFill>
                  <a:schemeClr val="bg1"/>
                </a:solidFill>
              </a:rPr>
              <a:t> </a:t>
            </a:r>
            <a:r>
              <a:rPr lang="en-US" sz="2400" i="1" dirty="0" err="1">
                <a:solidFill>
                  <a:schemeClr val="bg1"/>
                </a:solidFill>
              </a:rPr>
              <a:t>dari</a:t>
            </a:r>
            <a:r>
              <a:rPr lang="en-US" sz="2400" i="1" dirty="0">
                <a:solidFill>
                  <a:schemeClr val="bg1"/>
                </a:solidFill>
              </a:rPr>
              <a:t> metadata </a:t>
            </a:r>
            <a:r>
              <a:rPr lang="en-US" sz="2400" i="1" dirty="0" err="1">
                <a:solidFill>
                  <a:schemeClr val="bg1"/>
                </a:solidFill>
              </a:rPr>
              <a:t>serta</a:t>
            </a:r>
            <a:r>
              <a:rPr lang="en-US" sz="2400" i="1" dirty="0">
                <a:solidFill>
                  <a:schemeClr val="bg1"/>
                </a:solidFill>
              </a:rPr>
              <a:t> </a:t>
            </a:r>
            <a:r>
              <a:rPr lang="en-US" sz="2400" i="1" dirty="0" err="1">
                <a:solidFill>
                  <a:schemeClr val="bg1"/>
                </a:solidFill>
              </a:rPr>
              <a:t>mengelola</a:t>
            </a:r>
            <a:r>
              <a:rPr lang="en-US" sz="2400" i="1" dirty="0">
                <a:solidFill>
                  <a:schemeClr val="bg1"/>
                </a:solidFill>
              </a:rPr>
              <a:t> metadata </a:t>
            </a:r>
            <a:r>
              <a:rPr lang="en-US" sz="2400" i="1" dirty="0" err="1">
                <a:solidFill>
                  <a:schemeClr val="bg1"/>
                </a:solidFill>
              </a:rPr>
              <a:t>tersebut</a:t>
            </a:r>
            <a:r>
              <a:rPr lang="en-US" sz="2400" i="1" dirty="0">
                <a:solidFill>
                  <a:schemeClr val="bg1"/>
                </a:solidFill>
              </a:rPr>
              <a:t>.</a:t>
            </a:r>
          </a:p>
          <a:p>
            <a:pPr marL="342900" indent="-342900">
              <a:buFont typeface="Arial" panose="020B0604020202020204" pitchFamily="34" charset="0"/>
              <a:buChar char="•"/>
            </a:pPr>
            <a:r>
              <a:rPr lang="en-US" sz="2400" i="1" dirty="0">
                <a:solidFill>
                  <a:schemeClr val="bg1"/>
                </a:solidFill>
              </a:rPr>
              <a:t>BPS Menyusun </a:t>
            </a:r>
            <a:r>
              <a:rPr lang="en-US" sz="2400" i="1" dirty="0" err="1">
                <a:solidFill>
                  <a:srgbClr val="FFFF00"/>
                </a:solidFill>
              </a:rPr>
              <a:t>Perban</a:t>
            </a:r>
            <a:r>
              <a:rPr lang="en-US" sz="2400" i="1" dirty="0">
                <a:solidFill>
                  <a:srgbClr val="FFFF00"/>
                </a:solidFill>
              </a:rPr>
              <a:t> No. 5 </a:t>
            </a:r>
            <a:r>
              <a:rPr lang="en-US" sz="2400" i="1" dirty="0" err="1">
                <a:solidFill>
                  <a:srgbClr val="FFFF00"/>
                </a:solidFill>
              </a:rPr>
              <a:t>Tahun</a:t>
            </a:r>
            <a:r>
              <a:rPr lang="en-US" sz="2400" i="1" dirty="0">
                <a:solidFill>
                  <a:srgbClr val="FFFF00"/>
                </a:solidFill>
              </a:rPr>
              <a:t> 2020 </a:t>
            </a:r>
            <a:r>
              <a:rPr lang="en-US" sz="2400" i="1" dirty="0" err="1">
                <a:solidFill>
                  <a:srgbClr val="FFFF00"/>
                </a:solidFill>
              </a:rPr>
              <a:t>tentang</a:t>
            </a:r>
            <a:r>
              <a:rPr lang="en-US" sz="2400" i="1" dirty="0">
                <a:solidFill>
                  <a:srgbClr val="FFFF00"/>
                </a:solidFill>
              </a:rPr>
              <a:t> </a:t>
            </a:r>
            <a:r>
              <a:rPr lang="en-US" sz="2400" i="1" dirty="0" err="1">
                <a:solidFill>
                  <a:srgbClr val="FFFF00"/>
                </a:solidFill>
              </a:rPr>
              <a:t>petunjuk</a:t>
            </a:r>
            <a:r>
              <a:rPr lang="en-US" sz="2400" i="1" dirty="0">
                <a:solidFill>
                  <a:srgbClr val="FFFF00"/>
                </a:solidFill>
              </a:rPr>
              <a:t> </a:t>
            </a:r>
            <a:r>
              <a:rPr lang="en-US" sz="2400" i="1" dirty="0" err="1">
                <a:solidFill>
                  <a:srgbClr val="FFFF00"/>
                </a:solidFill>
              </a:rPr>
              <a:t>teknis</a:t>
            </a:r>
            <a:r>
              <a:rPr lang="en-US" sz="2400" i="1" dirty="0">
                <a:solidFill>
                  <a:srgbClr val="FFFF00"/>
                </a:solidFill>
              </a:rPr>
              <a:t> metadata </a:t>
            </a:r>
            <a:r>
              <a:rPr lang="en-US" sz="2400" i="1" dirty="0" err="1">
                <a:solidFill>
                  <a:srgbClr val="FFFF00"/>
                </a:solidFill>
              </a:rPr>
              <a:t>statistik</a:t>
            </a:r>
            <a:r>
              <a:rPr lang="en-US" sz="2400" i="1" dirty="0">
                <a:solidFill>
                  <a:srgbClr val="FFFF00"/>
                </a:solidFill>
              </a:rPr>
              <a:t> </a:t>
            </a:r>
            <a:r>
              <a:rPr lang="en-US" sz="2400" i="1" dirty="0">
                <a:solidFill>
                  <a:schemeClr val="bg1"/>
                </a:solidFill>
              </a:rPr>
              <a:t>yang </a:t>
            </a:r>
            <a:r>
              <a:rPr lang="en-US" sz="2400" i="1" dirty="0" err="1">
                <a:solidFill>
                  <a:schemeClr val="bg1"/>
                </a:solidFill>
              </a:rPr>
              <a:t>memuat</a:t>
            </a:r>
            <a:r>
              <a:rPr lang="en-US" sz="2400" i="1" dirty="0">
                <a:solidFill>
                  <a:schemeClr val="bg1"/>
                </a:solidFill>
              </a:rPr>
              <a:t> </a:t>
            </a:r>
            <a:r>
              <a:rPr lang="en-US" sz="2400" i="1" dirty="0" err="1">
                <a:solidFill>
                  <a:schemeClr val="bg1"/>
                </a:solidFill>
              </a:rPr>
              <a:t>mekanisme</a:t>
            </a:r>
            <a:r>
              <a:rPr lang="en-US" sz="2400" i="1" dirty="0">
                <a:solidFill>
                  <a:schemeClr val="bg1"/>
                </a:solidFill>
              </a:rPr>
              <a:t> </a:t>
            </a:r>
            <a:r>
              <a:rPr lang="en-US" sz="2400" i="1" dirty="0" err="1">
                <a:solidFill>
                  <a:schemeClr val="bg1"/>
                </a:solidFill>
              </a:rPr>
              <a:t>penghimpunan</a:t>
            </a:r>
            <a:r>
              <a:rPr lang="en-US" sz="2400" i="1" dirty="0">
                <a:solidFill>
                  <a:schemeClr val="bg1"/>
                </a:solidFill>
              </a:rPr>
              <a:t> metadata dan tata </a:t>
            </a:r>
            <a:r>
              <a:rPr lang="en-US" sz="2400" i="1" dirty="0" err="1">
                <a:solidFill>
                  <a:schemeClr val="bg1"/>
                </a:solidFill>
              </a:rPr>
              <a:t>cara</a:t>
            </a:r>
            <a:r>
              <a:rPr lang="en-US" sz="2400" i="1" dirty="0">
                <a:solidFill>
                  <a:schemeClr val="bg1"/>
                </a:solidFill>
              </a:rPr>
              <a:t> </a:t>
            </a:r>
            <a:r>
              <a:rPr lang="en-US" sz="2400" i="1" dirty="0" err="1">
                <a:solidFill>
                  <a:schemeClr val="bg1"/>
                </a:solidFill>
              </a:rPr>
              <a:t>pengisian</a:t>
            </a:r>
            <a:r>
              <a:rPr lang="en-US" sz="2400" i="1" dirty="0">
                <a:solidFill>
                  <a:schemeClr val="bg1"/>
                </a:solidFill>
              </a:rPr>
              <a:t> </a:t>
            </a:r>
            <a:r>
              <a:rPr lang="en-US" sz="2400" i="1" dirty="0" err="1">
                <a:solidFill>
                  <a:schemeClr val="bg1"/>
                </a:solidFill>
              </a:rPr>
              <a:t>Formulir</a:t>
            </a:r>
            <a:r>
              <a:rPr lang="en-US" sz="2400" i="1" dirty="0">
                <a:solidFill>
                  <a:schemeClr val="bg1"/>
                </a:solidFill>
              </a:rPr>
              <a:t> Metadata </a:t>
            </a:r>
            <a:r>
              <a:rPr lang="en-US" sz="2400" i="1" dirty="0" err="1">
                <a:solidFill>
                  <a:schemeClr val="bg1"/>
                </a:solidFill>
              </a:rPr>
              <a:t>Statistik</a:t>
            </a:r>
            <a:r>
              <a:rPr lang="en-US" sz="2400" i="1" dirty="0">
                <a:solidFill>
                  <a:schemeClr val="bg1"/>
                </a:solidFill>
              </a:rPr>
              <a:t>.</a:t>
            </a:r>
          </a:p>
        </p:txBody>
      </p:sp>
      <p:grpSp>
        <p:nvGrpSpPr>
          <p:cNvPr id="3" name="Group 2">
            <a:extLst>
              <a:ext uri="{FF2B5EF4-FFF2-40B4-BE49-F238E27FC236}">
                <a16:creationId xmlns:a16="http://schemas.microsoft.com/office/drawing/2014/main" id="{C69D4FF2-A76D-43DB-A7DB-B9DA1D849792}"/>
              </a:ext>
            </a:extLst>
          </p:cNvPr>
          <p:cNvGrpSpPr/>
          <p:nvPr/>
        </p:nvGrpSpPr>
        <p:grpSpPr>
          <a:xfrm>
            <a:off x="10129074" y="761868"/>
            <a:ext cx="99951" cy="496143"/>
            <a:chOff x="11819296" y="1173549"/>
            <a:chExt cx="99951" cy="496143"/>
          </a:xfrm>
        </p:grpSpPr>
        <p:cxnSp>
          <p:nvCxnSpPr>
            <p:cNvPr id="10" name="Straight Connector 9">
              <a:extLst>
                <a:ext uri="{FF2B5EF4-FFF2-40B4-BE49-F238E27FC236}">
                  <a16:creationId xmlns:a16="http://schemas.microsoft.com/office/drawing/2014/main" id="{7379200D-F94F-4650-B189-C679926D8419}"/>
                </a:ext>
              </a:extLst>
            </p:cNvPr>
            <p:cNvCxnSpPr>
              <a:cxnSpLocks/>
            </p:cNvCxnSpPr>
            <p:nvPr/>
          </p:nvCxnSpPr>
          <p:spPr>
            <a:xfrm flipH="1">
              <a:off x="11819296" y="1173549"/>
              <a:ext cx="1" cy="428807"/>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86C3A02-1C5D-4B04-AA1D-2CF42B066E45}"/>
                </a:ext>
              </a:extLst>
            </p:cNvPr>
            <p:cNvCxnSpPr>
              <a:cxnSpLocks/>
            </p:cNvCxnSpPr>
            <p:nvPr/>
          </p:nvCxnSpPr>
          <p:spPr>
            <a:xfrm flipH="1">
              <a:off x="11869271" y="1240885"/>
              <a:ext cx="1" cy="428807"/>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BF203CE8-722B-4124-BA8B-25B7412FB6D0}"/>
                </a:ext>
              </a:extLst>
            </p:cNvPr>
            <p:cNvCxnSpPr>
              <a:cxnSpLocks/>
            </p:cNvCxnSpPr>
            <p:nvPr/>
          </p:nvCxnSpPr>
          <p:spPr>
            <a:xfrm flipH="1">
              <a:off x="11919246" y="1177090"/>
              <a:ext cx="1" cy="428807"/>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4" name="Group 3">
            <a:extLst>
              <a:ext uri="{FF2B5EF4-FFF2-40B4-BE49-F238E27FC236}">
                <a16:creationId xmlns:a16="http://schemas.microsoft.com/office/drawing/2014/main" id="{378C9DCE-DF6A-4CC2-A3CC-519A2EE798F6}"/>
              </a:ext>
            </a:extLst>
          </p:cNvPr>
          <p:cNvGrpSpPr/>
          <p:nvPr/>
        </p:nvGrpSpPr>
        <p:grpSpPr>
          <a:xfrm>
            <a:off x="2915181" y="795537"/>
            <a:ext cx="99951" cy="496143"/>
            <a:chOff x="6626608" y="1103315"/>
            <a:chExt cx="99951" cy="496143"/>
          </a:xfrm>
        </p:grpSpPr>
        <p:cxnSp>
          <p:nvCxnSpPr>
            <p:cNvPr id="13" name="Straight Connector 12">
              <a:extLst>
                <a:ext uri="{FF2B5EF4-FFF2-40B4-BE49-F238E27FC236}">
                  <a16:creationId xmlns:a16="http://schemas.microsoft.com/office/drawing/2014/main" id="{07D68A7F-3FDC-4D9F-BB3C-D0B259A717AE}"/>
                </a:ext>
              </a:extLst>
            </p:cNvPr>
            <p:cNvCxnSpPr>
              <a:cxnSpLocks/>
            </p:cNvCxnSpPr>
            <p:nvPr/>
          </p:nvCxnSpPr>
          <p:spPr>
            <a:xfrm flipH="1">
              <a:off x="6626608" y="1103315"/>
              <a:ext cx="1" cy="428807"/>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E05D01A-D540-4967-88EC-6396BFA2301C}"/>
                </a:ext>
              </a:extLst>
            </p:cNvPr>
            <p:cNvCxnSpPr>
              <a:cxnSpLocks/>
            </p:cNvCxnSpPr>
            <p:nvPr/>
          </p:nvCxnSpPr>
          <p:spPr>
            <a:xfrm flipH="1">
              <a:off x="6676583" y="1170651"/>
              <a:ext cx="1" cy="428807"/>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55724AEA-5962-4C7B-B8BF-5A65F1EBB0D2}"/>
                </a:ext>
              </a:extLst>
            </p:cNvPr>
            <p:cNvCxnSpPr>
              <a:cxnSpLocks/>
            </p:cNvCxnSpPr>
            <p:nvPr/>
          </p:nvCxnSpPr>
          <p:spPr>
            <a:xfrm flipH="1">
              <a:off x="6726558" y="1106856"/>
              <a:ext cx="1" cy="428807"/>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9" name="文本框 25">
            <a:extLst>
              <a:ext uri="{FF2B5EF4-FFF2-40B4-BE49-F238E27FC236}">
                <a16:creationId xmlns:a16="http://schemas.microsoft.com/office/drawing/2014/main" id="{D0620154-BE61-409E-88CB-1307FF1E1DFA}"/>
              </a:ext>
            </a:extLst>
          </p:cNvPr>
          <p:cNvSpPr txBox="1"/>
          <p:nvPr/>
        </p:nvSpPr>
        <p:spPr>
          <a:xfrm>
            <a:off x="303875" y="104105"/>
            <a:ext cx="6487450" cy="769441"/>
          </a:xfrm>
          <a:prstGeom prst="rect">
            <a:avLst/>
          </a:prstGeom>
          <a:noFill/>
        </p:spPr>
        <p:txBody>
          <a:bodyPr wrap="square" rtlCol="0">
            <a:spAutoFit/>
          </a:bodyPr>
          <a:lstStyle/>
          <a:p>
            <a:r>
              <a:rPr lang="en-US" altLang="zh-CN" sz="4400" dirty="0">
                <a:solidFill>
                  <a:schemeClr val="bg1"/>
                </a:solidFill>
                <a:latin typeface="Franklin Gothic Medium Cond" panose="020B0606030402020204" pitchFamily="34" charset="0"/>
              </a:rPr>
              <a:t>Dasar</a:t>
            </a:r>
            <a:r>
              <a:rPr lang="en-US" altLang="zh-CN" sz="4400" dirty="0">
                <a:solidFill>
                  <a:srgbClr val="FFC000"/>
                </a:solidFill>
                <a:latin typeface="Franklin Gothic Medium Cond" panose="020B0606030402020204" pitchFamily="34" charset="0"/>
              </a:rPr>
              <a:t> Hukum</a:t>
            </a:r>
            <a:endParaRPr lang="en-US" altLang="zh-CN" sz="2800" dirty="0">
              <a:solidFill>
                <a:schemeClr val="bg1"/>
              </a:solidFill>
              <a:latin typeface="Franklin Gothic Medium Cond" panose="020B0606030402020204" pitchFamily="34" charset="0"/>
            </a:endParaRPr>
          </a:p>
        </p:txBody>
      </p:sp>
    </p:spTree>
    <p:extLst>
      <p:ext uri="{BB962C8B-B14F-4D97-AF65-F5344CB8AC3E}">
        <p14:creationId xmlns:p14="http://schemas.microsoft.com/office/powerpoint/2010/main" val="14944666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3EB8DA8-8D2F-4CAF-AD09-5D6C45B9EEAD}"/>
              </a:ext>
            </a:extLst>
          </p:cNvPr>
          <p:cNvSpPr txBox="1"/>
          <p:nvPr/>
        </p:nvSpPr>
        <p:spPr>
          <a:xfrm>
            <a:off x="294867" y="586856"/>
            <a:ext cx="4376886" cy="1277273"/>
          </a:xfrm>
          <a:prstGeom prst="rect">
            <a:avLst/>
          </a:prstGeom>
          <a:noFill/>
        </p:spPr>
        <p:txBody>
          <a:bodyPr wrap="square">
            <a:spAutoFit/>
          </a:bodyPr>
          <a:lstStyle/>
          <a:p>
            <a:pPr algn="just">
              <a:spcBef>
                <a:spcPts val="300"/>
              </a:spcBef>
              <a:spcAft>
                <a:spcPts val="300"/>
              </a:spcAft>
            </a:pPr>
            <a:r>
              <a:rPr lang="en-US" dirty="0">
                <a:solidFill>
                  <a:srgbClr val="FFFF00"/>
                </a:solidFill>
                <a:latin typeface="Franklin Gothic Medium Cond" panose="020B0606030402020204" pitchFamily="34" charset="0"/>
              </a:rPr>
              <a:t>6.3 </a:t>
            </a:r>
            <a:r>
              <a:rPr lang="pl-PL" dirty="0">
                <a:solidFill>
                  <a:srgbClr val="FFFF00"/>
                </a:solidFill>
                <a:latin typeface="Franklin Gothic Medium Cond" panose="020B0606030402020204" pitchFamily="34" charset="0"/>
              </a:rPr>
              <a:t>Apakah Melakukan Penyesuaian Nonrespon?</a:t>
            </a:r>
            <a:endParaRPr lang="en-US" dirty="0">
              <a:solidFill>
                <a:srgbClr val="FFFF00"/>
              </a:solidFill>
              <a:latin typeface="Franklin Gothic Medium Cond" panose="020B0606030402020204" pitchFamily="34" charset="0"/>
            </a:endParaRPr>
          </a:p>
          <a:p>
            <a:pPr algn="just">
              <a:spcBef>
                <a:spcPts val="300"/>
              </a:spcBef>
              <a:spcAft>
                <a:spcPts val="300"/>
              </a:spcAft>
            </a:pPr>
            <a:r>
              <a:rPr lang="id-ID" dirty="0">
                <a:solidFill>
                  <a:schemeClr val="bg1"/>
                </a:solidFill>
                <a:latin typeface="Franklin Gothic Medium Cond" panose="020B0606030402020204" pitchFamily="34" charset="0"/>
              </a:rPr>
              <a:t>Nonrespon merupakan kondisi instrumen atau dokumen</a:t>
            </a:r>
            <a:r>
              <a:rPr lang="en-US" dirty="0">
                <a:solidFill>
                  <a:schemeClr val="bg1"/>
                </a:solidFill>
                <a:latin typeface="Franklin Gothic Medium Cond" panose="020B0606030402020204" pitchFamily="34" charset="0"/>
              </a:rPr>
              <a:t> </a:t>
            </a:r>
            <a:r>
              <a:rPr lang="id-ID" dirty="0">
                <a:solidFill>
                  <a:schemeClr val="bg1"/>
                </a:solidFill>
                <a:latin typeface="Franklin Gothic Medium Cond" panose="020B0606030402020204" pitchFamily="34" charset="0"/>
              </a:rPr>
              <a:t>pengumpulan data tidak dapat terisi yang umumnya terkait</a:t>
            </a:r>
            <a:r>
              <a:rPr lang="en-US" dirty="0">
                <a:solidFill>
                  <a:schemeClr val="bg1"/>
                </a:solidFill>
                <a:latin typeface="Franklin Gothic Medium Cond" panose="020B0606030402020204" pitchFamily="34" charset="0"/>
              </a:rPr>
              <a:t> </a:t>
            </a:r>
            <a:r>
              <a:rPr lang="id-ID" dirty="0">
                <a:solidFill>
                  <a:schemeClr val="bg1"/>
                </a:solidFill>
                <a:latin typeface="Franklin Gothic Medium Cond" panose="020B0606030402020204" pitchFamily="34" charset="0"/>
              </a:rPr>
              <a:t>dengan responden.</a:t>
            </a:r>
            <a:endParaRPr lang="en-US" dirty="0">
              <a:solidFill>
                <a:schemeClr val="bg1"/>
              </a:solidFill>
              <a:latin typeface="Franklin Gothic Medium Cond" panose="020B0606030402020204" pitchFamily="34" charset="0"/>
            </a:endParaRPr>
          </a:p>
        </p:txBody>
      </p:sp>
      <p:sp>
        <p:nvSpPr>
          <p:cNvPr id="3" name="TextBox 2">
            <a:extLst>
              <a:ext uri="{FF2B5EF4-FFF2-40B4-BE49-F238E27FC236}">
                <a16:creationId xmlns:a16="http://schemas.microsoft.com/office/drawing/2014/main" id="{034B7747-8CCA-41FE-B801-00402CDBFB5A}"/>
              </a:ext>
            </a:extLst>
          </p:cNvPr>
          <p:cNvSpPr txBox="1"/>
          <p:nvPr/>
        </p:nvSpPr>
        <p:spPr>
          <a:xfrm>
            <a:off x="344022" y="2173403"/>
            <a:ext cx="4327731" cy="1277273"/>
          </a:xfrm>
          <a:prstGeom prst="rect">
            <a:avLst/>
          </a:prstGeom>
          <a:noFill/>
        </p:spPr>
        <p:txBody>
          <a:bodyPr wrap="square">
            <a:spAutoFit/>
          </a:bodyPr>
          <a:lstStyle/>
          <a:p>
            <a:pPr algn="just">
              <a:spcBef>
                <a:spcPts val="300"/>
              </a:spcBef>
              <a:spcAft>
                <a:spcPts val="300"/>
              </a:spcAft>
            </a:pPr>
            <a:r>
              <a:rPr lang="en-US" dirty="0">
                <a:solidFill>
                  <a:srgbClr val="FFFF00"/>
                </a:solidFill>
                <a:latin typeface="Franklin Gothic Medium Cond" panose="020B0606030402020204" pitchFamily="34" charset="0"/>
              </a:rPr>
              <a:t>6.4</a:t>
            </a:r>
            <a:r>
              <a:rPr lang="id-ID" dirty="0">
                <a:solidFill>
                  <a:srgbClr val="FFFF00"/>
                </a:solidFill>
                <a:latin typeface="Franklin Gothic Medium Cond" panose="020B0606030402020204" pitchFamily="34" charset="0"/>
              </a:rPr>
              <a:t> Petugas pengumpulan data</a:t>
            </a:r>
            <a:endParaRPr lang="en-US" dirty="0">
              <a:solidFill>
                <a:srgbClr val="FFFF00"/>
              </a:solidFill>
              <a:latin typeface="Franklin Gothic Medium Cond" panose="020B0606030402020204" pitchFamily="34" charset="0"/>
            </a:endParaRPr>
          </a:p>
          <a:p>
            <a:pPr algn="just">
              <a:spcBef>
                <a:spcPts val="300"/>
              </a:spcBef>
              <a:spcAft>
                <a:spcPts val="300"/>
              </a:spcAft>
            </a:pPr>
            <a:r>
              <a:rPr lang="id-ID" i="1" dirty="0">
                <a:solidFill>
                  <a:schemeClr val="bg1"/>
                </a:solidFill>
                <a:latin typeface="Franklin Gothic Medium Cond" panose="020B0606030402020204" pitchFamily="34" charset="0"/>
              </a:rPr>
              <a:t>Jika kode yang dipilih lebih dari satu, maka jumlahkan kode yang terpilih lalu pindahkan ke kotak yang tersedia</a:t>
            </a:r>
            <a:r>
              <a:rPr lang="id-ID" sz="1600" i="1" dirty="0">
                <a:solidFill>
                  <a:schemeClr val="bg1"/>
                </a:solidFill>
                <a:latin typeface="Franklin Gothic Medium Cond" panose="020B0606030402020204" pitchFamily="34" charset="0"/>
              </a:rPr>
              <a:t>.</a:t>
            </a:r>
          </a:p>
        </p:txBody>
      </p:sp>
      <p:sp>
        <p:nvSpPr>
          <p:cNvPr id="12" name="TextBox 11">
            <a:extLst>
              <a:ext uri="{FF2B5EF4-FFF2-40B4-BE49-F238E27FC236}">
                <a16:creationId xmlns:a16="http://schemas.microsoft.com/office/drawing/2014/main" id="{9B61850E-70C5-4221-BE5E-FB9A14BF5EB2}"/>
              </a:ext>
            </a:extLst>
          </p:cNvPr>
          <p:cNvSpPr txBox="1"/>
          <p:nvPr/>
        </p:nvSpPr>
        <p:spPr>
          <a:xfrm>
            <a:off x="294867" y="3716599"/>
            <a:ext cx="4376886" cy="1277273"/>
          </a:xfrm>
          <a:prstGeom prst="rect">
            <a:avLst/>
          </a:prstGeom>
          <a:noFill/>
        </p:spPr>
        <p:txBody>
          <a:bodyPr wrap="square">
            <a:spAutoFit/>
          </a:bodyPr>
          <a:lstStyle/>
          <a:p>
            <a:pPr indent="7938">
              <a:spcBef>
                <a:spcPts val="300"/>
              </a:spcBef>
              <a:spcAft>
                <a:spcPts val="300"/>
              </a:spcAft>
            </a:pPr>
            <a:r>
              <a:rPr lang="en-US" dirty="0">
                <a:solidFill>
                  <a:srgbClr val="FFFF00"/>
                </a:solidFill>
                <a:latin typeface="Franklin Gothic Medium Cond" panose="020B0606030402020204" pitchFamily="34" charset="0"/>
              </a:rPr>
              <a:t>6.5 </a:t>
            </a:r>
            <a:r>
              <a:rPr lang="id-ID" dirty="0">
                <a:solidFill>
                  <a:srgbClr val="FFFF00"/>
                </a:solidFill>
                <a:latin typeface="Franklin Gothic Medium Cond" panose="020B0606030402020204" pitchFamily="34" charset="0"/>
              </a:rPr>
              <a:t>Persyaratan pendidikan terendah petugas pengumpulan data</a:t>
            </a:r>
            <a:endParaRPr lang="en-US" dirty="0">
              <a:solidFill>
                <a:srgbClr val="FFFF00"/>
              </a:solidFill>
              <a:latin typeface="Franklin Gothic Medium Cond" panose="020B0606030402020204" pitchFamily="34" charset="0"/>
            </a:endParaRPr>
          </a:p>
          <a:p>
            <a:pPr indent="7938">
              <a:spcBef>
                <a:spcPts val="300"/>
              </a:spcBef>
              <a:spcAft>
                <a:spcPts val="300"/>
              </a:spcAft>
            </a:pPr>
            <a:r>
              <a:rPr lang="id-ID" dirty="0">
                <a:solidFill>
                  <a:schemeClr val="bg1"/>
                </a:solidFill>
                <a:latin typeface="Franklin Gothic Medium Cond" panose="020B0606030402020204" pitchFamily="34" charset="0"/>
              </a:rPr>
              <a:t>Pendidikan terendah dari petugas</a:t>
            </a:r>
            <a:r>
              <a:rPr lang="en-US" dirty="0">
                <a:solidFill>
                  <a:schemeClr val="bg1"/>
                </a:solidFill>
                <a:latin typeface="Franklin Gothic Medium Cond" panose="020B0606030402020204" pitchFamily="34" charset="0"/>
              </a:rPr>
              <a:t>: </a:t>
            </a:r>
            <a:r>
              <a:rPr lang="id-ID" dirty="0">
                <a:solidFill>
                  <a:schemeClr val="bg1"/>
                </a:solidFill>
                <a:highlight>
                  <a:srgbClr val="FF0000"/>
                </a:highlight>
                <a:latin typeface="Franklin Gothic Medium Cond" panose="020B0606030402020204" pitchFamily="34" charset="0"/>
              </a:rPr>
              <a:t>pendidikan terakhir yang ditama</a:t>
            </a:r>
            <a:r>
              <a:rPr lang="en-US" dirty="0">
                <a:solidFill>
                  <a:schemeClr val="bg1"/>
                </a:solidFill>
                <a:highlight>
                  <a:srgbClr val="FF0000"/>
                </a:highlight>
                <a:latin typeface="Franklin Gothic Medium Cond" panose="020B0606030402020204" pitchFamily="34" charset="0"/>
              </a:rPr>
              <a:t>t</a:t>
            </a:r>
            <a:r>
              <a:rPr lang="id-ID" dirty="0">
                <a:solidFill>
                  <a:schemeClr val="bg1"/>
                </a:solidFill>
                <a:highlight>
                  <a:srgbClr val="FF0000"/>
                </a:highlight>
                <a:latin typeface="Franklin Gothic Medium Cond" panose="020B0606030402020204" pitchFamily="34" charset="0"/>
              </a:rPr>
              <a:t>kan</a:t>
            </a:r>
            <a:r>
              <a:rPr lang="id-ID" dirty="0">
                <a:solidFill>
                  <a:schemeClr val="bg1"/>
                </a:solidFill>
                <a:latin typeface="Franklin Gothic Medium Cond" panose="020B0606030402020204" pitchFamily="34" charset="0"/>
              </a:rPr>
              <a:t> oleh petugas</a:t>
            </a:r>
            <a:r>
              <a:rPr lang="en-US" dirty="0">
                <a:solidFill>
                  <a:schemeClr val="bg1"/>
                </a:solidFill>
                <a:latin typeface="Franklin Gothic Medium Cond" panose="020B0606030402020204" pitchFamily="34" charset="0"/>
              </a:rPr>
              <a:t>.</a:t>
            </a:r>
          </a:p>
        </p:txBody>
      </p:sp>
      <p:pic>
        <p:nvPicPr>
          <p:cNvPr id="5" name="Picture 4">
            <a:extLst>
              <a:ext uri="{FF2B5EF4-FFF2-40B4-BE49-F238E27FC236}">
                <a16:creationId xmlns:a16="http://schemas.microsoft.com/office/drawing/2014/main" id="{43A38693-BE1C-46ED-A912-C0D1FB1B98F2}"/>
              </a:ext>
            </a:extLst>
          </p:cNvPr>
          <p:cNvPicPr>
            <a:picLocks noChangeAspect="1"/>
          </p:cNvPicPr>
          <p:nvPr/>
        </p:nvPicPr>
        <p:blipFill>
          <a:blip r:embed="rId3"/>
          <a:stretch>
            <a:fillRect/>
          </a:stretch>
        </p:blipFill>
        <p:spPr>
          <a:xfrm>
            <a:off x="5152492" y="954663"/>
            <a:ext cx="6744641" cy="2457793"/>
          </a:xfrm>
          <a:prstGeom prst="rect">
            <a:avLst/>
          </a:prstGeom>
        </p:spPr>
      </p:pic>
      <p:pic>
        <p:nvPicPr>
          <p:cNvPr id="9" name="Picture 8">
            <a:extLst>
              <a:ext uri="{FF2B5EF4-FFF2-40B4-BE49-F238E27FC236}">
                <a16:creationId xmlns:a16="http://schemas.microsoft.com/office/drawing/2014/main" id="{732A7498-2109-4163-AE82-A0252824A00A}"/>
              </a:ext>
            </a:extLst>
          </p:cNvPr>
          <p:cNvPicPr>
            <a:picLocks noChangeAspect="1"/>
          </p:cNvPicPr>
          <p:nvPr/>
        </p:nvPicPr>
        <p:blipFill>
          <a:blip r:embed="rId4"/>
          <a:stretch>
            <a:fillRect/>
          </a:stretch>
        </p:blipFill>
        <p:spPr>
          <a:xfrm>
            <a:off x="5157254" y="3449699"/>
            <a:ext cx="6735115" cy="1095528"/>
          </a:xfrm>
          <a:prstGeom prst="rect">
            <a:avLst/>
          </a:prstGeom>
        </p:spPr>
      </p:pic>
    </p:spTree>
    <p:extLst>
      <p:ext uri="{BB962C8B-B14F-4D97-AF65-F5344CB8AC3E}">
        <p14:creationId xmlns:p14="http://schemas.microsoft.com/office/powerpoint/2010/main" val="13939297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E8CBC540-D968-4BB2-808C-2CA92817F11E}"/>
              </a:ext>
            </a:extLst>
          </p:cNvPr>
          <p:cNvSpPr txBox="1"/>
          <p:nvPr/>
        </p:nvSpPr>
        <p:spPr>
          <a:xfrm>
            <a:off x="344023" y="1360574"/>
            <a:ext cx="4719297" cy="2462213"/>
          </a:xfrm>
          <a:prstGeom prst="rect">
            <a:avLst/>
          </a:prstGeom>
          <a:noFill/>
        </p:spPr>
        <p:txBody>
          <a:bodyPr wrap="square">
            <a:spAutoFit/>
          </a:bodyPr>
          <a:lstStyle/>
          <a:p>
            <a:pPr>
              <a:spcBef>
                <a:spcPts val="300"/>
              </a:spcBef>
              <a:spcAft>
                <a:spcPts val="300"/>
              </a:spcAft>
            </a:pPr>
            <a:r>
              <a:rPr lang="en-US" dirty="0">
                <a:solidFill>
                  <a:srgbClr val="FFFF00"/>
                </a:solidFill>
                <a:latin typeface="Franklin Gothic Medium Cond" panose="020B0606030402020204" pitchFamily="34" charset="0"/>
              </a:rPr>
              <a:t>6.6</a:t>
            </a:r>
            <a:r>
              <a:rPr lang="id-ID" dirty="0">
                <a:solidFill>
                  <a:srgbClr val="FFFF00"/>
                </a:solidFill>
                <a:latin typeface="Franklin Gothic Medium Cond" panose="020B0606030402020204" pitchFamily="34" charset="0"/>
              </a:rPr>
              <a:t> Jumlah petugas</a:t>
            </a:r>
          </a:p>
          <a:p>
            <a:pPr marL="285750" indent="-285750">
              <a:spcBef>
                <a:spcPts val="300"/>
              </a:spcBef>
              <a:spcAft>
                <a:spcPts val="300"/>
              </a:spcAft>
              <a:buFont typeface="Arial" panose="020B0604020202020204" pitchFamily="34" charset="0"/>
              <a:buChar char="•"/>
            </a:pPr>
            <a:r>
              <a:rPr lang="id-ID" dirty="0">
                <a:solidFill>
                  <a:schemeClr val="bg1"/>
                </a:solidFill>
                <a:latin typeface="Franklin Gothic Medium Cond" panose="020B0606030402020204" pitchFamily="34" charset="0"/>
              </a:rPr>
              <a:t>Supervisor atau pengawas dalam kegiatan statistik dapat</a:t>
            </a:r>
            <a:r>
              <a:rPr lang="en-US" dirty="0">
                <a:solidFill>
                  <a:schemeClr val="bg1"/>
                </a:solidFill>
                <a:latin typeface="Franklin Gothic Medium Cond" panose="020B0606030402020204" pitchFamily="34" charset="0"/>
              </a:rPr>
              <a:t> </a:t>
            </a:r>
            <a:r>
              <a:rPr lang="id-ID" dirty="0">
                <a:solidFill>
                  <a:schemeClr val="bg1"/>
                </a:solidFill>
                <a:highlight>
                  <a:srgbClr val="FF0000"/>
                </a:highlight>
                <a:latin typeface="Franklin Gothic Medium Cond" panose="020B0606030402020204" pitchFamily="34" charset="0"/>
              </a:rPr>
              <a:t>memberikan pengawasan pada enumerator berupa petugas</a:t>
            </a:r>
            <a:r>
              <a:rPr lang="en-US" dirty="0">
                <a:solidFill>
                  <a:schemeClr val="bg1"/>
                </a:solidFill>
                <a:highlight>
                  <a:srgbClr val="FF0000"/>
                </a:highlight>
                <a:latin typeface="Franklin Gothic Medium Cond" panose="020B0606030402020204" pitchFamily="34" charset="0"/>
              </a:rPr>
              <a:t> </a:t>
            </a:r>
            <a:r>
              <a:rPr lang="id-ID" dirty="0">
                <a:solidFill>
                  <a:schemeClr val="bg1"/>
                </a:solidFill>
                <a:highlight>
                  <a:srgbClr val="FF0000"/>
                </a:highlight>
                <a:latin typeface="Franklin Gothic Medium Cond" panose="020B0606030402020204" pitchFamily="34" charset="0"/>
              </a:rPr>
              <a:t>pengumpul data serta program </a:t>
            </a:r>
            <a:r>
              <a:rPr lang="id-ID" dirty="0">
                <a:solidFill>
                  <a:schemeClr val="bg1"/>
                </a:solidFill>
                <a:latin typeface="Franklin Gothic Medium Cond" panose="020B0606030402020204" pitchFamily="34" charset="0"/>
              </a:rPr>
              <a:t>atau teknologi informasi</a:t>
            </a:r>
            <a:r>
              <a:rPr lang="en-US" dirty="0">
                <a:solidFill>
                  <a:schemeClr val="bg1"/>
                </a:solidFill>
                <a:latin typeface="Franklin Gothic Medium Cond" panose="020B0606030402020204" pitchFamily="34" charset="0"/>
              </a:rPr>
              <a:t> </a:t>
            </a:r>
            <a:r>
              <a:rPr lang="id-ID" dirty="0">
                <a:solidFill>
                  <a:schemeClr val="bg1"/>
                </a:solidFill>
                <a:latin typeface="Franklin Gothic Medium Cond" panose="020B0606030402020204" pitchFamily="34" charset="0"/>
              </a:rPr>
              <a:t>yang digunakan dalam proses pengumpulan data.</a:t>
            </a:r>
            <a:endParaRPr lang="en-US" dirty="0">
              <a:solidFill>
                <a:schemeClr val="bg1"/>
              </a:solidFill>
              <a:latin typeface="Franklin Gothic Medium Cond" panose="020B0606030402020204" pitchFamily="34" charset="0"/>
            </a:endParaRPr>
          </a:p>
          <a:p>
            <a:pPr marL="285750" indent="-285750">
              <a:spcBef>
                <a:spcPts val="300"/>
              </a:spcBef>
              <a:spcAft>
                <a:spcPts val="300"/>
              </a:spcAft>
              <a:buFont typeface="Arial" panose="020B0604020202020204" pitchFamily="34" charset="0"/>
              <a:buChar char="•"/>
            </a:pPr>
            <a:r>
              <a:rPr lang="id-ID" dirty="0">
                <a:solidFill>
                  <a:schemeClr val="bg1"/>
                </a:solidFill>
                <a:latin typeface="Franklin Gothic Medium Cond" panose="020B0606030402020204" pitchFamily="34" charset="0"/>
              </a:rPr>
              <a:t>Seseorang yang bertugas untuk melakukan </a:t>
            </a:r>
            <a:r>
              <a:rPr lang="id-ID" dirty="0">
                <a:solidFill>
                  <a:schemeClr val="bg1"/>
                </a:solidFill>
                <a:highlight>
                  <a:srgbClr val="FF0000"/>
                </a:highlight>
                <a:latin typeface="Franklin Gothic Medium Cond" panose="020B0606030402020204" pitchFamily="34" charset="0"/>
              </a:rPr>
              <a:t>pengumpulan</a:t>
            </a:r>
            <a:r>
              <a:rPr lang="en-US" dirty="0">
                <a:solidFill>
                  <a:schemeClr val="bg1"/>
                </a:solidFill>
                <a:highlight>
                  <a:srgbClr val="FF0000"/>
                </a:highlight>
                <a:latin typeface="Franklin Gothic Medium Cond" panose="020B0606030402020204" pitchFamily="34" charset="0"/>
              </a:rPr>
              <a:t> </a:t>
            </a:r>
            <a:r>
              <a:rPr lang="id-ID" dirty="0">
                <a:solidFill>
                  <a:schemeClr val="bg1"/>
                </a:solidFill>
                <a:highlight>
                  <a:srgbClr val="FF0000"/>
                </a:highlight>
                <a:latin typeface="Franklin Gothic Medium Cond" panose="020B0606030402020204" pitchFamily="34" charset="0"/>
              </a:rPr>
              <a:t>data di lapangan secara langsung</a:t>
            </a:r>
            <a:endParaRPr lang="id-ID" dirty="0">
              <a:solidFill>
                <a:schemeClr val="bg1"/>
              </a:solidFill>
              <a:latin typeface="Franklin Gothic Medium Cond" panose="020B0606030402020204" pitchFamily="34" charset="0"/>
            </a:endParaRPr>
          </a:p>
        </p:txBody>
      </p:sp>
      <p:sp>
        <p:nvSpPr>
          <p:cNvPr id="4" name="TextBox 3">
            <a:extLst>
              <a:ext uri="{FF2B5EF4-FFF2-40B4-BE49-F238E27FC236}">
                <a16:creationId xmlns:a16="http://schemas.microsoft.com/office/drawing/2014/main" id="{E789DFC4-23DC-4208-9A5B-DB255275E383}"/>
              </a:ext>
            </a:extLst>
          </p:cNvPr>
          <p:cNvSpPr txBox="1"/>
          <p:nvPr/>
        </p:nvSpPr>
        <p:spPr>
          <a:xfrm>
            <a:off x="344023" y="4044141"/>
            <a:ext cx="5341882" cy="1792798"/>
          </a:xfrm>
          <a:prstGeom prst="rect">
            <a:avLst/>
          </a:prstGeom>
          <a:noFill/>
        </p:spPr>
        <p:txBody>
          <a:bodyPr wrap="square">
            <a:spAutoFit/>
          </a:bodyPr>
          <a:lstStyle/>
          <a:p>
            <a:pPr indent="7938" algn="just">
              <a:spcBef>
                <a:spcPts val="300"/>
              </a:spcBef>
              <a:spcAft>
                <a:spcPts val="300"/>
              </a:spcAft>
            </a:pPr>
            <a:r>
              <a:rPr lang="en-US" dirty="0">
                <a:solidFill>
                  <a:srgbClr val="FFFF00"/>
                </a:solidFill>
                <a:latin typeface="Franklin Gothic Medium Cond" panose="020B0606030402020204" pitchFamily="34" charset="0"/>
              </a:rPr>
              <a:t>6.7</a:t>
            </a:r>
            <a:r>
              <a:rPr lang="id-ID" dirty="0">
                <a:solidFill>
                  <a:srgbClr val="FFFF00"/>
                </a:solidFill>
                <a:latin typeface="Franklin Gothic Medium Cond" panose="020B0606030402020204" pitchFamily="34" charset="0"/>
              </a:rPr>
              <a:t> Apakah melakukan pelatihan petugas</a:t>
            </a:r>
            <a:endParaRPr lang="en-US" dirty="0">
              <a:solidFill>
                <a:srgbClr val="FFFF00"/>
              </a:solidFill>
              <a:latin typeface="Franklin Gothic Medium Cond" panose="020B0606030402020204" pitchFamily="34" charset="0"/>
            </a:endParaRPr>
          </a:p>
          <a:p>
            <a:pPr>
              <a:spcAft>
                <a:spcPts val="0"/>
              </a:spcAft>
            </a:pPr>
            <a:r>
              <a:rPr lang="id-ID" dirty="0">
                <a:solidFill>
                  <a:schemeClr val="bg1"/>
                </a:solidFill>
                <a:latin typeface="Franklin Gothic Medium Cond" panose="020B0606030402020204" pitchFamily="34" charset="0"/>
              </a:rPr>
              <a:t>Pelatihan petugas tidak harus berupa suatu</a:t>
            </a:r>
            <a:r>
              <a:rPr lang="en-US" dirty="0">
                <a:solidFill>
                  <a:schemeClr val="bg1"/>
                </a:solidFill>
                <a:latin typeface="Franklin Gothic Medium Cond" panose="020B0606030402020204" pitchFamily="34" charset="0"/>
              </a:rPr>
              <a:t> </a:t>
            </a:r>
            <a:r>
              <a:rPr lang="id-ID" dirty="0">
                <a:solidFill>
                  <a:schemeClr val="bg1"/>
                </a:solidFill>
                <a:latin typeface="Franklin Gothic Medium Cond" panose="020B0606030402020204" pitchFamily="34" charset="0"/>
              </a:rPr>
              <a:t>pelatihan formal, namun setiap</a:t>
            </a:r>
            <a:r>
              <a:rPr lang="en-US" dirty="0">
                <a:solidFill>
                  <a:schemeClr val="bg1"/>
                </a:solidFill>
                <a:latin typeface="Franklin Gothic Medium Cond" panose="020B0606030402020204" pitchFamily="34" charset="0"/>
              </a:rPr>
              <a:t> </a:t>
            </a:r>
            <a:r>
              <a:rPr lang="id-ID" dirty="0">
                <a:solidFill>
                  <a:schemeClr val="bg1"/>
                </a:solidFill>
                <a:latin typeface="Franklin Gothic Medium Cond" panose="020B0606030402020204" pitchFamily="34" charset="0"/>
              </a:rPr>
              <a:t>bentuk transfer pemahama</a:t>
            </a:r>
            <a:r>
              <a:rPr lang="en-US" dirty="0">
                <a:solidFill>
                  <a:schemeClr val="bg1"/>
                </a:solidFill>
                <a:latin typeface="Franklin Gothic Medium Cond" panose="020B0606030402020204" pitchFamily="34" charset="0"/>
              </a:rPr>
              <a:t>n </a:t>
            </a:r>
            <a:r>
              <a:rPr lang="id-ID" dirty="0">
                <a:solidFill>
                  <a:schemeClr val="bg1"/>
                </a:solidFill>
                <a:latin typeface="Franklin Gothic Medium Cond" panose="020B0606030402020204" pitchFamily="34" charset="0"/>
              </a:rPr>
              <a:t>kepada petugas</a:t>
            </a:r>
            <a:r>
              <a:rPr lang="en-US" dirty="0">
                <a:solidFill>
                  <a:schemeClr val="bg1"/>
                </a:solidFill>
                <a:latin typeface="Franklin Gothic Medium Cond" panose="020B0606030402020204" pitchFamily="34" charset="0"/>
              </a:rPr>
              <a:t> </a:t>
            </a:r>
            <a:r>
              <a:rPr lang="en-US" dirty="0" err="1">
                <a:solidFill>
                  <a:schemeClr val="bg1"/>
                </a:solidFill>
                <a:highlight>
                  <a:srgbClr val="FF0000"/>
                </a:highlight>
                <a:latin typeface="Franklin Gothic Medium Cond" panose="020B0606030402020204" pitchFamily="34" charset="0"/>
              </a:rPr>
              <a:t>terkait</a:t>
            </a:r>
            <a:r>
              <a:rPr lang="en-US" dirty="0">
                <a:solidFill>
                  <a:schemeClr val="bg1"/>
                </a:solidFill>
                <a:highlight>
                  <a:srgbClr val="FF0000"/>
                </a:highlight>
                <a:latin typeface="Franklin Gothic Medium Cond" panose="020B0606030402020204" pitchFamily="34" charset="0"/>
              </a:rPr>
              <a:t> </a:t>
            </a:r>
            <a:r>
              <a:rPr lang="en-US" dirty="0" err="1">
                <a:solidFill>
                  <a:schemeClr val="bg1"/>
                </a:solidFill>
                <a:highlight>
                  <a:srgbClr val="FF0000"/>
                </a:highlight>
                <a:latin typeface="Franklin Gothic Medium Cond" panose="020B0606030402020204" pitchFamily="34" charset="0"/>
              </a:rPr>
              <a:t>jenis</a:t>
            </a:r>
            <a:r>
              <a:rPr lang="en-US" dirty="0">
                <a:solidFill>
                  <a:schemeClr val="bg1"/>
                </a:solidFill>
                <a:highlight>
                  <a:srgbClr val="FF0000"/>
                </a:highlight>
                <a:latin typeface="Franklin Gothic Medium Cond" panose="020B0606030402020204" pitchFamily="34" charset="0"/>
              </a:rPr>
              <a:t> data yang </a:t>
            </a:r>
            <a:r>
              <a:rPr lang="en-US" dirty="0" err="1">
                <a:solidFill>
                  <a:schemeClr val="bg1"/>
                </a:solidFill>
                <a:highlight>
                  <a:srgbClr val="FF0000"/>
                </a:highlight>
                <a:latin typeface="Franklin Gothic Medium Cond" panose="020B0606030402020204" pitchFamily="34" charset="0"/>
              </a:rPr>
              <a:t>dikumpulkan</a:t>
            </a:r>
            <a:r>
              <a:rPr lang="en-US" dirty="0">
                <a:solidFill>
                  <a:schemeClr val="bg1"/>
                </a:solidFill>
                <a:highlight>
                  <a:srgbClr val="FF0000"/>
                </a:highlight>
                <a:latin typeface="Franklin Gothic Medium Cond" panose="020B0606030402020204" pitchFamily="34" charset="0"/>
              </a:rPr>
              <a:t>, </a:t>
            </a:r>
            <a:r>
              <a:rPr lang="en-US" dirty="0" err="1">
                <a:solidFill>
                  <a:schemeClr val="bg1"/>
                </a:solidFill>
                <a:highlight>
                  <a:srgbClr val="FF0000"/>
                </a:highlight>
                <a:latin typeface="Franklin Gothic Medium Cond" panose="020B0606030402020204" pitchFamily="34" charset="0"/>
              </a:rPr>
              <a:t>tatacara</a:t>
            </a:r>
            <a:r>
              <a:rPr lang="en-US" dirty="0">
                <a:solidFill>
                  <a:schemeClr val="bg1"/>
                </a:solidFill>
                <a:highlight>
                  <a:srgbClr val="FF0000"/>
                </a:highlight>
                <a:latin typeface="Franklin Gothic Medium Cond" panose="020B0606030402020204" pitchFamily="34" charset="0"/>
              </a:rPr>
              <a:t> </a:t>
            </a:r>
            <a:r>
              <a:rPr lang="en-US" dirty="0" err="1">
                <a:solidFill>
                  <a:schemeClr val="bg1"/>
                </a:solidFill>
                <a:highlight>
                  <a:srgbClr val="FF0000"/>
                </a:highlight>
                <a:latin typeface="Franklin Gothic Medium Cond" panose="020B0606030402020204" pitchFamily="34" charset="0"/>
              </a:rPr>
              <a:t>pengumpulan</a:t>
            </a:r>
            <a:r>
              <a:rPr lang="en-US" dirty="0">
                <a:solidFill>
                  <a:schemeClr val="bg1"/>
                </a:solidFill>
                <a:highlight>
                  <a:srgbClr val="FF0000"/>
                </a:highlight>
                <a:latin typeface="Franklin Gothic Medium Cond" panose="020B0606030402020204" pitchFamily="34" charset="0"/>
              </a:rPr>
              <a:t> data, </a:t>
            </a:r>
            <a:r>
              <a:rPr lang="en-US" dirty="0" err="1">
                <a:solidFill>
                  <a:schemeClr val="bg1"/>
                </a:solidFill>
                <a:highlight>
                  <a:srgbClr val="FF0000"/>
                </a:highlight>
                <a:latin typeface="Franklin Gothic Medium Cond" panose="020B0606030402020204" pitchFamily="34" charset="0"/>
              </a:rPr>
              <a:t>serta</a:t>
            </a:r>
            <a:r>
              <a:rPr lang="en-US" dirty="0">
                <a:solidFill>
                  <a:schemeClr val="bg1"/>
                </a:solidFill>
                <a:highlight>
                  <a:srgbClr val="FF0000"/>
                </a:highlight>
                <a:latin typeface="Franklin Gothic Medium Cond" panose="020B0606030402020204" pitchFamily="34" charset="0"/>
              </a:rPr>
              <a:t> </a:t>
            </a:r>
            <a:r>
              <a:rPr lang="en-US" dirty="0" err="1">
                <a:solidFill>
                  <a:schemeClr val="bg1"/>
                </a:solidFill>
                <a:highlight>
                  <a:srgbClr val="FF0000"/>
                </a:highlight>
                <a:latin typeface="Franklin Gothic Medium Cond" panose="020B0606030402020204" pitchFamily="34" charset="0"/>
              </a:rPr>
              <a:t>bagaimana</a:t>
            </a:r>
            <a:r>
              <a:rPr lang="en-US" dirty="0">
                <a:solidFill>
                  <a:schemeClr val="bg1"/>
                </a:solidFill>
                <a:highlight>
                  <a:srgbClr val="FF0000"/>
                </a:highlight>
                <a:latin typeface="Franklin Gothic Medium Cond" panose="020B0606030402020204" pitchFamily="34" charset="0"/>
              </a:rPr>
              <a:t> </a:t>
            </a:r>
            <a:r>
              <a:rPr lang="en-US" dirty="0" err="1">
                <a:solidFill>
                  <a:schemeClr val="bg1"/>
                </a:solidFill>
                <a:highlight>
                  <a:srgbClr val="FF0000"/>
                </a:highlight>
                <a:latin typeface="Franklin Gothic Medium Cond" panose="020B0606030402020204" pitchFamily="34" charset="0"/>
              </a:rPr>
              <a:t>teknik</a:t>
            </a:r>
            <a:r>
              <a:rPr lang="en-US" dirty="0">
                <a:solidFill>
                  <a:schemeClr val="bg1"/>
                </a:solidFill>
                <a:highlight>
                  <a:srgbClr val="FF0000"/>
                </a:highlight>
                <a:latin typeface="Franklin Gothic Medium Cond" panose="020B0606030402020204" pitchFamily="34" charset="0"/>
              </a:rPr>
              <a:t> </a:t>
            </a:r>
            <a:r>
              <a:rPr lang="en-US" dirty="0" err="1">
                <a:solidFill>
                  <a:schemeClr val="bg1"/>
                </a:solidFill>
                <a:highlight>
                  <a:srgbClr val="FF0000"/>
                </a:highlight>
                <a:latin typeface="Franklin Gothic Medium Cond" panose="020B0606030402020204" pitchFamily="34" charset="0"/>
              </a:rPr>
              <a:t>pengumpulan</a:t>
            </a:r>
            <a:r>
              <a:rPr lang="en-US" dirty="0">
                <a:solidFill>
                  <a:schemeClr val="bg1"/>
                </a:solidFill>
                <a:highlight>
                  <a:srgbClr val="FF0000"/>
                </a:highlight>
                <a:latin typeface="Franklin Gothic Medium Cond" panose="020B0606030402020204" pitchFamily="34" charset="0"/>
              </a:rPr>
              <a:t> data </a:t>
            </a:r>
            <a:r>
              <a:rPr lang="id-ID" dirty="0">
                <a:solidFill>
                  <a:schemeClr val="bg1"/>
                </a:solidFill>
                <a:highlight>
                  <a:srgbClr val="FF0000"/>
                </a:highlight>
                <a:latin typeface="Franklin Gothic Medium Cond" panose="020B0606030402020204" pitchFamily="34" charset="0"/>
              </a:rPr>
              <a:t> </a:t>
            </a:r>
            <a:r>
              <a:rPr lang="id-ID" dirty="0">
                <a:solidFill>
                  <a:schemeClr val="bg1"/>
                </a:solidFill>
                <a:latin typeface="Franklin Gothic Medium Cond" panose="020B0606030402020204" pitchFamily="34" charset="0"/>
              </a:rPr>
              <a:t>dapat disebut</a:t>
            </a:r>
            <a:r>
              <a:rPr lang="en-US" dirty="0">
                <a:solidFill>
                  <a:schemeClr val="bg1"/>
                </a:solidFill>
                <a:latin typeface="Franklin Gothic Medium Cond" panose="020B0606030402020204" pitchFamily="34" charset="0"/>
              </a:rPr>
              <a:t> </a:t>
            </a:r>
            <a:r>
              <a:rPr lang="id-ID" dirty="0">
                <a:solidFill>
                  <a:schemeClr val="bg1"/>
                </a:solidFill>
                <a:latin typeface="Franklin Gothic Medium Cond" panose="020B0606030402020204" pitchFamily="34" charset="0"/>
              </a:rPr>
              <a:t>sebagai bentuk pelatihan petugas.</a:t>
            </a:r>
            <a:endParaRPr lang="en-US" dirty="0">
              <a:solidFill>
                <a:schemeClr val="bg1"/>
              </a:solidFill>
              <a:highlight>
                <a:srgbClr val="FF0000"/>
              </a:highlight>
              <a:latin typeface="Franklin Gothic Medium Cond" panose="020B0606030402020204" pitchFamily="34" charset="0"/>
            </a:endParaRPr>
          </a:p>
        </p:txBody>
      </p:sp>
      <p:pic>
        <p:nvPicPr>
          <p:cNvPr id="3" name="Picture 2">
            <a:extLst>
              <a:ext uri="{FF2B5EF4-FFF2-40B4-BE49-F238E27FC236}">
                <a16:creationId xmlns:a16="http://schemas.microsoft.com/office/drawing/2014/main" id="{1F7A2BF5-B70F-4502-8B23-5035688F1235}"/>
              </a:ext>
            </a:extLst>
          </p:cNvPr>
          <p:cNvPicPr>
            <a:picLocks noChangeAspect="1"/>
          </p:cNvPicPr>
          <p:nvPr/>
        </p:nvPicPr>
        <p:blipFill>
          <a:blip r:embed="rId3"/>
          <a:stretch>
            <a:fillRect/>
          </a:stretch>
        </p:blipFill>
        <p:spPr>
          <a:xfrm>
            <a:off x="5320145" y="1622428"/>
            <a:ext cx="6282246" cy="1539417"/>
          </a:xfrm>
          <a:prstGeom prst="rect">
            <a:avLst/>
          </a:prstGeom>
        </p:spPr>
      </p:pic>
    </p:spTree>
    <p:extLst>
      <p:ext uri="{BB962C8B-B14F-4D97-AF65-F5344CB8AC3E}">
        <p14:creationId xmlns:p14="http://schemas.microsoft.com/office/powerpoint/2010/main" val="6188930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A23A19C-8D03-4B3A-AC97-86C28C0ADB70}"/>
              </a:ext>
            </a:extLst>
          </p:cNvPr>
          <p:cNvSpPr/>
          <p:nvPr/>
        </p:nvSpPr>
        <p:spPr>
          <a:xfrm>
            <a:off x="344022" y="235796"/>
            <a:ext cx="9359535" cy="584775"/>
          </a:xfrm>
          <a:prstGeom prst="rect">
            <a:avLst/>
          </a:prstGeom>
          <a:noFill/>
        </p:spPr>
        <p:txBody>
          <a:bodyPr wrap="square">
            <a:spAutoFit/>
          </a:bodyPr>
          <a:lstStyle/>
          <a:p>
            <a:r>
              <a:rPr lang="en-US" sz="3200" dirty="0">
                <a:solidFill>
                  <a:schemeClr val="bg1"/>
                </a:solidFill>
                <a:latin typeface="Franklin Gothic Medium Cond" panose="020B0606030402020204" pitchFamily="34" charset="0"/>
              </a:rPr>
              <a:t>Blok VII. </a:t>
            </a:r>
            <a:r>
              <a:rPr lang="en-US" sz="3200" dirty="0" err="1">
                <a:solidFill>
                  <a:schemeClr val="bg1"/>
                </a:solidFill>
                <a:latin typeface="Franklin Gothic Medium Cond" panose="020B0606030402020204" pitchFamily="34" charset="0"/>
              </a:rPr>
              <a:t>Pengolahan</a:t>
            </a:r>
            <a:r>
              <a:rPr lang="en-US" sz="3200" dirty="0">
                <a:solidFill>
                  <a:schemeClr val="bg1"/>
                </a:solidFill>
                <a:latin typeface="Franklin Gothic Medium Cond" panose="020B0606030402020204" pitchFamily="34" charset="0"/>
              </a:rPr>
              <a:t> dan </a:t>
            </a:r>
            <a:r>
              <a:rPr lang="en-US" sz="3200" dirty="0" err="1">
                <a:solidFill>
                  <a:schemeClr val="bg1"/>
                </a:solidFill>
                <a:latin typeface="Franklin Gothic Medium Cond" panose="020B0606030402020204" pitchFamily="34" charset="0"/>
              </a:rPr>
              <a:t>Analisis</a:t>
            </a:r>
            <a:endParaRPr lang="en-US" sz="3200" dirty="0">
              <a:solidFill>
                <a:schemeClr val="bg1"/>
              </a:solidFill>
              <a:effectLst>
                <a:outerShdw blurRad="38100" dist="38100" dir="2700000" algn="tl">
                  <a:srgbClr val="000000">
                    <a:alpha val="43137"/>
                  </a:srgbClr>
                </a:outerShdw>
              </a:effectLst>
              <a:latin typeface="Franklin Gothic Medium Cond" panose="020B0606030402020204" pitchFamily="34" charset="0"/>
            </a:endParaRPr>
          </a:p>
        </p:txBody>
      </p:sp>
      <p:sp>
        <p:nvSpPr>
          <p:cNvPr id="9" name="TextBox 8">
            <a:extLst>
              <a:ext uri="{FF2B5EF4-FFF2-40B4-BE49-F238E27FC236}">
                <a16:creationId xmlns:a16="http://schemas.microsoft.com/office/drawing/2014/main" id="{E8CBC540-D968-4BB2-808C-2CA92817F11E}"/>
              </a:ext>
            </a:extLst>
          </p:cNvPr>
          <p:cNvSpPr txBox="1"/>
          <p:nvPr/>
        </p:nvSpPr>
        <p:spPr>
          <a:xfrm>
            <a:off x="344022" y="959773"/>
            <a:ext cx="5237911" cy="3877985"/>
          </a:xfrm>
          <a:prstGeom prst="rect">
            <a:avLst/>
          </a:prstGeom>
          <a:noFill/>
        </p:spPr>
        <p:txBody>
          <a:bodyPr wrap="square">
            <a:spAutoFit/>
          </a:bodyPr>
          <a:lstStyle/>
          <a:p>
            <a:pPr marL="115888" algn="just">
              <a:spcBef>
                <a:spcPts val="300"/>
              </a:spcBef>
              <a:spcAft>
                <a:spcPts val="300"/>
              </a:spcAft>
            </a:pPr>
            <a:r>
              <a:rPr lang="en-US" dirty="0">
                <a:solidFill>
                  <a:srgbClr val="FFFF00"/>
                </a:solidFill>
                <a:latin typeface="Franklin Gothic Medium Cond" panose="020B0606030402020204" pitchFamily="34" charset="0"/>
              </a:rPr>
              <a:t>7.1 </a:t>
            </a:r>
            <a:r>
              <a:rPr lang="en-US" dirty="0" err="1">
                <a:solidFill>
                  <a:srgbClr val="FFFF00"/>
                </a:solidFill>
                <a:latin typeface="Franklin Gothic Medium Cond" panose="020B0606030402020204" pitchFamily="34" charset="0"/>
              </a:rPr>
              <a:t>Metode</a:t>
            </a:r>
            <a:r>
              <a:rPr lang="en-US" dirty="0">
                <a:solidFill>
                  <a:srgbClr val="FFFF00"/>
                </a:solidFill>
                <a:latin typeface="Franklin Gothic Medium Cond" panose="020B0606030402020204" pitchFamily="34" charset="0"/>
              </a:rPr>
              <a:t> </a:t>
            </a:r>
            <a:r>
              <a:rPr lang="en-US" dirty="0" err="1">
                <a:solidFill>
                  <a:srgbClr val="FFFF00"/>
                </a:solidFill>
                <a:latin typeface="Franklin Gothic Medium Cond" panose="020B0606030402020204" pitchFamily="34" charset="0"/>
              </a:rPr>
              <a:t>pengolahan</a:t>
            </a:r>
            <a:endParaRPr lang="en-US" dirty="0">
              <a:solidFill>
                <a:srgbClr val="FFFF00"/>
              </a:solidFill>
              <a:latin typeface="Franklin Gothic Medium Cond" panose="020B0606030402020204" pitchFamily="34" charset="0"/>
            </a:endParaRPr>
          </a:p>
          <a:p>
            <a:pPr marL="115888" algn="just">
              <a:spcBef>
                <a:spcPts val="300"/>
              </a:spcBef>
              <a:spcAft>
                <a:spcPts val="300"/>
              </a:spcAft>
            </a:pPr>
            <a:r>
              <a:rPr lang="en-US" sz="1600" dirty="0" err="1">
                <a:solidFill>
                  <a:schemeClr val="bg1"/>
                </a:solidFill>
                <a:latin typeface="Franklin Gothic Medium Cond" panose="020B0606030402020204" pitchFamily="34" charset="0"/>
              </a:rPr>
              <a:t>Metode</a:t>
            </a:r>
            <a:r>
              <a:rPr lang="en-US" sz="1600" dirty="0">
                <a:solidFill>
                  <a:schemeClr val="bg1"/>
                </a:solidFill>
                <a:latin typeface="Franklin Gothic Medium Cond" panose="020B0606030402020204" pitchFamily="34" charset="0"/>
              </a:rPr>
              <a:t> </a:t>
            </a:r>
            <a:r>
              <a:rPr lang="en-US" sz="1600" dirty="0" err="1">
                <a:solidFill>
                  <a:schemeClr val="bg1"/>
                </a:solidFill>
                <a:latin typeface="Franklin Gothic Medium Cond" panose="020B0606030402020204" pitchFamily="34" charset="0"/>
              </a:rPr>
              <a:t>pengolahan</a:t>
            </a:r>
            <a:r>
              <a:rPr lang="en-US" sz="1600" dirty="0">
                <a:solidFill>
                  <a:schemeClr val="bg1"/>
                </a:solidFill>
                <a:latin typeface="Franklin Gothic Medium Cond" panose="020B0606030402020204" pitchFamily="34" charset="0"/>
              </a:rPr>
              <a:t> data yang </a:t>
            </a:r>
            <a:r>
              <a:rPr lang="en-US" sz="1600" dirty="0" err="1">
                <a:solidFill>
                  <a:schemeClr val="bg1"/>
                </a:solidFill>
                <a:latin typeface="Franklin Gothic Medium Cond" panose="020B0606030402020204" pitchFamily="34" charset="0"/>
              </a:rPr>
              <a:t>dicakup</a:t>
            </a:r>
            <a:r>
              <a:rPr lang="en-US" sz="1600" dirty="0">
                <a:solidFill>
                  <a:schemeClr val="bg1"/>
                </a:solidFill>
                <a:latin typeface="Franklin Gothic Medium Cond" panose="020B0606030402020204" pitchFamily="34" charset="0"/>
              </a:rPr>
              <a:t> </a:t>
            </a:r>
            <a:r>
              <a:rPr lang="en-US" sz="1600" dirty="0" err="1">
                <a:solidFill>
                  <a:schemeClr val="bg1"/>
                </a:solidFill>
                <a:latin typeface="Franklin Gothic Medium Cond" panose="020B0606030402020204" pitchFamily="34" charset="0"/>
              </a:rPr>
              <a:t>meliputi</a:t>
            </a:r>
            <a:r>
              <a:rPr lang="en-US" sz="1600" dirty="0">
                <a:solidFill>
                  <a:schemeClr val="bg1"/>
                </a:solidFill>
                <a:latin typeface="Franklin Gothic Medium Cond" panose="020B0606030402020204" pitchFamily="34" charset="0"/>
              </a:rPr>
              <a:t>:</a:t>
            </a:r>
          </a:p>
          <a:p>
            <a:pPr marL="458788" indent="-342900" algn="just">
              <a:spcBef>
                <a:spcPts val="300"/>
              </a:spcBef>
              <a:spcAft>
                <a:spcPts val="300"/>
              </a:spcAft>
              <a:buFont typeface="+mj-lt"/>
              <a:buAutoNum type="arabicPeriod"/>
            </a:pPr>
            <a:r>
              <a:rPr lang="en-US" sz="1600" dirty="0" err="1">
                <a:solidFill>
                  <a:schemeClr val="bg1"/>
                </a:solidFill>
                <a:latin typeface="Franklin Gothic Medium Cond" panose="020B0606030402020204" pitchFamily="34" charset="0"/>
              </a:rPr>
              <a:t>Penyuntingan</a:t>
            </a:r>
            <a:r>
              <a:rPr lang="en-US" sz="1600" dirty="0">
                <a:solidFill>
                  <a:schemeClr val="bg1"/>
                </a:solidFill>
                <a:latin typeface="Franklin Gothic Medium Cond" panose="020B0606030402020204" pitchFamily="34" charset="0"/>
              </a:rPr>
              <a:t> (editing), Editing </a:t>
            </a:r>
            <a:r>
              <a:rPr lang="en-US" sz="1600" dirty="0" err="1">
                <a:solidFill>
                  <a:schemeClr val="bg1"/>
                </a:solidFill>
                <a:latin typeface="Franklin Gothic Medium Cond" panose="020B0606030402020204" pitchFamily="34" charset="0"/>
              </a:rPr>
              <a:t>dilakukan</a:t>
            </a:r>
            <a:r>
              <a:rPr lang="en-US" sz="1600" dirty="0">
                <a:solidFill>
                  <a:schemeClr val="bg1"/>
                </a:solidFill>
                <a:latin typeface="Franklin Gothic Medium Cond" panose="020B0606030402020204" pitchFamily="34" charset="0"/>
              </a:rPr>
              <a:t> pada </a:t>
            </a:r>
            <a:r>
              <a:rPr lang="en-US" sz="1600" dirty="0" err="1">
                <a:solidFill>
                  <a:schemeClr val="bg1"/>
                </a:solidFill>
                <a:latin typeface="Franklin Gothic Medium Cond" panose="020B0606030402020204" pitchFamily="34" charset="0"/>
              </a:rPr>
              <a:t>kesalahan</a:t>
            </a:r>
            <a:r>
              <a:rPr lang="en-US" sz="1600" dirty="0">
                <a:solidFill>
                  <a:schemeClr val="bg1"/>
                </a:solidFill>
                <a:latin typeface="Franklin Gothic Medium Cond" panose="020B0606030402020204" pitchFamily="34" charset="0"/>
              </a:rPr>
              <a:t> dan </a:t>
            </a:r>
            <a:r>
              <a:rPr lang="en-US" sz="1600" dirty="0" err="1">
                <a:solidFill>
                  <a:schemeClr val="bg1"/>
                </a:solidFill>
                <a:latin typeface="Franklin Gothic Medium Cond" panose="020B0606030402020204" pitchFamily="34" charset="0"/>
              </a:rPr>
              <a:t>ketidakkonsistenan</a:t>
            </a:r>
            <a:r>
              <a:rPr lang="en-US" sz="1600" dirty="0">
                <a:solidFill>
                  <a:schemeClr val="bg1"/>
                </a:solidFill>
                <a:latin typeface="Franklin Gothic Medium Cond" panose="020B0606030402020204" pitchFamily="34" charset="0"/>
              </a:rPr>
              <a:t> </a:t>
            </a:r>
            <a:r>
              <a:rPr lang="en-US" sz="1600" dirty="0" err="1">
                <a:solidFill>
                  <a:schemeClr val="bg1"/>
                </a:solidFill>
                <a:latin typeface="Franklin Gothic Medium Cond" panose="020B0606030402020204" pitchFamily="34" charset="0"/>
              </a:rPr>
              <a:t>pengisian</a:t>
            </a:r>
            <a:r>
              <a:rPr lang="en-US" sz="1600" dirty="0">
                <a:solidFill>
                  <a:schemeClr val="bg1"/>
                </a:solidFill>
                <a:latin typeface="Franklin Gothic Medium Cond" panose="020B0606030402020204" pitchFamily="34" charset="0"/>
              </a:rPr>
              <a:t> </a:t>
            </a:r>
            <a:r>
              <a:rPr lang="en-US" sz="1600" dirty="0" err="1">
                <a:solidFill>
                  <a:schemeClr val="bg1"/>
                </a:solidFill>
                <a:latin typeface="Franklin Gothic Medium Cond" panose="020B0606030402020204" pitchFamily="34" charset="0"/>
              </a:rPr>
              <a:t>rincian</a:t>
            </a:r>
            <a:r>
              <a:rPr lang="en-US" sz="1600" dirty="0">
                <a:solidFill>
                  <a:schemeClr val="bg1"/>
                </a:solidFill>
                <a:latin typeface="Franklin Gothic Medium Cond" panose="020B0606030402020204" pitchFamily="34" charset="0"/>
              </a:rPr>
              <a:t> </a:t>
            </a:r>
            <a:r>
              <a:rPr lang="en-US" sz="1600" dirty="0" err="1">
                <a:solidFill>
                  <a:schemeClr val="bg1"/>
                </a:solidFill>
                <a:latin typeface="Franklin Gothic Medium Cond" panose="020B0606030402020204" pitchFamily="34" charset="0"/>
              </a:rPr>
              <a:t>pertanyaan</a:t>
            </a:r>
            <a:r>
              <a:rPr lang="en-US" sz="1600" dirty="0">
                <a:solidFill>
                  <a:schemeClr val="bg1"/>
                </a:solidFill>
                <a:latin typeface="Franklin Gothic Medium Cond" panose="020B0606030402020204" pitchFamily="34" charset="0"/>
              </a:rPr>
              <a:t>.</a:t>
            </a:r>
          </a:p>
          <a:p>
            <a:pPr marL="458788" indent="-342900" algn="just">
              <a:spcBef>
                <a:spcPts val="300"/>
              </a:spcBef>
              <a:spcAft>
                <a:spcPts val="300"/>
              </a:spcAft>
              <a:buFont typeface="+mj-lt"/>
              <a:buAutoNum type="arabicPeriod"/>
            </a:pPr>
            <a:r>
              <a:rPr lang="en-US" sz="1600" dirty="0" err="1">
                <a:solidFill>
                  <a:schemeClr val="bg1"/>
                </a:solidFill>
                <a:latin typeface="Franklin Gothic Medium Cond" panose="020B0606030402020204" pitchFamily="34" charset="0"/>
              </a:rPr>
              <a:t>Penyandian</a:t>
            </a:r>
            <a:r>
              <a:rPr lang="en-US" sz="1600" dirty="0">
                <a:solidFill>
                  <a:schemeClr val="bg1"/>
                </a:solidFill>
                <a:latin typeface="Franklin Gothic Medium Cond" panose="020B0606030402020204" pitchFamily="34" charset="0"/>
              </a:rPr>
              <a:t> (coding), </a:t>
            </a:r>
            <a:r>
              <a:rPr lang="en-US" sz="1600" dirty="0" err="1">
                <a:solidFill>
                  <a:schemeClr val="bg1"/>
                </a:solidFill>
                <a:latin typeface="Franklin Gothic Medium Cond" panose="020B0606030402020204" pitchFamily="34" charset="0"/>
              </a:rPr>
              <a:t>yaitu</a:t>
            </a:r>
            <a:r>
              <a:rPr lang="en-US" sz="1600" dirty="0">
                <a:solidFill>
                  <a:schemeClr val="bg1"/>
                </a:solidFill>
                <a:latin typeface="Franklin Gothic Medium Cond" panose="020B0606030402020204" pitchFamily="34" charset="0"/>
              </a:rPr>
              <a:t> </a:t>
            </a:r>
            <a:r>
              <a:rPr lang="en-US" sz="1600" dirty="0" err="1">
                <a:solidFill>
                  <a:schemeClr val="bg1"/>
                </a:solidFill>
                <a:latin typeface="Franklin Gothic Medium Cond" panose="020B0606030402020204" pitchFamily="34" charset="0"/>
              </a:rPr>
              <a:t>kegiatan</a:t>
            </a:r>
            <a:r>
              <a:rPr lang="en-US" sz="1600" dirty="0">
                <a:solidFill>
                  <a:schemeClr val="bg1"/>
                </a:solidFill>
                <a:latin typeface="Franklin Gothic Medium Cond" panose="020B0606030402020204" pitchFamily="34" charset="0"/>
              </a:rPr>
              <a:t> </a:t>
            </a:r>
            <a:r>
              <a:rPr lang="en-US" sz="1600" dirty="0" err="1">
                <a:solidFill>
                  <a:schemeClr val="bg1"/>
                </a:solidFill>
                <a:latin typeface="Franklin Gothic Medium Cond" panose="020B0606030402020204" pitchFamily="34" charset="0"/>
              </a:rPr>
              <a:t>pemberian</a:t>
            </a:r>
            <a:r>
              <a:rPr lang="en-US" sz="1600" dirty="0">
                <a:solidFill>
                  <a:schemeClr val="bg1"/>
                </a:solidFill>
                <a:latin typeface="Franklin Gothic Medium Cond" panose="020B0606030402020204" pitchFamily="34" charset="0"/>
              </a:rPr>
              <a:t> </a:t>
            </a:r>
            <a:r>
              <a:rPr lang="en-US" sz="1600" dirty="0" err="1">
                <a:solidFill>
                  <a:schemeClr val="bg1"/>
                </a:solidFill>
                <a:latin typeface="Franklin Gothic Medium Cond" panose="020B0606030402020204" pitchFamily="34" charset="0"/>
              </a:rPr>
              <a:t>kode-kode</a:t>
            </a:r>
            <a:r>
              <a:rPr lang="en-US" sz="1600" dirty="0">
                <a:solidFill>
                  <a:schemeClr val="bg1"/>
                </a:solidFill>
                <a:latin typeface="Franklin Gothic Medium Cond" panose="020B0606030402020204" pitchFamily="34" charset="0"/>
              </a:rPr>
              <a:t> pada </a:t>
            </a:r>
            <a:r>
              <a:rPr lang="en-US" sz="1600" dirty="0" err="1">
                <a:solidFill>
                  <a:schemeClr val="bg1"/>
                </a:solidFill>
                <a:latin typeface="Franklin Gothic Medium Cond" panose="020B0606030402020204" pitchFamily="34" charset="0"/>
              </a:rPr>
              <a:t>rincian</a:t>
            </a:r>
            <a:r>
              <a:rPr lang="en-US" sz="1600" dirty="0">
                <a:solidFill>
                  <a:schemeClr val="bg1"/>
                </a:solidFill>
                <a:latin typeface="Franklin Gothic Medium Cond" panose="020B0606030402020204" pitchFamily="34" charset="0"/>
              </a:rPr>
              <a:t> </a:t>
            </a:r>
            <a:r>
              <a:rPr lang="en-US" sz="1600" dirty="0" err="1">
                <a:solidFill>
                  <a:schemeClr val="bg1"/>
                </a:solidFill>
                <a:latin typeface="Franklin Gothic Medium Cond" panose="020B0606030402020204" pitchFamily="34" charset="0"/>
              </a:rPr>
              <a:t>pertanyaan</a:t>
            </a:r>
            <a:r>
              <a:rPr lang="en-US" sz="1600" dirty="0">
                <a:solidFill>
                  <a:schemeClr val="bg1"/>
                </a:solidFill>
                <a:latin typeface="Franklin Gothic Medium Cond" panose="020B0606030402020204" pitchFamily="34" charset="0"/>
              </a:rPr>
              <a:t>. Coding </a:t>
            </a:r>
            <a:r>
              <a:rPr lang="en-US" sz="1600" dirty="0" err="1">
                <a:solidFill>
                  <a:schemeClr val="bg1"/>
                </a:solidFill>
                <a:latin typeface="Franklin Gothic Medium Cond" panose="020B0606030402020204" pitchFamily="34" charset="0"/>
              </a:rPr>
              <a:t>ini</a:t>
            </a:r>
            <a:r>
              <a:rPr lang="en-US" sz="1600" dirty="0">
                <a:solidFill>
                  <a:schemeClr val="bg1"/>
                </a:solidFill>
                <a:latin typeface="Franklin Gothic Medium Cond" panose="020B0606030402020204" pitchFamily="34" charset="0"/>
              </a:rPr>
              <a:t> </a:t>
            </a:r>
            <a:r>
              <a:rPr lang="en-US" sz="1600" dirty="0" err="1">
                <a:solidFill>
                  <a:schemeClr val="bg1"/>
                </a:solidFill>
                <a:latin typeface="Franklin Gothic Medium Cond" panose="020B0606030402020204" pitchFamily="34" charset="0"/>
              </a:rPr>
              <a:t>dilakukan</a:t>
            </a:r>
            <a:r>
              <a:rPr lang="en-US" sz="1600" dirty="0">
                <a:solidFill>
                  <a:schemeClr val="bg1"/>
                </a:solidFill>
                <a:latin typeface="Franklin Gothic Medium Cond" panose="020B0606030402020204" pitchFamily="34" charset="0"/>
              </a:rPr>
              <a:t> </a:t>
            </a:r>
            <a:r>
              <a:rPr lang="en-US" sz="1600" dirty="0" err="1">
                <a:solidFill>
                  <a:schemeClr val="bg1"/>
                </a:solidFill>
                <a:latin typeface="Franklin Gothic Medium Cond" panose="020B0606030402020204" pitchFamily="34" charset="0"/>
              </a:rPr>
              <a:t>untuk</a:t>
            </a:r>
            <a:r>
              <a:rPr lang="en-US" sz="1600" dirty="0">
                <a:solidFill>
                  <a:schemeClr val="bg1"/>
                </a:solidFill>
                <a:latin typeface="Franklin Gothic Medium Cond" panose="020B0606030402020204" pitchFamily="34" charset="0"/>
              </a:rPr>
              <a:t> </a:t>
            </a:r>
            <a:r>
              <a:rPr lang="en-US" sz="1600" dirty="0" err="1">
                <a:solidFill>
                  <a:schemeClr val="bg1"/>
                </a:solidFill>
                <a:latin typeface="Franklin Gothic Medium Cond" panose="020B0606030402020204" pitchFamily="34" charset="0"/>
              </a:rPr>
              <a:t>memudahkan</a:t>
            </a:r>
            <a:r>
              <a:rPr lang="en-US" sz="1600" dirty="0">
                <a:solidFill>
                  <a:schemeClr val="bg1"/>
                </a:solidFill>
                <a:latin typeface="Franklin Gothic Medium Cond" panose="020B0606030402020204" pitchFamily="34" charset="0"/>
              </a:rPr>
              <a:t> entry data.</a:t>
            </a:r>
          </a:p>
          <a:p>
            <a:pPr marL="458788" indent="-342900" algn="just">
              <a:spcBef>
                <a:spcPts val="300"/>
              </a:spcBef>
              <a:spcAft>
                <a:spcPts val="300"/>
              </a:spcAft>
              <a:buFont typeface="+mj-lt"/>
              <a:buAutoNum type="arabicPeriod"/>
            </a:pPr>
            <a:r>
              <a:rPr lang="en-US" sz="1600" dirty="0">
                <a:solidFill>
                  <a:schemeClr val="bg1"/>
                </a:solidFill>
                <a:latin typeface="Franklin Gothic Medium Cond" panose="020B0606030402020204" pitchFamily="34" charset="0"/>
              </a:rPr>
              <a:t>Input data (Data entry), </a:t>
            </a:r>
            <a:r>
              <a:rPr lang="en-US" sz="1600" dirty="0" err="1">
                <a:solidFill>
                  <a:schemeClr val="bg1"/>
                </a:solidFill>
                <a:latin typeface="Franklin Gothic Medium Cond" panose="020B0606030402020204" pitchFamily="34" charset="0"/>
              </a:rPr>
              <a:t>yaitu</a:t>
            </a:r>
            <a:r>
              <a:rPr lang="en-US" sz="1600" dirty="0">
                <a:solidFill>
                  <a:schemeClr val="bg1"/>
                </a:solidFill>
                <a:latin typeface="Franklin Gothic Medium Cond" panose="020B0606030402020204" pitchFamily="34" charset="0"/>
              </a:rPr>
              <a:t> </a:t>
            </a:r>
            <a:r>
              <a:rPr lang="en-US" sz="1600" dirty="0" err="1">
                <a:solidFill>
                  <a:schemeClr val="bg1"/>
                </a:solidFill>
                <a:latin typeface="Franklin Gothic Medium Cond" panose="020B0606030402020204" pitchFamily="34" charset="0"/>
              </a:rPr>
              <a:t>kegiatan</a:t>
            </a:r>
            <a:r>
              <a:rPr lang="en-US" sz="1600" dirty="0">
                <a:solidFill>
                  <a:schemeClr val="bg1"/>
                </a:solidFill>
                <a:latin typeface="Franklin Gothic Medium Cond" panose="020B0606030402020204" pitchFamily="34" charset="0"/>
              </a:rPr>
              <a:t> </a:t>
            </a:r>
            <a:r>
              <a:rPr lang="en-US" sz="1600" dirty="0" err="1">
                <a:solidFill>
                  <a:schemeClr val="bg1"/>
                </a:solidFill>
                <a:latin typeface="Franklin Gothic Medium Cond" panose="020B0606030402020204" pitchFamily="34" charset="0"/>
              </a:rPr>
              <a:t>memasukkan</a:t>
            </a:r>
            <a:r>
              <a:rPr lang="en-US" sz="1600" dirty="0">
                <a:solidFill>
                  <a:schemeClr val="bg1"/>
                </a:solidFill>
                <a:latin typeface="Franklin Gothic Medium Cond" panose="020B0606030402020204" pitchFamily="34" charset="0"/>
              </a:rPr>
              <a:t> data </a:t>
            </a:r>
            <a:r>
              <a:rPr lang="en-US" sz="1600" dirty="0" err="1">
                <a:solidFill>
                  <a:schemeClr val="bg1"/>
                </a:solidFill>
                <a:latin typeface="Franklin Gothic Medium Cond" panose="020B0606030402020204" pitchFamily="34" charset="0"/>
              </a:rPr>
              <a:t>ke</a:t>
            </a:r>
            <a:r>
              <a:rPr lang="en-US" sz="1600" dirty="0">
                <a:solidFill>
                  <a:schemeClr val="bg1"/>
                </a:solidFill>
                <a:latin typeface="Franklin Gothic Medium Cond" panose="020B0606030402020204" pitchFamily="34" charset="0"/>
              </a:rPr>
              <a:t> </a:t>
            </a:r>
            <a:r>
              <a:rPr lang="en-US" sz="1600" dirty="0" err="1">
                <a:solidFill>
                  <a:schemeClr val="bg1"/>
                </a:solidFill>
                <a:latin typeface="Franklin Gothic Medium Cond" panose="020B0606030402020204" pitchFamily="34" charset="0"/>
              </a:rPr>
              <a:t>dalam</a:t>
            </a:r>
            <a:r>
              <a:rPr lang="en-US" sz="1600" dirty="0">
                <a:solidFill>
                  <a:schemeClr val="bg1"/>
                </a:solidFill>
                <a:latin typeface="Franklin Gothic Medium Cond" panose="020B0606030402020204" pitchFamily="34" charset="0"/>
              </a:rPr>
              <a:t> “form data entry”. Data entry </a:t>
            </a:r>
            <a:r>
              <a:rPr lang="en-US" sz="1600" dirty="0" err="1">
                <a:solidFill>
                  <a:schemeClr val="bg1"/>
                </a:solidFill>
                <a:latin typeface="Franklin Gothic Medium Cond" panose="020B0606030402020204" pitchFamily="34" charset="0"/>
              </a:rPr>
              <a:t>bisa</a:t>
            </a:r>
            <a:r>
              <a:rPr lang="en-US" sz="1600" dirty="0">
                <a:solidFill>
                  <a:schemeClr val="bg1"/>
                </a:solidFill>
                <a:latin typeface="Franklin Gothic Medium Cond" panose="020B0606030402020204" pitchFamily="34" charset="0"/>
              </a:rPr>
              <a:t> </a:t>
            </a:r>
            <a:r>
              <a:rPr lang="en-US" sz="1600" dirty="0" err="1">
                <a:solidFill>
                  <a:schemeClr val="bg1"/>
                </a:solidFill>
                <a:latin typeface="Franklin Gothic Medium Cond" panose="020B0606030402020204" pitchFamily="34" charset="0"/>
              </a:rPr>
              <a:t>dilakukan</a:t>
            </a:r>
            <a:r>
              <a:rPr lang="en-US" sz="1600" dirty="0">
                <a:solidFill>
                  <a:schemeClr val="bg1"/>
                </a:solidFill>
                <a:latin typeface="Franklin Gothic Medium Cond" panose="020B0606030402020204" pitchFamily="34" charset="0"/>
              </a:rPr>
              <a:t> </a:t>
            </a:r>
            <a:r>
              <a:rPr lang="en-US" sz="1600" dirty="0" err="1">
                <a:solidFill>
                  <a:schemeClr val="bg1"/>
                </a:solidFill>
                <a:latin typeface="Franklin Gothic Medium Cond" panose="020B0606030402020204" pitchFamily="34" charset="0"/>
              </a:rPr>
              <a:t>dengan</a:t>
            </a:r>
            <a:r>
              <a:rPr lang="en-US" sz="1600" dirty="0">
                <a:solidFill>
                  <a:schemeClr val="bg1"/>
                </a:solidFill>
                <a:latin typeface="Franklin Gothic Medium Cond" panose="020B0606030402020204" pitchFamily="34" charset="0"/>
              </a:rPr>
              <a:t> </a:t>
            </a:r>
            <a:r>
              <a:rPr lang="en-US" sz="1600" dirty="0" err="1">
                <a:solidFill>
                  <a:schemeClr val="bg1"/>
                </a:solidFill>
                <a:latin typeface="Franklin Gothic Medium Cond" panose="020B0606030402020204" pitchFamily="34" charset="0"/>
              </a:rPr>
              <a:t>aplikasi</a:t>
            </a:r>
            <a:r>
              <a:rPr lang="en-US" sz="1600" dirty="0">
                <a:solidFill>
                  <a:schemeClr val="bg1"/>
                </a:solidFill>
                <a:latin typeface="Franklin Gothic Medium Cond" panose="020B0606030402020204" pitchFamily="34" charset="0"/>
              </a:rPr>
              <a:t> excel </a:t>
            </a:r>
            <a:r>
              <a:rPr lang="en-US" sz="1600" dirty="0" err="1">
                <a:solidFill>
                  <a:schemeClr val="bg1"/>
                </a:solidFill>
                <a:latin typeface="Franklin Gothic Medium Cond" panose="020B0606030402020204" pitchFamily="34" charset="0"/>
              </a:rPr>
              <a:t>atau</a:t>
            </a:r>
            <a:r>
              <a:rPr lang="en-US" sz="1600" dirty="0">
                <a:solidFill>
                  <a:schemeClr val="bg1"/>
                </a:solidFill>
                <a:latin typeface="Franklin Gothic Medium Cond" panose="020B0606030402020204" pitchFamily="34" charset="0"/>
              </a:rPr>
              <a:t> </a:t>
            </a:r>
            <a:r>
              <a:rPr lang="en-US" sz="1600" dirty="0" err="1">
                <a:solidFill>
                  <a:schemeClr val="bg1"/>
                </a:solidFill>
                <a:latin typeface="Franklin Gothic Medium Cond" panose="020B0606030402020204" pitchFamily="34" charset="0"/>
              </a:rPr>
              <a:t>aplikasi</a:t>
            </a:r>
            <a:r>
              <a:rPr lang="en-US" sz="1600" dirty="0">
                <a:solidFill>
                  <a:schemeClr val="bg1"/>
                </a:solidFill>
                <a:latin typeface="Franklin Gothic Medium Cond" panose="020B0606030402020204" pitchFamily="34" charset="0"/>
              </a:rPr>
              <a:t> yang </a:t>
            </a:r>
            <a:r>
              <a:rPr lang="en-US" sz="1600" dirty="0" err="1">
                <a:solidFill>
                  <a:schemeClr val="bg1"/>
                </a:solidFill>
                <a:latin typeface="Franklin Gothic Medium Cond" panose="020B0606030402020204" pitchFamily="34" charset="0"/>
              </a:rPr>
              <a:t>dibuat</a:t>
            </a:r>
            <a:r>
              <a:rPr lang="en-US" sz="1600" dirty="0">
                <a:solidFill>
                  <a:schemeClr val="bg1"/>
                </a:solidFill>
                <a:latin typeface="Franklin Gothic Medium Cond" panose="020B0606030402020204" pitchFamily="34" charset="0"/>
              </a:rPr>
              <a:t> </a:t>
            </a:r>
            <a:r>
              <a:rPr lang="en-US" sz="1600" dirty="0" err="1">
                <a:solidFill>
                  <a:schemeClr val="bg1"/>
                </a:solidFill>
                <a:latin typeface="Franklin Gothic Medium Cond" panose="020B0606030402020204" pitchFamily="34" charset="0"/>
              </a:rPr>
              <a:t>tersendiri</a:t>
            </a:r>
            <a:r>
              <a:rPr lang="en-US" sz="1600" dirty="0">
                <a:solidFill>
                  <a:schemeClr val="bg1"/>
                </a:solidFill>
                <a:latin typeface="Franklin Gothic Medium Cond" panose="020B0606030402020204" pitchFamily="34" charset="0"/>
              </a:rPr>
              <a:t>.</a:t>
            </a:r>
          </a:p>
          <a:p>
            <a:pPr marL="458788" indent="-342900" algn="just">
              <a:spcBef>
                <a:spcPts val="300"/>
              </a:spcBef>
              <a:spcAft>
                <a:spcPts val="300"/>
              </a:spcAft>
              <a:buFont typeface="+mj-lt"/>
              <a:buAutoNum type="arabicPeriod"/>
            </a:pPr>
            <a:r>
              <a:rPr lang="en-US" sz="1600" dirty="0" err="1">
                <a:solidFill>
                  <a:schemeClr val="bg1"/>
                </a:solidFill>
                <a:latin typeface="Franklin Gothic Medium Cond" panose="020B0606030402020204" pitchFamily="34" charset="0"/>
              </a:rPr>
              <a:t>Penyahihan</a:t>
            </a:r>
            <a:r>
              <a:rPr lang="en-US" sz="1600" dirty="0">
                <a:solidFill>
                  <a:schemeClr val="bg1"/>
                </a:solidFill>
                <a:latin typeface="Franklin Gothic Medium Cond" panose="020B0606030402020204" pitchFamily="34" charset="0"/>
              </a:rPr>
              <a:t> (</a:t>
            </a:r>
            <a:r>
              <a:rPr lang="en-US" sz="1600" dirty="0" err="1">
                <a:solidFill>
                  <a:schemeClr val="bg1"/>
                </a:solidFill>
                <a:latin typeface="Franklin Gothic Medium Cond" panose="020B0606030402020204" pitchFamily="34" charset="0"/>
              </a:rPr>
              <a:t>validasi</a:t>
            </a:r>
            <a:r>
              <a:rPr lang="en-US" sz="1600" dirty="0">
                <a:solidFill>
                  <a:schemeClr val="bg1"/>
                </a:solidFill>
                <a:latin typeface="Franklin Gothic Medium Cond" panose="020B0606030402020204" pitchFamily="34" charset="0"/>
              </a:rPr>
              <a:t>), </a:t>
            </a:r>
            <a:r>
              <a:rPr lang="en-US" sz="1600" dirty="0" err="1">
                <a:solidFill>
                  <a:schemeClr val="bg1"/>
                </a:solidFill>
                <a:latin typeface="Franklin Gothic Medium Cond" panose="020B0606030402020204" pitchFamily="34" charset="0"/>
              </a:rPr>
              <a:t>yaitu</a:t>
            </a:r>
            <a:r>
              <a:rPr lang="en-US" sz="1600" dirty="0">
                <a:solidFill>
                  <a:schemeClr val="bg1"/>
                </a:solidFill>
                <a:latin typeface="Franklin Gothic Medium Cond" panose="020B0606030402020204" pitchFamily="34" charset="0"/>
              </a:rPr>
              <a:t> </a:t>
            </a:r>
            <a:r>
              <a:rPr lang="en-US" sz="1600" dirty="0" err="1">
                <a:solidFill>
                  <a:schemeClr val="bg1"/>
                </a:solidFill>
                <a:latin typeface="Franklin Gothic Medium Cond" panose="020B0606030402020204" pitchFamily="34" charset="0"/>
              </a:rPr>
              <a:t>kegiatan</a:t>
            </a:r>
            <a:r>
              <a:rPr lang="en-US" sz="1600" dirty="0">
                <a:solidFill>
                  <a:schemeClr val="bg1"/>
                </a:solidFill>
                <a:latin typeface="Franklin Gothic Medium Cond" panose="020B0606030402020204" pitchFamily="34" charset="0"/>
              </a:rPr>
              <a:t> </a:t>
            </a:r>
            <a:r>
              <a:rPr lang="en-US" sz="1600" dirty="0" err="1">
                <a:solidFill>
                  <a:schemeClr val="bg1"/>
                </a:solidFill>
                <a:latin typeface="Franklin Gothic Medium Cond" panose="020B0606030402020204" pitchFamily="34" charset="0"/>
              </a:rPr>
              <a:t>pemeriksaan</a:t>
            </a:r>
            <a:r>
              <a:rPr lang="en-US" sz="1600" dirty="0">
                <a:solidFill>
                  <a:schemeClr val="bg1"/>
                </a:solidFill>
                <a:latin typeface="Franklin Gothic Medium Cond" panose="020B0606030402020204" pitchFamily="34" charset="0"/>
              </a:rPr>
              <a:t> dan </a:t>
            </a:r>
            <a:r>
              <a:rPr lang="en-US" sz="1600" dirty="0" err="1">
                <a:solidFill>
                  <a:schemeClr val="bg1"/>
                </a:solidFill>
                <a:latin typeface="Franklin Gothic Medium Cond" panose="020B0606030402020204" pitchFamily="34" charset="0"/>
              </a:rPr>
              <a:t>perbaikan</a:t>
            </a:r>
            <a:r>
              <a:rPr lang="en-US" sz="1600" dirty="0">
                <a:solidFill>
                  <a:schemeClr val="bg1"/>
                </a:solidFill>
                <a:latin typeface="Franklin Gothic Medium Cond" panose="020B0606030402020204" pitchFamily="34" charset="0"/>
              </a:rPr>
              <a:t> data </a:t>
            </a:r>
            <a:r>
              <a:rPr lang="en-US" sz="1600" dirty="0" err="1">
                <a:solidFill>
                  <a:schemeClr val="bg1"/>
                </a:solidFill>
                <a:latin typeface="Franklin Gothic Medium Cond" panose="020B0606030402020204" pitchFamily="34" charset="0"/>
              </a:rPr>
              <a:t>hasil</a:t>
            </a:r>
            <a:r>
              <a:rPr lang="en-US" sz="1600" dirty="0">
                <a:solidFill>
                  <a:schemeClr val="bg1"/>
                </a:solidFill>
                <a:latin typeface="Franklin Gothic Medium Cond" panose="020B0606030402020204" pitchFamily="34" charset="0"/>
              </a:rPr>
              <a:t> </a:t>
            </a:r>
            <a:r>
              <a:rPr lang="en-US" sz="1600" dirty="0" err="1">
                <a:solidFill>
                  <a:schemeClr val="bg1"/>
                </a:solidFill>
                <a:latin typeface="Franklin Gothic Medium Cond" panose="020B0606030402020204" pitchFamily="34" charset="0"/>
              </a:rPr>
              <a:t>entri</a:t>
            </a:r>
            <a:r>
              <a:rPr lang="en-US" sz="1600" dirty="0">
                <a:solidFill>
                  <a:schemeClr val="bg1"/>
                </a:solidFill>
                <a:latin typeface="Franklin Gothic Medium Cond" panose="020B0606030402020204" pitchFamily="34" charset="0"/>
              </a:rPr>
              <a:t> data. </a:t>
            </a:r>
          </a:p>
          <a:p>
            <a:pPr marL="115888" algn="just">
              <a:spcBef>
                <a:spcPts val="300"/>
              </a:spcBef>
              <a:spcAft>
                <a:spcPts val="300"/>
              </a:spcAft>
            </a:pPr>
            <a:endParaRPr lang="en-US" dirty="0">
              <a:solidFill>
                <a:schemeClr val="bg1"/>
              </a:solidFill>
              <a:latin typeface="Franklin Gothic Medium Cond" panose="020B0606030402020204" pitchFamily="34" charset="0"/>
            </a:endParaRPr>
          </a:p>
        </p:txBody>
      </p:sp>
      <p:sp>
        <p:nvSpPr>
          <p:cNvPr id="11" name="TextBox 10">
            <a:extLst>
              <a:ext uri="{FF2B5EF4-FFF2-40B4-BE49-F238E27FC236}">
                <a16:creationId xmlns:a16="http://schemas.microsoft.com/office/drawing/2014/main" id="{C69E0D57-3F9F-4934-878F-675BB5859BB8}"/>
              </a:ext>
            </a:extLst>
          </p:cNvPr>
          <p:cNvSpPr txBox="1"/>
          <p:nvPr/>
        </p:nvSpPr>
        <p:spPr>
          <a:xfrm>
            <a:off x="393146" y="4613260"/>
            <a:ext cx="11454832" cy="1831271"/>
          </a:xfrm>
          <a:prstGeom prst="rect">
            <a:avLst/>
          </a:prstGeom>
          <a:noFill/>
        </p:spPr>
        <p:txBody>
          <a:bodyPr wrap="square">
            <a:spAutoFit/>
          </a:bodyPr>
          <a:lstStyle/>
          <a:p>
            <a:pPr indent="7938" algn="just">
              <a:spcBef>
                <a:spcPts val="300"/>
              </a:spcBef>
              <a:spcAft>
                <a:spcPts val="300"/>
              </a:spcAft>
            </a:pPr>
            <a:r>
              <a:rPr lang="en-US" dirty="0">
                <a:solidFill>
                  <a:srgbClr val="FFFF00"/>
                </a:solidFill>
                <a:latin typeface="Franklin Gothic Medium Cond" panose="020B0606030402020204" pitchFamily="34" charset="0"/>
              </a:rPr>
              <a:t>7</a:t>
            </a:r>
            <a:r>
              <a:rPr lang="id-ID" dirty="0">
                <a:solidFill>
                  <a:srgbClr val="FFFF00"/>
                </a:solidFill>
                <a:latin typeface="Franklin Gothic Medium Cond" panose="020B0606030402020204" pitchFamily="34" charset="0"/>
              </a:rPr>
              <a:t>.</a:t>
            </a:r>
            <a:r>
              <a:rPr lang="en-US" dirty="0">
                <a:solidFill>
                  <a:srgbClr val="FFFF00"/>
                </a:solidFill>
                <a:latin typeface="Franklin Gothic Medium Cond" panose="020B0606030402020204" pitchFamily="34" charset="0"/>
              </a:rPr>
              <a:t>2</a:t>
            </a:r>
            <a:r>
              <a:rPr lang="id-ID" dirty="0">
                <a:solidFill>
                  <a:srgbClr val="FFFF00"/>
                </a:solidFill>
                <a:latin typeface="Franklin Gothic Medium Cond" panose="020B0606030402020204" pitchFamily="34" charset="0"/>
              </a:rPr>
              <a:t> Metode analisis</a:t>
            </a:r>
            <a:endParaRPr lang="en-US" dirty="0">
              <a:solidFill>
                <a:srgbClr val="FFFF00"/>
              </a:solidFill>
              <a:latin typeface="Franklin Gothic Medium Cond" panose="020B0606030402020204" pitchFamily="34" charset="0"/>
            </a:endParaRPr>
          </a:p>
          <a:p>
            <a:pPr indent="7938" algn="just">
              <a:spcBef>
                <a:spcPts val="300"/>
              </a:spcBef>
              <a:spcAft>
                <a:spcPts val="300"/>
              </a:spcAft>
            </a:pPr>
            <a:r>
              <a:rPr lang="id-ID" sz="1600" dirty="0">
                <a:solidFill>
                  <a:schemeClr val="bg1"/>
                </a:solidFill>
                <a:latin typeface="Franklin Gothic Medium Cond" panose="020B0606030402020204" pitchFamily="34" charset="0"/>
              </a:rPr>
              <a:t>Metode analisis terdiri dari:</a:t>
            </a:r>
            <a:endParaRPr lang="en-US" sz="1600" dirty="0">
              <a:solidFill>
                <a:schemeClr val="bg1"/>
              </a:solidFill>
              <a:latin typeface="Franklin Gothic Medium Cond" panose="020B0606030402020204" pitchFamily="34" charset="0"/>
            </a:endParaRPr>
          </a:p>
          <a:p>
            <a:pPr marL="742950" lvl="1" indent="-285750" algn="just">
              <a:spcBef>
                <a:spcPts val="300"/>
              </a:spcBef>
              <a:spcAft>
                <a:spcPts val="300"/>
              </a:spcAft>
              <a:buFont typeface="+mj-lt"/>
              <a:buAutoNum type="arabicPeriod"/>
            </a:pPr>
            <a:r>
              <a:rPr lang="id-ID" sz="1600" dirty="0">
                <a:solidFill>
                  <a:schemeClr val="bg1"/>
                </a:solidFill>
                <a:latin typeface="Franklin Gothic Medium Cond" panose="020B0606030402020204" pitchFamily="34" charset="0"/>
              </a:rPr>
              <a:t>Analisis deskriptif adalah analisis yang bertujuan untuk menggambarkan karakteristik data menggunakan metode statistik sederhana,</a:t>
            </a:r>
            <a:endParaRPr lang="en-US" sz="1600" dirty="0">
              <a:solidFill>
                <a:schemeClr val="bg1"/>
              </a:solidFill>
              <a:latin typeface="Franklin Gothic Medium Cond" panose="020B0606030402020204" pitchFamily="34" charset="0"/>
            </a:endParaRPr>
          </a:p>
          <a:p>
            <a:pPr marL="742950" lvl="1" indent="-285750" algn="just">
              <a:spcBef>
                <a:spcPts val="300"/>
              </a:spcBef>
              <a:spcAft>
                <a:spcPts val="300"/>
              </a:spcAft>
              <a:buFont typeface="+mj-lt"/>
              <a:buAutoNum type="arabicPeriod"/>
            </a:pPr>
            <a:r>
              <a:rPr lang="id-ID" sz="1600" dirty="0">
                <a:solidFill>
                  <a:schemeClr val="bg1"/>
                </a:solidFill>
                <a:latin typeface="Franklin Gothic Medium Cond" panose="020B0606030402020204" pitchFamily="34" charset="0"/>
              </a:rPr>
              <a:t>Analisis inferensia adalah analisis yang bertujuan untuk menarik kesimpulan pada sampel, yang digunakan untuk digeneralisir ke populasi. berdasarkan data hasil pengolahan menggunakan metode statistik yang lebih mendalam</a:t>
            </a:r>
            <a:r>
              <a:rPr lang="en-US" sz="1600" dirty="0">
                <a:solidFill>
                  <a:schemeClr val="bg1"/>
                </a:solidFill>
                <a:latin typeface="Franklin Gothic Medium Cond" panose="020B0606030402020204" pitchFamily="34" charset="0"/>
              </a:rPr>
              <a:t> s</a:t>
            </a:r>
            <a:r>
              <a:rPr lang="it-IT" sz="1600" dirty="0">
                <a:solidFill>
                  <a:schemeClr val="bg1"/>
                </a:solidFill>
                <a:latin typeface="Franklin Gothic Medium Cond" panose="020B0606030402020204" pitchFamily="34" charset="0"/>
              </a:rPr>
              <a:t>eperti anova, korelasi, regresi, chi-square, faktor, cluster, dan diskriminan.</a:t>
            </a:r>
            <a:r>
              <a:rPr lang="en-US" sz="1600" dirty="0">
                <a:solidFill>
                  <a:schemeClr val="bg1"/>
                </a:solidFill>
                <a:latin typeface="Franklin Gothic Medium Cond" panose="020B0606030402020204" pitchFamily="34" charset="0"/>
              </a:rPr>
              <a:t> .</a:t>
            </a:r>
          </a:p>
        </p:txBody>
      </p:sp>
      <p:pic>
        <p:nvPicPr>
          <p:cNvPr id="3" name="Picture 2">
            <a:extLst>
              <a:ext uri="{FF2B5EF4-FFF2-40B4-BE49-F238E27FC236}">
                <a16:creationId xmlns:a16="http://schemas.microsoft.com/office/drawing/2014/main" id="{9DFF79C1-79DC-4E76-8B95-077F586877A4}"/>
              </a:ext>
            </a:extLst>
          </p:cNvPr>
          <p:cNvPicPr>
            <a:picLocks noChangeAspect="1"/>
          </p:cNvPicPr>
          <p:nvPr/>
        </p:nvPicPr>
        <p:blipFill>
          <a:blip r:embed="rId3"/>
          <a:stretch>
            <a:fillRect/>
          </a:stretch>
        </p:blipFill>
        <p:spPr>
          <a:xfrm>
            <a:off x="6095999" y="1157098"/>
            <a:ext cx="5643851" cy="2281557"/>
          </a:xfrm>
          <a:prstGeom prst="rect">
            <a:avLst/>
          </a:prstGeom>
        </p:spPr>
      </p:pic>
    </p:spTree>
    <p:extLst>
      <p:ext uri="{BB962C8B-B14F-4D97-AF65-F5344CB8AC3E}">
        <p14:creationId xmlns:p14="http://schemas.microsoft.com/office/powerpoint/2010/main" val="8376203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1E60D431-04AA-40FA-8472-E14A95AA7306}"/>
              </a:ext>
            </a:extLst>
          </p:cNvPr>
          <p:cNvSpPr txBox="1"/>
          <p:nvPr/>
        </p:nvSpPr>
        <p:spPr>
          <a:xfrm>
            <a:off x="514699" y="3541561"/>
            <a:ext cx="5456277" cy="2146742"/>
          </a:xfrm>
          <a:prstGeom prst="rect">
            <a:avLst/>
          </a:prstGeom>
          <a:noFill/>
        </p:spPr>
        <p:txBody>
          <a:bodyPr wrap="square">
            <a:spAutoFit/>
          </a:bodyPr>
          <a:lstStyle/>
          <a:p>
            <a:pPr indent="7938" algn="just">
              <a:lnSpc>
                <a:spcPct val="150000"/>
              </a:lnSpc>
              <a:spcBef>
                <a:spcPts val="300"/>
              </a:spcBef>
              <a:spcAft>
                <a:spcPts val="300"/>
              </a:spcAft>
            </a:pPr>
            <a:r>
              <a:rPr lang="en-US" dirty="0">
                <a:solidFill>
                  <a:srgbClr val="FFFF00"/>
                </a:solidFill>
                <a:latin typeface="Franklin Gothic Medium Cond" panose="020B0606030402020204" pitchFamily="34" charset="0"/>
              </a:rPr>
              <a:t>7</a:t>
            </a:r>
            <a:r>
              <a:rPr lang="id-ID" dirty="0">
                <a:solidFill>
                  <a:srgbClr val="FFFF00"/>
                </a:solidFill>
                <a:latin typeface="Franklin Gothic Medium Cond" panose="020B0606030402020204" pitchFamily="34" charset="0"/>
              </a:rPr>
              <a:t>.</a:t>
            </a:r>
            <a:r>
              <a:rPr lang="en-US" dirty="0">
                <a:solidFill>
                  <a:srgbClr val="FFFF00"/>
                </a:solidFill>
                <a:latin typeface="Franklin Gothic Medium Cond" panose="020B0606030402020204" pitchFamily="34" charset="0"/>
              </a:rPr>
              <a:t>4</a:t>
            </a:r>
            <a:r>
              <a:rPr lang="id-ID" dirty="0">
                <a:solidFill>
                  <a:srgbClr val="FFFF00"/>
                </a:solidFill>
                <a:latin typeface="Franklin Gothic Medium Cond" panose="020B0606030402020204" pitchFamily="34" charset="0"/>
              </a:rPr>
              <a:t> Tingkat penyajian yang diharapkan</a:t>
            </a:r>
            <a:endParaRPr lang="en-US" dirty="0">
              <a:solidFill>
                <a:srgbClr val="FFFF00"/>
              </a:solidFill>
              <a:latin typeface="Franklin Gothic Medium Cond" panose="020B0606030402020204" pitchFamily="34" charset="0"/>
            </a:endParaRPr>
          </a:p>
          <a:p>
            <a:r>
              <a:rPr lang="id-ID" dirty="0">
                <a:solidFill>
                  <a:schemeClr val="bg1"/>
                </a:solidFill>
                <a:latin typeface="Franklin Gothic Medium Cond" panose="020B0606030402020204" pitchFamily="34" charset="0"/>
              </a:rPr>
              <a:t>Tingkat penyajian adalah kemampuan data hasil kegiatan</a:t>
            </a:r>
            <a:r>
              <a:rPr lang="en-US" dirty="0">
                <a:solidFill>
                  <a:schemeClr val="bg1"/>
                </a:solidFill>
                <a:latin typeface="Franklin Gothic Medium Cond" panose="020B0606030402020204" pitchFamily="34" charset="0"/>
              </a:rPr>
              <a:t> </a:t>
            </a:r>
            <a:r>
              <a:rPr lang="id-ID" dirty="0">
                <a:solidFill>
                  <a:schemeClr val="bg1"/>
                </a:solidFill>
                <a:latin typeface="Franklin Gothic Medium Cond" panose="020B0606030402020204" pitchFamily="34" charset="0"/>
              </a:rPr>
              <a:t>statistik untuk menyajikan data/informasi karakteristik unit</a:t>
            </a:r>
            <a:r>
              <a:rPr lang="en-US" dirty="0">
                <a:solidFill>
                  <a:schemeClr val="bg1"/>
                </a:solidFill>
                <a:latin typeface="Franklin Gothic Medium Cond" panose="020B0606030402020204" pitchFamily="34" charset="0"/>
              </a:rPr>
              <a:t> </a:t>
            </a:r>
            <a:r>
              <a:rPr lang="id-ID" dirty="0">
                <a:solidFill>
                  <a:schemeClr val="bg1"/>
                </a:solidFill>
                <a:latin typeface="Franklin Gothic Medium Cond" panose="020B0606030402020204" pitchFamily="34" charset="0"/>
              </a:rPr>
              <a:t>sampel/observasi dalam mewakili tingkat daerah tertentu.</a:t>
            </a:r>
            <a:endParaRPr lang="en-US" dirty="0">
              <a:solidFill>
                <a:schemeClr val="bg1"/>
              </a:solidFill>
              <a:latin typeface="Franklin Gothic Medium Cond" panose="020B0606030402020204" pitchFamily="34" charset="0"/>
            </a:endParaRPr>
          </a:p>
          <a:p>
            <a:endParaRPr lang="en-US" dirty="0">
              <a:solidFill>
                <a:schemeClr val="bg1"/>
              </a:solidFill>
              <a:latin typeface="Franklin Gothic Medium Cond" panose="020B0606030402020204" pitchFamily="34" charset="0"/>
            </a:endParaRPr>
          </a:p>
          <a:p>
            <a:pPr marL="338138"/>
            <a:r>
              <a:rPr lang="en-US" sz="1600" i="1" dirty="0">
                <a:solidFill>
                  <a:schemeClr val="bg1"/>
                </a:solidFill>
                <a:latin typeface="Franklin Gothic Medium Cond" panose="020B0606030402020204" pitchFamily="34" charset="0"/>
              </a:rPr>
              <a:t>Jika </a:t>
            </a:r>
            <a:r>
              <a:rPr lang="en-US" sz="1600" i="1" dirty="0" err="1">
                <a:solidFill>
                  <a:schemeClr val="bg1"/>
                </a:solidFill>
                <a:latin typeface="Franklin Gothic Medium Cond" panose="020B0606030402020204" pitchFamily="34" charset="0"/>
              </a:rPr>
              <a:t>kode</a:t>
            </a:r>
            <a:r>
              <a:rPr lang="en-US" sz="1600" i="1" dirty="0">
                <a:solidFill>
                  <a:schemeClr val="bg1"/>
                </a:solidFill>
                <a:latin typeface="Franklin Gothic Medium Cond" panose="020B0606030402020204" pitchFamily="34" charset="0"/>
              </a:rPr>
              <a:t> yang </a:t>
            </a:r>
            <a:r>
              <a:rPr lang="en-US" sz="1600" i="1" dirty="0" err="1">
                <a:solidFill>
                  <a:schemeClr val="bg1"/>
                </a:solidFill>
                <a:latin typeface="Franklin Gothic Medium Cond" panose="020B0606030402020204" pitchFamily="34" charset="0"/>
              </a:rPr>
              <a:t>dipilih</a:t>
            </a:r>
            <a:r>
              <a:rPr lang="en-US" sz="1600" i="1" dirty="0">
                <a:solidFill>
                  <a:schemeClr val="bg1"/>
                </a:solidFill>
                <a:latin typeface="Franklin Gothic Medium Cond" panose="020B0606030402020204" pitchFamily="34" charset="0"/>
              </a:rPr>
              <a:t> </a:t>
            </a:r>
            <a:r>
              <a:rPr lang="en-US" sz="1600" i="1" dirty="0" err="1">
                <a:solidFill>
                  <a:schemeClr val="bg1"/>
                </a:solidFill>
                <a:latin typeface="Franklin Gothic Medium Cond" panose="020B0606030402020204" pitchFamily="34" charset="0"/>
              </a:rPr>
              <a:t>lebih</a:t>
            </a:r>
            <a:r>
              <a:rPr lang="en-US" sz="1600" i="1" dirty="0">
                <a:solidFill>
                  <a:schemeClr val="bg1"/>
                </a:solidFill>
                <a:latin typeface="Franklin Gothic Medium Cond" panose="020B0606030402020204" pitchFamily="34" charset="0"/>
              </a:rPr>
              <a:t> </a:t>
            </a:r>
            <a:r>
              <a:rPr lang="en-US" sz="1600" i="1" dirty="0" err="1">
                <a:solidFill>
                  <a:schemeClr val="bg1"/>
                </a:solidFill>
                <a:latin typeface="Franklin Gothic Medium Cond" panose="020B0606030402020204" pitchFamily="34" charset="0"/>
              </a:rPr>
              <a:t>dari</a:t>
            </a:r>
            <a:r>
              <a:rPr lang="en-US" sz="1600" i="1" dirty="0">
                <a:solidFill>
                  <a:schemeClr val="bg1"/>
                </a:solidFill>
                <a:latin typeface="Franklin Gothic Medium Cond" panose="020B0606030402020204" pitchFamily="34" charset="0"/>
              </a:rPr>
              <a:t> </a:t>
            </a:r>
            <a:r>
              <a:rPr lang="en-US" sz="1600" i="1" dirty="0" err="1">
                <a:solidFill>
                  <a:schemeClr val="bg1"/>
                </a:solidFill>
                <a:latin typeface="Franklin Gothic Medium Cond" panose="020B0606030402020204" pitchFamily="34" charset="0"/>
              </a:rPr>
              <a:t>satu</a:t>
            </a:r>
            <a:r>
              <a:rPr lang="en-US" sz="1600" i="1" dirty="0">
                <a:solidFill>
                  <a:schemeClr val="bg1"/>
                </a:solidFill>
                <a:latin typeface="Franklin Gothic Medium Cond" panose="020B0606030402020204" pitchFamily="34" charset="0"/>
              </a:rPr>
              <a:t>, </a:t>
            </a:r>
            <a:r>
              <a:rPr lang="en-US" sz="1600" i="1" dirty="0" err="1">
                <a:solidFill>
                  <a:schemeClr val="bg1"/>
                </a:solidFill>
                <a:latin typeface="Franklin Gothic Medium Cond" panose="020B0606030402020204" pitchFamily="34" charset="0"/>
              </a:rPr>
              <a:t>maka</a:t>
            </a:r>
            <a:r>
              <a:rPr lang="en-US" sz="1600" i="1" dirty="0">
                <a:solidFill>
                  <a:schemeClr val="bg1"/>
                </a:solidFill>
                <a:latin typeface="Franklin Gothic Medium Cond" panose="020B0606030402020204" pitchFamily="34" charset="0"/>
              </a:rPr>
              <a:t> </a:t>
            </a:r>
            <a:r>
              <a:rPr lang="en-US" sz="1600" i="1" dirty="0" err="1">
                <a:solidFill>
                  <a:schemeClr val="bg1"/>
                </a:solidFill>
                <a:latin typeface="Franklin Gothic Medium Cond" panose="020B0606030402020204" pitchFamily="34" charset="0"/>
              </a:rPr>
              <a:t>jumlahkan</a:t>
            </a:r>
            <a:r>
              <a:rPr lang="en-US" sz="1600" i="1" dirty="0">
                <a:solidFill>
                  <a:schemeClr val="bg1"/>
                </a:solidFill>
                <a:latin typeface="Franklin Gothic Medium Cond" panose="020B0606030402020204" pitchFamily="34" charset="0"/>
              </a:rPr>
              <a:t> </a:t>
            </a:r>
            <a:r>
              <a:rPr lang="en-US" sz="1600" i="1" dirty="0" err="1">
                <a:solidFill>
                  <a:schemeClr val="bg1"/>
                </a:solidFill>
                <a:latin typeface="Franklin Gothic Medium Cond" panose="020B0606030402020204" pitchFamily="34" charset="0"/>
              </a:rPr>
              <a:t>kode</a:t>
            </a:r>
            <a:r>
              <a:rPr lang="en-US" sz="1600" i="1" dirty="0">
                <a:solidFill>
                  <a:schemeClr val="bg1"/>
                </a:solidFill>
                <a:latin typeface="Franklin Gothic Medium Cond" panose="020B0606030402020204" pitchFamily="34" charset="0"/>
              </a:rPr>
              <a:t> yang </a:t>
            </a:r>
            <a:r>
              <a:rPr lang="en-US" sz="1600" i="1" dirty="0" err="1">
                <a:solidFill>
                  <a:schemeClr val="bg1"/>
                </a:solidFill>
                <a:latin typeface="Franklin Gothic Medium Cond" panose="020B0606030402020204" pitchFamily="34" charset="0"/>
              </a:rPr>
              <a:t>terpilih</a:t>
            </a:r>
            <a:r>
              <a:rPr lang="en-US" sz="1600" i="1" dirty="0">
                <a:solidFill>
                  <a:schemeClr val="bg1"/>
                </a:solidFill>
                <a:latin typeface="Franklin Gothic Medium Cond" panose="020B0606030402020204" pitchFamily="34" charset="0"/>
              </a:rPr>
              <a:t> </a:t>
            </a:r>
            <a:r>
              <a:rPr lang="en-US" sz="1600" i="1" dirty="0" err="1">
                <a:solidFill>
                  <a:schemeClr val="bg1"/>
                </a:solidFill>
                <a:latin typeface="Franklin Gothic Medium Cond" panose="020B0606030402020204" pitchFamily="34" charset="0"/>
              </a:rPr>
              <a:t>lalu</a:t>
            </a:r>
            <a:r>
              <a:rPr lang="en-US" sz="1600" i="1" dirty="0">
                <a:solidFill>
                  <a:schemeClr val="bg1"/>
                </a:solidFill>
                <a:latin typeface="Franklin Gothic Medium Cond" panose="020B0606030402020204" pitchFamily="34" charset="0"/>
              </a:rPr>
              <a:t> </a:t>
            </a:r>
            <a:r>
              <a:rPr lang="en-US" sz="1600" i="1" dirty="0" err="1">
                <a:solidFill>
                  <a:schemeClr val="bg1"/>
                </a:solidFill>
                <a:latin typeface="Franklin Gothic Medium Cond" panose="020B0606030402020204" pitchFamily="34" charset="0"/>
              </a:rPr>
              <a:t>pindahkan</a:t>
            </a:r>
            <a:r>
              <a:rPr lang="en-US" sz="1600" i="1" dirty="0">
                <a:solidFill>
                  <a:schemeClr val="bg1"/>
                </a:solidFill>
                <a:latin typeface="Franklin Gothic Medium Cond" panose="020B0606030402020204" pitchFamily="34" charset="0"/>
              </a:rPr>
              <a:t> </a:t>
            </a:r>
            <a:r>
              <a:rPr lang="en-US" sz="1600" i="1" dirty="0" err="1">
                <a:solidFill>
                  <a:schemeClr val="bg1"/>
                </a:solidFill>
                <a:latin typeface="Franklin Gothic Medium Cond" panose="020B0606030402020204" pitchFamily="34" charset="0"/>
              </a:rPr>
              <a:t>ke</a:t>
            </a:r>
            <a:r>
              <a:rPr lang="en-US" sz="1600" i="1" dirty="0">
                <a:solidFill>
                  <a:schemeClr val="bg1"/>
                </a:solidFill>
                <a:latin typeface="Franklin Gothic Medium Cond" panose="020B0606030402020204" pitchFamily="34" charset="0"/>
              </a:rPr>
              <a:t> </a:t>
            </a:r>
            <a:r>
              <a:rPr lang="en-US" sz="1600" i="1" dirty="0" err="1">
                <a:solidFill>
                  <a:schemeClr val="bg1"/>
                </a:solidFill>
                <a:latin typeface="Franklin Gothic Medium Cond" panose="020B0606030402020204" pitchFamily="34" charset="0"/>
              </a:rPr>
              <a:t>kotak</a:t>
            </a:r>
            <a:r>
              <a:rPr lang="en-US" sz="1600" i="1" dirty="0">
                <a:solidFill>
                  <a:schemeClr val="bg1"/>
                </a:solidFill>
                <a:latin typeface="Franklin Gothic Medium Cond" panose="020B0606030402020204" pitchFamily="34" charset="0"/>
              </a:rPr>
              <a:t> yang </a:t>
            </a:r>
            <a:r>
              <a:rPr lang="en-US" sz="1600" i="1" dirty="0" err="1">
                <a:solidFill>
                  <a:schemeClr val="bg1"/>
                </a:solidFill>
                <a:latin typeface="Franklin Gothic Medium Cond" panose="020B0606030402020204" pitchFamily="34" charset="0"/>
              </a:rPr>
              <a:t>tersedia</a:t>
            </a:r>
            <a:endParaRPr lang="en-US" sz="1600" i="1" dirty="0">
              <a:solidFill>
                <a:schemeClr val="bg1"/>
              </a:solidFill>
              <a:latin typeface="Franklin Gothic Medium Cond" panose="020B0606030402020204" pitchFamily="34" charset="0"/>
            </a:endParaRPr>
          </a:p>
        </p:txBody>
      </p:sp>
      <p:sp>
        <p:nvSpPr>
          <p:cNvPr id="8" name="TextBox 7">
            <a:extLst>
              <a:ext uri="{FF2B5EF4-FFF2-40B4-BE49-F238E27FC236}">
                <a16:creationId xmlns:a16="http://schemas.microsoft.com/office/drawing/2014/main" id="{9B2D474A-BDA4-4645-A476-23D5058A2091}"/>
              </a:ext>
            </a:extLst>
          </p:cNvPr>
          <p:cNvSpPr txBox="1"/>
          <p:nvPr/>
        </p:nvSpPr>
        <p:spPr>
          <a:xfrm>
            <a:off x="514699" y="1539029"/>
            <a:ext cx="4242046" cy="1554272"/>
          </a:xfrm>
          <a:prstGeom prst="rect">
            <a:avLst/>
          </a:prstGeom>
          <a:noFill/>
        </p:spPr>
        <p:txBody>
          <a:bodyPr wrap="square">
            <a:spAutoFit/>
          </a:bodyPr>
          <a:lstStyle/>
          <a:p>
            <a:pPr marL="115888" algn="just">
              <a:spcBef>
                <a:spcPts val="300"/>
              </a:spcBef>
              <a:spcAft>
                <a:spcPts val="300"/>
              </a:spcAft>
            </a:pPr>
            <a:r>
              <a:rPr lang="en-US" dirty="0">
                <a:solidFill>
                  <a:srgbClr val="FFFF00"/>
                </a:solidFill>
                <a:latin typeface="Franklin Gothic Medium Cond" panose="020B0606030402020204" pitchFamily="34" charset="0"/>
              </a:rPr>
              <a:t>7.3 Unit </a:t>
            </a:r>
            <a:r>
              <a:rPr lang="en-US" dirty="0" err="1">
                <a:solidFill>
                  <a:srgbClr val="FFFF00"/>
                </a:solidFill>
                <a:latin typeface="Franklin Gothic Medium Cond" panose="020B0606030402020204" pitchFamily="34" charset="0"/>
              </a:rPr>
              <a:t>analisis</a:t>
            </a:r>
            <a:endParaRPr lang="en-US" dirty="0">
              <a:solidFill>
                <a:srgbClr val="FFFF00"/>
              </a:solidFill>
              <a:latin typeface="Franklin Gothic Medium Cond" panose="020B0606030402020204" pitchFamily="34" charset="0"/>
            </a:endParaRPr>
          </a:p>
          <a:p>
            <a:pPr marL="115888" algn="just">
              <a:spcBef>
                <a:spcPts val="300"/>
              </a:spcBef>
              <a:spcAft>
                <a:spcPts val="300"/>
              </a:spcAft>
            </a:pPr>
            <a:r>
              <a:rPr lang="en-US" dirty="0">
                <a:solidFill>
                  <a:schemeClr val="bg1"/>
                </a:solidFill>
                <a:latin typeface="Franklin Gothic Medium Cond" panose="020B0606030402020204" pitchFamily="34" charset="0"/>
              </a:rPr>
              <a:t>Unit </a:t>
            </a:r>
            <a:r>
              <a:rPr lang="en-US" dirty="0" err="1">
                <a:solidFill>
                  <a:schemeClr val="bg1"/>
                </a:solidFill>
                <a:latin typeface="Franklin Gothic Medium Cond" panose="020B0606030402020204" pitchFamily="34" charset="0"/>
              </a:rPr>
              <a:t>analisis</a:t>
            </a:r>
            <a:r>
              <a:rPr lang="en-US" dirty="0">
                <a:solidFill>
                  <a:schemeClr val="bg1"/>
                </a:solidFill>
                <a:latin typeface="Franklin Gothic Medium Cond" panose="020B0606030402020204" pitchFamily="34" charset="0"/>
              </a:rPr>
              <a:t> </a:t>
            </a:r>
            <a:r>
              <a:rPr lang="en-US" dirty="0" err="1">
                <a:solidFill>
                  <a:schemeClr val="bg1"/>
                </a:solidFill>
                <a:latin typeface="Franklin Gothic Medium Cond" panose="020B0606030402020204" pitchFamily="34" charset="0"/>
              </a:rPr>
              <a:t>adalah</a:t>
            </a:r>
            <a:r>
              <a:rPr lang="en-US" dirty="0">
                <a:solidFill>
                  <a:schemeClr val="bg1"/>
                </a:solidFill>
                <a:latin typeface="Franklin Gothic Medium Cond" panose="020B0606030402020204" pitchFamily="34" charset="0"/>
              </a:rPr>
              <a:t> unit data yang </a:t>
            </a:r>
            <a:r>
              <a:rPr lang="en-US" dirty="0" err="1">
                <a:solidFill>
                  <a:schemeClr val="bg1"/>
                </a:solidFill>
                <a:latin typeface="Franklin Gothic Medium Cond" panose="020B0606030402020204" pitchFamily="34" charset="0"/>
              </a:rPr>
              <a:t>akan</a:t>
            </a:r>
            <a:r>
              <a:rPr lang="en-US" dirty="0">
                <a:solidFill>
                  <a:schemeClr val="bg1"/>
                </a:solidFill>
                <a:latin typeface="Franklin Gothic Medium Cond" panose="020B0606030402020204" pitchFamily="34" charset="0"/>
              </a:rPr>
              <a:t> </a:t>
            </a:r>
            <a:r>
              <a:rPr lang="en-US" dirty="0" err="1">
                <a:solidFill>
                  <a:schemeClr val="bg1"/>
                </a:solidFill>
                <a:latin typeface="Franklin Gothic Medium Cond" panose="020B0606030402020204" pitchFamily="34" charset="0"/>
              </a:rPr>
              <a:t>dianalisis</a:t>
            </a:r>
            <a:r>
              <a:rPr lang="en-US" dirty="0">
                <a:solidFill>
                  <a:schemeClr val="bg1"/>
                </a:solidFill>
                <a:latin typeface="Franklin Gothic Medium Cond" panose="020B0606030402020204" pitchFamily="34" charset="0"/>
              </a:rPr>
              <a:t>. Unit </a:t>
            </a:r>
            <a:r>
              <a:rPr lang="en-US" dirty="0" err="1">
                <a:solidFill>
                  <a:schemeClr val="bg1"/>
                </a:solidFill>
                <a:latin typeface="Franklin Gothic Medium Cond" panose="020B0606030402020204" pitchFamily="34" charset="0"/>
              </a:rPr>
              <a:t>analisis</a:t>
            </a:r>
            <a:r>
              <a:rPr lang="en-US" dirty="0">
                <a:solidFill>
                  <a:schemeClr val="bg1"/>
                </a:solidFill>
                <a:latin typeface="Franklin Gothic Medium Cond" panose="020B0606030402020204" pitchFamily="34" charset="0"/>
              </a:rPr>
              <a:t> </a:t>
            </a:r>
            <a:r>
              <a:rPr lang="en-US" dirty="0" err="1">
                <a:solidFill>
                  <a:schemeClr val="bg1"/>
                </a:solidFill>
                <a:latin typeface="Franklin Gothic Medium Cond" panose="020B0606030402020204" pitchFamily="34" charset="0"/>
              </a:rPr>
              <a:t>bisa</a:t>
            </a:r>
            <a:r>
              <a:rPr lang="en-US" dirty="0">
                <a:solidFill>
                  <a:schemeClr val="bg1"/>
                </a:solidFill>
                <a:latin typeface="Franklin Gothic Medium Cond" panose="020B0606030402020204" pitchFamily="34" charset="0"/>
              </a:rPr>
              <a:t> </a:t>
            </a:r>
            <a:r>
              <a:rPr lang="en-US" dirty="0" err="1">
                <a:solidFill>
                  <a:schemeClr val="bg1"/>
                </a:solidFill>
                <a:latin typeface="Franklin Gothic Medium Cond" panose="020B0606030402020204" pitchFamily="34" charset="0"/>
              </a:rPr>
              <a:t>sama</a:t>
            </a:r>
            <a:r>
              <a:rPr lang="en-US" dirty="0">
                <a:solidFill>
                  <a:schemeClr val="bg1"/>
                </a:solidFill>
                <a:latin typeface="Franklin Gothic Medium Cond" panose="020B0606030402020204" pitchFamily="34" charset="0"/>
              </a:rPr>
              <a:t> dan </a:t>
            </a:r>
            <a:r>
              <a:rPr lang="en-US" dirty="0" err="1">
                <a:solidFill>
                  <a:schemeClr val="bg1"/>
                </a:solidFill>
                <a:latin typeface="Franklin Gothic Medium Cond" panose="020B0606030402020204" pitchFamily="34" charset="0"/>
              </a:rPr>
              <a:t>bisa</a:t>
            </a:r>
            <a:r>
              <a:rPr lang="en-US" dirty="0">
                <a:solidFill>
                  <a:schemeClr val="bg1"/>
                </a:solidFill>
                <a:latin typeface="Franklin Gothic Medium Cond" panose="020B0606030402020204" pitchFamily="34" charset="0"/>
              </a:rPr>
              <a:t> </a:t>
            </a:r>
            <a:r>
              <a:rPr lang="en-US" dirty="0" err="1">
                <a:solidFill>
                  <a:schemeClr val="bg1"/>
                </a:solidFill>
                <a:latin typeface="Franklin Gothic Medium Cond" panose="020B0606030402020204" pitchFamily="34" charset="0"/>
              </a:rPr>
              <a:t>berbeda</a:t>
            </a:r>
            <a:r>
              <a:rPr lang="en-US" dirty="0">
                <a:solidFill>
                  <a:schemeClr val="bg1"/>
                </a:solidFill>
                <a:latin typeface="Franklin Gothic Medium Cond" panose="020B0606030402020204" pitchFamily="34" charset="0"/>
              </a:rPr>
              <a:t> </a:t>
            </a:r>
            <a:r>
              <a:rPr lang="en-US" dirty="0" err="1">
                <a:solidFill>
                  <a:schemeClr val="bg1"/>
                </a:solidFill>
                <a:latin typeface="Franklin Gothic Medium Cond" panose="020B0606030402020204" pitchFamily="34" charset="0"/>
              </a:rPr>
              <a:t>dengan</a:t>
            </a:r>
            <a:r>
              <a:rPr lang="en-US" dirty="0">
                <a:solidFill>
                  <a:schemeClr val="bg1"/>
                </a:solidFill>
                <a:latin typeface="Franklin Gothic Medium Cond" panose="020B0606030402020204" pitchFamily="34" charset="0"/>
              </a:rPr>
              <a:t> unit </a:t>
            </a:r>
            <a:r>
              <a:rPr lang="en-US" dirty="0" err="1">
                <a:solidFill>
                  <a:schemeClr val="bg1"/>
                </a:solidFill>
                <a:latin typeface="Franklin Gothic Medium Cond" panose="020B0606030402020204" pitchFamily="34" charset="0"/>
              </a:rPr>
              <a:t>sampel</a:t>
            </a:r>
            <a:r>
              <a:rPr lang="en-US" dirty="0">
                <a:solidFill>
                  <a:schemeClr val="bg1"/>
                </a:solidFill>
                <a:latin typeface="Franklin Gothic Medium Cond" panose="020B0606030402020204" pitchFamily="34" charset="0"/>
              </a:rPr>
              <a:t>, unit </a:t>
            </a:r>
            <a:r>
              <a:rPr lang="en-US" dirty="0" err="1">
                <a:solidFill>
                  <a:schemeClr val="bg1"/>
                </a:solidFill>
                <a:latin typeface="Franklin Gothic Medium Cond" panose="020B0606030402020204" pitchFamily="34" charset="0"/>
              </a:rPr>
              <a:t>observasi</a:t>
            </a:r>
            <a:r>
              <a:rPr lang="en-US" dirty="0">
                <a:solidFill>
                  <a:schemeClr val="bg1"/>
                </a:solidFill>
                <a:latin typeface="Franklin Gothic Medium Cond" panose="020B0606030402020204" pitchFamily="34" charset="0"/>
              </a:rPr>
              <a:t>, dan </a:t>
            </a:r>
            <a:r>
              <a:rPr lang="en-US" dirty="0" err="1">
                <a:solidFill>
                  <a:schemeClr val="bg1"/>
                </a:solidFill>
                <a:latin typeface="Franklin Gothic Medium Cond" panose="020B0606030402020204" pitchFamily="34" charset="0"/>
              </a:rPr>
              <a:t>tingkat</a:t>
            </a:r>
            <a:r>
              <a:rPr lang="en-US" dirty="0">
                <a:solidFill>
                  <a:schemeClr val="bg1"/>
                </a:solidFill>
                <a:latin typeface="Franklin Gothic Medium Cond" panose="020B0606030402020204" pitchFamily="34" charset="0"/>
              </a:rPr>
              <a:t> </a:t>
            </a:r>
            <a:r>
              <a:rPr lang="en-US" dirty="0" err="1">
                <a:solidFill>
                  <a:schemeClr val="bg1"/>
                </a:solidFill>
                <a:latin typeface="Franklin Gothic Medium Cond" panose="020B0606030402020204" pitchFamily="34" charset="0"/>
              </a:rPr>
              <a:t>penyajian</a:t>
            </a:r>
            <a:r>
              <a:rPr lang="en-US" dirty="0">
                <a:solidFill>
                  <a:schemeClr val="bg1"/>
                </a:solidFill>
                <a:latin typeface="Franklin Gothic Medium Cond" panose="020B0606030402020204" pitchFamily="34" charset="0"/>
              </a:rPr>
              <a:t>.</a:t>
            </a:r>
          </a:p>
        </p:txBody>
      </p:sp>
      <p:pic>
        <p:nvPicPr>
          <p:cNvPr id="3" name="Picture 2">
            <a:extLst>
              <a:ext uri="{FF2B5EF4-FFF2-40B4-BE49-F238E27FC236}">
                <a16:creationId xmlns:a16="http://schemas.microsoft.com/office/drawing/2014/main" id="{E6EBDC82-A8DA-4EDE-BDC7-B9C981B22DDF}"/>
              </a:ext>
            </a:extLst>
          </p:cNvPr>
          <p:cNvPicPr>
            <a:picLocks noChangeAspect="1"/>
          </p:cNvPicPr>
          <p:nvPr/>
        </p:nvPicPr>
        <p:blipFill>
          <a:blip r:embed="rId3"/>
          <a:stretch>
            <a:fillRect/>
          </a:stretch>
        </p:blipFill>
        <p:spPr>
          <a:xfrm>
            <a:off x="5178220" y="1539029"/>
            <a:ext cx="6314716" cy="1777410"/>
          </a:xfrm>
          <a:prstGeom prst="rect">
            <a:avLst/>
          </a:prstGeom>
        </p:spPr>
      </p:pic>
    </p:spTree>
    <p:extLst>
      <p:ext uri="{BB962C8B-B14F-4D97-AF65-F5344CB8AC3E}">
        <p14:creationId xmlns:p14="http://schemas.microsoft.com/office/powerpoint/2010/main" val="874567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A23A19C-8D03-4B3A-AC97-86C28C0ADB70}"/>
              </a:ext>
            </a:extLst>
          </p:cNvPr>
          <p:cNvSpPr/>
          <p:nvPr/>
        </p:nvSpPr>
        <p:spPr>
          <a:xfrm>
            <a:off x="344022" y="235796"/>
            <a:ext cx="9359535" cy="584775"/>
          </a:xfrm>
          <a:prstGeom prst="rect">
            <a:avLst/>
          </a:prstGeom>
          <a:noFill/>
        </p:spPr>
        <p:txBody>
          <a:bodyPr wrap="square">
            <a:spAutoFit/>
          </a:bodyPr>
          <a:lstStyle/>
          <a:p>
            <a:r>
              <a:rPr lang="en-US" sz="3200" dirty="0">
                <a:solidFill>
                  <a:schemeClr val="bg1"/>
                </a:solidFill>
                <a:latin typeface="Franklin Gothic Medium Cond" panose="020B0606030402020204" pitchFamily="34" charset="0"/>
              </a:rPr>
              <a:t>Blok VIII. </a:t>
            </a:r>
            <a:r>
              <a:rPr lang="en-US" sz="3200" dirty="0" err="1">
                <a:solidFill>
                  <a:schemeClr val="bg1"/>
                </a:solidFill>
                <a:latin typeface="Franklin Gothic Medium Cond" panose="020B0606030402020204" pitchFamily="34" charset="0"/>
              </a:rPr>
              <a:t>Diseminasi</a:t>
            </a:r>
            <a:r>
              <a:rPr lang="en-US" sz="3200" dirty="0">
                <a:solidFill>
                  <a:schemeClr val="bg1"/>
                </a:solidFill>
                <a:latin typeface="Franklin Gothic Medium Cond" panose="020B0606030402020204" pitchFamily="34" charset="0"/>
              </a:rPr>
              <a:t> Hasil</a:t>
            </a:r>
            <a:endParaRPr lang="en-US" sz="3200" dirty="0">
              <a:solidFill>
                <a:srgbClr val="FFFF00"/>
              </a:solidFill>
              <a:effectLst>
                <a:outerShdw blurRad="38100" dist="38100" dir="2700000" algn="tl">
                  <a:srgbClr val="000000">
                    <a:alpha val="43137"/>
                  </a:srgbClr>
                </a:outerShdw>
              </a:effectLst>
              <a:latin typeface="Franklin Gothic Medium Cond" panose="020B0606030402020204" pitchFamily="34" charset="0"/>
            </a:endParaRPr>
          </a:p>
        </p:txBody>
      </p:sp>
      <p:sp>
        <p:nvSpPr>
          <p:cNvPr id="7" name="TextBox 6">
            <a:extLst>
              <a:ext uri="{FF2B5EF4-FFF2-40B4-BE49-F238E27FC236}">
                <a16:creationId xmlns:a16="http://schemas.microsoft.com/office/drawing/2014/main" id="{1E60D431-04AA-40FA-8472-E14A95AA7306}"/>
              </a:ext>
            </a:extLst>
          </p:cNvPr>
          <p:cNvSpPr txBox="1"/>
          <p:nvPr/>
        </p:nvSpPr>
        <p:spPr>
          <a:xfrm>
            <a:off x="444700" y="1276350"/>
            <a:ext cx="4340520" cy="1908215"/>
          </a:xfrm>
          <a:prstGeom prst="rect">
            <a:avLst/>
          </a:prstGeom>
          <a:noFill/>
        </p:spPr>
        <p:txBody>
          <a:bodyPr wrap="square">
            <a:spAutoFit/>
          </a:bodyPr>
          <a:lstStyle/>
          <a:p>
            <a:pPr indent="7938" algn="just">
              <a:spcBef>
                <a:spcPts val="300"/>
              </a:spcBef>
              <a:spcAft>
                <a:spcPts val="300"/>
              </a:spcAft>
            </a:pPr>
            <a:r>
              <a:rPr lang="en-US" dirty="0">
                <a:solidFill>
                  <a:srgbClr val="FFFF00"/>
                </a:solidFill>
                <a:latin typeface="Franklin Gothic Medium Cond" panose="020B0606030402020204" pitchFamily="34" charset="0"/>
              </a:rPr>
              <a:t>8</a:t>
            </a:r>
            <a:r>
              <a:rPr lang="id-ID" dirty="0">
                <a:solidFill>
                  <a:srgbClr val="FFFF00"/>
                </a:solidFill>
                <a:latin typeface="Franklin Gothic Medium Cond" panose="020B0606030402020204" pitchFamily="34" charset="0"/>
              </a:rPr>
              <a:t>.</a:t>
            </a:r>
            <a:r>
              <a:rPr lang="en-US" dirty="0">
                <a:solidFill>
                  <a:srgbClr val="FFFF00"/>
                </a:solidFill>
                <a:latin typeface="Franklin Gothic Medium Cond" panose="020B0606030402020204" pitchFamily="34" charset="0"/>
              </a:rPr>
              <a:t>1</a:t>
            </a:r>
            <a:r>
              <a:rPr lang="id-ID" dirty="0">
                <a:solidFill>
                  <a:srgbClr val="FFFF00"/>
                </a:solidFill>
                <a:latin typeface="Franklin Gothic Medium Cond" panose="020B0606030402020204" pitchFamily="34" charset="0"/>
              </a:rPr>
              <a:t> Produk </a:t>
            </a:r>
            <a:r>
              <a:rPr lang="en-US" dirty="0" err="1">
                <a:solidFill>
                  <a:srgbClr val="FFFF00"/>
                </a:solidFill>
                <a:latin typeface="Franklin Gothic Medium Cond" panose="020B0606030402020204" pitchFamily="34" charset="0"/>
              </a:rPr>
              <a:t>kegiatan</a:t>
            </a:r>
            <a:r>
              <a:rPr lang="id-ID" dirty="0">
                <a:solidFill>
                  <a:srgbClr val="FFFF00"/>
                </a:solidFill>
                <a:latin typeface="Franklin Gothic Medium Cond" panose="020B0606030402020204" pitchFamily="34" charset="0"/>
              </a:rPr>
              <a:t> yang tersedia untuk umum</a:t>
            </a:r>
          </a:p>
          <a:p>
            <a:pPr indent="7938">
              <a:spcBef>
                <a:spcPts val="300"/>
              </a:spcBef>
              <a:spcAft>
                <a:spcPts val="300"/>
              </a:spcAft>
            </a:pPr>
            <a:r>
              <a:rPr lang="en-US" dirty="0">
                <a:solidFill>
                  <a:schemeClr val="bg1"/>
                </a:solidFill>
                <a:latin typeface="Franklin Gothic Medium Cond" panose="020B0606030402020204" pitchFamily="34" charset="0"/>
              </a:rPr>
              <a:t>P</a:t>
            </a:r>
            <a:r>
              <a:rPr lang="id-ID" dirty="0">
                <a:solidFill>
                  <a:schemeClr val="bg1"/>
                </a:solidFill>
                <a:latin typeface="Franklin Gothic Medium Cond" panose="020B0606030402020204" pitchFamily="34" charset="0"/>
              </a:rPr>
              <a:t>roduk data kegiatan statistik yang didiseminasikan/disebarluaskan kepada masyarakat umum.</a:t>
            </a:r>
            <a:endParaRPr lang="en-US" dirty="0">
              <a:solidFill>
                <a:schemeClr val="bg1"/>
              </a:solidFill>
              <a:latin typeface="Franklin Gothic Medium Cond" panose="020B0606030402020204" pitchFamily="34" charset="0"/>
            </a:endParaRPr>
          </a:p>
          <a:p>
            <a:pPr indent="7938">
              <a:spcBef>
                <a:spcPts val="300"/>
              </a:spcBef>
              <a:spcAft>
                <a:spcPts val="300"/>
              </a:spcAft>
            </a:pPr>
            <a:r>
              <a:rPr lang="id-ID" dirty="0">
                <a:solidFill>
                  <a:schemeClr val="bg1"/>
                </a:solidFill>
                <a:latin typeface="Franklin Gothic Medium Cond" panose="020B0606030402020204" pitchFamily="34" charset="0"/>
              </a:rPr>
              <a:t>Data Mikro, yaitu produk data dalam bentuk individual record.</a:t>
            </a:r>
          </a:p>
        </p:txBody>
      </p:sp>
      <p:sp>
        <p:nvSpPr>
          <p:cNvPr id="10" name="TextBox 9">
            <a:extLst>
              <a:ext uri="{FF2B5EF4-FFF2-40B4-BE49-F238E27FC236}">
                <a16:creationId xmlns:a16="http://schemas.microsoft.com/office/drawing/2014/main" id="{BB2F8834-75B6-4F91-93A6-B68CA3FEC541}"/>
              </a:ext>
            </a:extLst>
          </p:cNvPr>
          <p:cNvSpPr txBox="1"/>
          <p:nvPr/>
        </p:nvSpPr>
        <p:spPr>
          <a:xfrm>
            <a:off x="444700" y="3673436"/>
            <a:ext cx="4340520" cy="1277273"/>
          </a:xfrm>
          <a:prstGeom prst="rect">
            <a:avLst/>
          </a:prstGeom>
          <a:noFill/>
        </p:spPr>
        <p:txBody>
          <a:bodyPr wrap="square">
            <a:spAutoFit/>
          </a:bodyPr>
          <a:lstStyle/>
          <a:p>
            <a:pPr indent="7938" algn="just">
              <a:spcBef>
                <a:spcPts val="300"/>
              </a:spcBef>
              <a:spcAft>
                <a:spcPts val="300"/>
              </a:spcAft>
            </a:pPr>
            <a:r>
              <a:rPr lang="sv-SE" dirty="0">
                <a:solidFill>
                  <a:srgbClr val="FFFF00"/>
                </a:solidFill>
                <a:latin typeface="Franklin Gothic Medium Cond" panose="020B0606030402020204" pitchFamily="34" charset="0"/>
              </a:rPr>
              <a:t>8.2 Rencana penerbitan publikasi untuk umum:</a:t>
            </a:r>
          </a:p>
          <a:p>
            <a:pPr indent="7938" algn="just">
              <a:spcBef>
                <a:spcPts val="300"/>
              </a:spcBef>
              <a:spcAft>
                <a:spcPts val="300"/>
              </a:spcAft>
            </a:pPr>
            <a:r>
              <a:rPr lang="sv-SE" dirty="0">
                <a:solidFill>
                  <a:schemeClr val="bg1"/>
                </a:solidFill>
                <a:latin typeface="Franklin Gothic Medium Cond" panose="020B0606030402020204" pitchFamily="34" charset="0"/>
              </a:rPr>
              <a:t>Tuliskan waktu rencana penerbitan publikasi dari hasil kegiatan statistik yang dilakukan sesuai dengan kode yang pada Rincian 8.1.</a:t>
            </a:r>
          </a:p>
        </p:txBody>
      </p:sp>
      <p:pic>
        <p:nvPicPr>
          <p:cNvPr id="3" name="Picture 2">
            <a:extLst>
              <a:ext uri="{FF2B5EF4-FFF2-40B4-BE49-F238E27FC236}">
                <a16:creationId xmlns:a16="http://schemas.microsoft.com/office/drawing/2014/main" id="{0D9B5717-D30B-47F8-8FC1-B697B6CEC639}"/>
              </a:ext>
            </a:extLst>
          </p:cNvPr>
          <p:cNvPicPr>
            <a:picLocks noChangeAspect="1"/>
          </p:cNvPicPr>
          <p:nvPr/>
        </p:nvPicPr>
        <p:blipFill>
          <a:blip r:embed="rId3"/>
          <a:stretch>
            <a:fillRect/>
          </a:stretch>
        </p:blipFill>
        <p:spPr>
          <a:xfrm>
            <a:off x="4993132" y="1276350"/>
            <a:ext cx="6754168" cy="1476581"/>
          </a:xfrm>
          <a:prstGeom prst="rect">
            <a:avLst/>
          </a:prstGeom>
        </p:spPr>
      </p:pic>
      <p:pic>
        <p:nvPicPr>
          <p:cNvPr id="5" name="Picture 4">
            <a:extLst>
              <a:ext uri="{FF2B5EF4-FFF2-40B4-BE49-F238E27FC236}">
                <a16:creationId xmlns:a16="http://schemas.microsoft.com/office/drawing/2014/main" id="{AF847A6B-3A66-4045-AE62-FABE3043455D}"/>
              </a:ext>
            </a:extLst>
          </p:cNvPr>
          <p:cNvPicPr>
            <a:picLocks noChangeAspect="1"/>
          </p:cNvPicPr>
          <p:nvPr/>
        </p:nvPicPr>
        <p:blipFill>
          <a:blip r:embed="rId4"/>
          <a:stretch>
            <a:fillRect/>
          </a:stretch>
        </p:blipFill>
        <p:spPr>
          <a:xfrm>
            <a:off x="4993132" y="2886744"/>
            <a:ext cx="6744641" cy="2029108"/>
          </a:xfrm>
          <a:prstGeom prst="rect">
            <a:avLst/>
          </a:prstGeom>
        </p:spPr>
      </p:pic>
    </p:spTree>
    <p:extLst>
      <p:ext uri="{BB962C8B-B14F-4D97-AF65-F5344CB8AC3E}">
        <p14:creationId xmlns:p14="http://schemas.microsoft.com/office/powerpoint/2010/main" val="22814657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 name="Picture 43">
            <a:extLst>
              <a:ext uri="{FF2B5EF4-FFF2-40B4-BE49-F238E27FC236}">
                <a16:creationId xmlns:a16="http://schemas.microsoft.com/office/drawing/2014/main" id="{5209402F-D23E-4A3F-9069-DEDC64E852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2667000" y="-2667000"/>
            <a:ext cx="6858000" cy="12192000"/>
          </a:xfrm>
          <a:prstGeom prst="rect">
            <a:avLst/>
          </a:prstGeom>
        </p:spPr>
      </p:pic>
      <p:pic>
        <p:nvPicPr>
          <p:cNvPr id="5" name="Picture 4">
            <a:extLst>
              <a:ext uri="{FF2B5EF4-FFF2-40B4-BE49-F238E27FC236}">
                <a16:creationId xmlns:a16="http://schemas.microsoft.com/office/drawing/2014/main" id="{D2A7C692-3B92-4D6C-857C-31C5080233CB}"/>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10308444" y="5852160"/>
            <a:ext cx="1880019" cy="1005840"/>
          </a:xfrm>
          <a:prstGeom prst="rect">
            <a:avLst/>
          </a:prstGeom>
        </p:spPr>
      </p:pic>
      <p:sp>
        <p:nvSpPr>
          <p:cNvPr id="2" name="Slide Number Placeholder 1">
            <a:extLst>
              <a:ext uri="{FF2B5EF4-FFF2-40B4-BE49-F238E27FC236}">
                <a16:creationId xmlns:a16="http://schemas.microsoft.com/office/drawing/2014/main" id="{71BE6939-0C1A-40C1-9E34-0C67FD20A1C0}"/>
              </a:ext>
            </a:extLst>
          </p:cNvPr>
          <p:cNvSpPr>
            <a:spLocks noGrp="1"/>
          </p:cNvSpPr>
          <p:nvPr>
            <p:ph type="sldNum" sz="quarter" idx="12"/>
          </p:nvPr>
        </p:nvSpPr>
        <p:spPr/>
        <p:txBody>
          <a:bodyPr/>
          <a:lstStyle/>
          <a:p>
            <a:fld id="{EB9E5DA5-6055-4EBD-AF78-CBB20B4B5717}" type="slidenum">
              <a:rPr lang="en-US" smtClean="0"/>
              <a:pPr/>
              <a:t>35</a:t>
            </a:fld>
            <a:endParaRPr lang="en-US" dirty="0"/>
          </a:p>
        </p:txBody>
      </p:sp>
      <p:sp>
        <p:nvSpPr>
          <p:cNvPr id="7" name="Snip Diagonal Corner Rectangle 31">
            <a:extLst>
              <a:ext uri="{FF2B5EF4-FFF2-40B4-BE49-F238E27FC236}">
                <a16:creationId xmlns:a16="http://schemas.microsoft.com/office/drawing/2014/main" id="{915B9B4A-6B30-42F0-965F-7D57D26A6984}"/>
              </a:ext>
            </a:extLst>
          </p:cNvPr>
          <p:cNvSpPr/>
          <p:nvPr/>
        </p:nvSpPr>
        <p:spPr>
          <a:xfrm>
            <a:off x="5623133" y="1417141"/>
            <a:ext cx="6246140" cy="3548160"/>
          </a:xfrm>
          <a:prstGeom prst="snip2DiagRect">
            <a:avLst>
              <a:gd name="adj1" fmla="val 28483"/>
              <a:gd name="adj2" fmla="val 0"/>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矩形 36">
            <a:extLst>
              <a:ext uri="{FF2B5EF4-FFF2-40B4-BE49-F238E27FC236}">
                <a16:creationId xmlns:a16="http://schemas.microsoft.com/office/drawing/2014/main" id="{EE4A71E3-A9CF-41B8-87EB-32086E95B3A4}"/>
              </a:ext>
            </a:extLst>
          </p:cNvPr>
          <p:cNvSpPr/>
          <p:nvPr/>
        </p:nvSpPr>
        <p:spPr>
          <a:xfrm>
            <a:off x="5796289" y="1830460"/>
            <a:ext cx="5833009" cy="3326867"/>
          </a:xfrm>
          <a:prstGeom prst="snip2DiagRect">
            <a:avLst>
              <a:gd name="adj1" fmla="val 23810"/>
              <a:gd name="adj2" fmla="val 0"/>
            </a:avLst>
          </a:prstGeom>
          <a:solidFill>
            <a:srgbClr val="4A8DC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9" name="Rectangle 8">
            <a:extLst>
              <a:ext uri="{FF2B5EF4-FFF2-40B4-BE49-F238E27FC236}">
                <a16:creationId xmlns:a16="http://schemas.microsoft.com/office/drawing/2014/main" id="{0D644A89-E299-435D-9851-4F1B03A5FBAB}"/>
              </a:ext>
            </a:extLst>
          </p:cNvPr>
          <p:cNvSpPr/>
          <p:nvPr/>
        </p:nvSpPr>
        <p:spPr>
          <a:xfrm>
            <a:off x="6262397" y="2125557"/>
            <a:ext cx="5220016" cy="2677656"/>
          </a:xfrm>
          <a:prstGeom prst="rect">
            <a:avLst/>
          </a:prstGeom>
        </p:spPr>
        <p:txBody>
          <a:bodyPr wrap="square">
            <a:spAutoFit/>
          </a:bodyPr>
          <a:lstStyle/>
          <a:p>
            <a:pPr algn="ctr"/>
            <a:r>
              <a:rPr lang="en-US" sz="2800" i="1" dirty="0">
                <a:solidFill>
                  <a:schemeClr val="bg1"/>
                </a:solidFill>
              </a:rPr>
              <a:t>Metadata </a:t>
            </a:r>
            <a:r>
              <a:rPr lang="en-US" sz="2800" i="1" dirty="0" err="1">
                <a:solidFill>
                  <a:schemeClr val="bg1"/>
                </a:solidFill>
              </a:rPr>
              <a:t>indikator</a:t>
            </a:r>
            <a:r>
              <a:rPr lang="en-US" sz="2800" i="1" dirty="0">
                <a:solidFill>
                  <a:schemeClr val="bg1"/>
                </a:solidFill>
              </a:rPr>
              <a:t> </a:t>
            </a:r>
            <a:r>
              <a:rPr lang="en-US" sz="2800" i="1" dirty="0" err="1">
                <a:solidFill>
                  <a:schemeClr val="bg1"/>
                </a:solidFill>
              </a:rPr>
              <a:t>merupakan</a:t>
            </a:r>
            <a:r>
              <a:rPr lang="en-US" sz="2800" i="1" dirty="0">
                <a:solidFill>
                  <a:schemeClr val="bg1"/>
                </a:solidFill>
              </a:rPr>
              <a:t> </a:t>
            </a:r>
            <a:r>
              <a:rPr lang="en-US" sz="2800" i="1" dirty="0" err="1">
                <a:solidFill>
                  <a:schemeClr val="bg1"/>
                </a:solidFill>
              </a:rPr>
              <a:t>suatu</a:t>
            </a:r>
            <a:r>
              <a:rPr lang="en-US" sz="2800" i="1" dirty="0">
                <a:solidFill>
                  <a:schemeClr val="bg1"/>
                </a:solidFill>
              </a:rPr>
              <a:t> metadata yang </a:t>
            </a:r>
            <a:r>
              <a:rPr lang="en-US" sz="2800" i="1" dirty="0" err="1">
                <a:solidFill>
                  <a:schemeClr val="bg1"/>
                </a:solidFill>
              </a:rPr>
              <a:t>dikumpulkan</a:t>
            </a:r>
            <a:endParaRPr lang="en-US" sz="2800" i="1" dirty="0">
              <a:solidFill>
                <a:schemeClr val="bg1"/>
              </a:solidFill>
            </a:endParaRPr>
          </a:p>
          <a:p>
            <a:pPr algn="ctr"/>
            <a:r>
              <a:rPr lang="en-US" sz="2800" i="1" dirty="0" err="1">
                <a:solidFill>
                  <a:schemeClr val="bg1"/>
                </a:solidFill>
              </a:rPr>
              <a:t>dalam</a:t>
            </a:r>
            <a:r>
              <a:rPr lang="en-US" sz="2800" i="1" dirty="0">
                <a:solidFill>
                  <a:schemeClr val="bg1"/>
                </a:solidFill>
              </a:rPr>
              <a:t> </a:t>
            </a:r>
            <a:r>
              <a:rPr lang="en-US" sz="2800" i="1" dirty="0" err="1">
                <a:solidFill>
                  <a:schemeClr val="bg1"/>
                </a:solidFill>
              </a:rPr>
              <a:t>kaitannya</a:t>
            </a:r>
            <a:r>
              <a:rPr lang="en-US" sz="2800" i="1" dirty="0">
                <a:solidFill>
                  <a:schemeClr val="bg1"/>
                </a:solidFill>
              </a:rPr>
              <a:t> </a:t>
            </a:r>
            <a:r>
              <a:rPr lang="en-US" sz="2800" i="1" dirty="0" err="1">
                <a:solidFill>
                  <a:schemeClr val="bg1"/>
                </a:solidFill>
              </a:rPr>
              <a:t>dengan</a:t>
            </a:r>
            <a:r>
              <a:rPr lang="en-US" sz="2800" i="1" dirty="0">
                <a:solidFill>
                  <a:schemeClr val="bg1"/>
                </a:solidFill>
              </a:rPr>
              <a:t> </a:t>
            </a:r>
            <a:r>
              <a:rPr lang="en-US" sz="2800" i="1" dirty="0" err="1">
                <a:solidFill>
                  <a:schemeClr val="bg1"/>
                </a:solidFill>
              </a:rPr>
              <a:t>informasi</a:t>
            </a:r>
            <a:r>
              <a:rPr lang="en-US" sz="2800" i="1" dirty="0">
                <a:solidFill>
                  <a:schemeClr val="bg1"/>
                </a:solidFill>
              </a:rPr>
              <a:t> yang </a:t>
            </a:r>
            <a:r>
              <a:rPr lang="en-US" sz="2800" i="1" dirty="0" err="1">
                <a:solidFill>
                  <a:schemeClr val="bg1"/>
                </a:solidFill>
              </a:rPr>
              <a:t>melekat</a:t>
            </a:r>
            <a:r>
              <a:rPr lang="en-US" sz="2800" i="1" dirty="0">
                <a:solidFill>
                  <a:schemeClr val="bg1"/>
                </a:solidFill>
              </a:rPr>
              <a:t> pada </a:t>
            </a:r>
            <a:r>
              <a:rPr lang="en-US" sz="2800" i="1" dirty="0" err="1">
                <a:solidFill>
                  <a:schemeClr val="bg1"/>
                </a:solidFill>
              </a:rPr>
              <a:t>indikator</a:t>
            </a:r>
            <a:r>
              <a:rPr lang="en-US" sz="2800" i="1" dirty="0">
                <a:solidFill>
                  <a:schemeClr val="bg1"/>
                </a:solidFill>
              </a:rPr>
              <a:t> yang</a:t>
            </a:r>
          </a:p>
          <a:p>
            <a:pPr algn="ctr"/>
            <a:r>
              <a:rPr lang="en-US" sz="2800" i="1" dirty="0" err="1">
                <a:solidFill>
                  <a:schemeClr val="bg1"/>
                </a:solidFill>
              </a:rPr>
              <a:t>dihasilkan</a:t>
            </a:r>
            <a:r>
              <a:rPr lang="en-US" sz="2800" i="1" dirty="0">
                <a:solidFill>
                  <a:schemeClr val="bg1"/>
                </a:solidFill>
              </a:rPr>
              <a:t> </a:t>
            </a:r>
            <a:r>
              <a:rPr lang="en-US" sz="2800" i="1" dirty="0" err="1">
                <a:solidFill>
                  <a:schemeClr val="bg1"/>
                </a:solidFill>
              </a:rPr>
              <a:t>dari</a:t>
            </a:r>
            <a:r>
              <a:rPr lang="en-US" sz="2800" i="1" dirty="0">
                <a:solidFill>
                  <a:schemeClr val="bg1"/>
                </a:solidFill>
              </a:rPr>
              <a:t> </a:t>
            </a:r>
            <a:r>
              <a:rPr lang="en-US" sz="2800" i="1" dirty="0" err="1">
                <a:solidFill>
                  <a:schemeClr val="bg1"/>
                </a:solidFill>
              </a:rPr>
              <a:t>suatu</a:t>
            </a:r>
            <a:r>
              <a:rPr lang="en-US" sz="2800" i="1" dirty="0">
                <a:solidFill>
                  <a:schemeClr val="bg1"/>
                </a:solidFill>
              </a:rPr>
              <a:t> </a:t>
            </a:r>
            <a:r>
              <a:rPr lang="en-US" sz="2800" i="1" dirty="0" err="1">
                <a:solidFill>
                  <a:schemeClr val="bg1"/>
                </a:solidFill>
              </a:rPr>
              <a:t>kegiatan</a:t>
            </a:r>
            <a:r>
              <a:rPr lang="en-US" sz="2800" i="1" dirty="0">
                <a:solidFill>
                  <a:schemeClr val="bg1"/>
                </a:solidFill>
              </a:rPr>
              <a:t> </a:t>
            </a:r>
            <a:r>
              <a:rPr lang="en-US" sz="2800" i="1" dirty="0" err="1">
                <a:solidFill>
                  <a:schemeClr val="bg1"/>
                </a:solidFill>
              </a:rPr>
              <a:t>statistik</a:t>
            </a:r>
            <a:r>
              <a:rPr lang="en-US" sz="2800" i="1" dirty="0">
                <a:solidFill>
                  <a:schemeClr val="bg1"/>
                </a:solidFill>
              </a:rPr>
              <a:t>.</a:t>
            </a:r>
            <a:endParaRPr lang="en-US" sz="2800" i="1" dirty="0">
              <a:solidFill>
                <a:srgbClr val="FFFF00"/>
              </a:solidFill>
            </a:endParaRPr>
          </a:p>
        </p:txBody>
      </p:sp>
      <p:cxnSp>
        <p:nvCxnSpPr>
          <p:cNvPr id="10" name="Straight Connector 9">
            <a:extLst>
              <a:ext uri="{FF2B5EF4-FFF2-40B4-BE49-F238E27FC236}">
                <a16:creationId xmlns:a16="http://schemas.microsoft.com/office/drawing/2014/main" id="{7379200D-F94F-4650-B189-C679926D8419}"/>
              </a:ext>
            </a:extLst>
          </p:cNvPr>
          <p:cNvCxnSpPr>
            <a:cxnSpLocks/>
          </p:cNvCxnSpPr>
          <p:nvPr/>
        </p:nvCxnSpPr>
        <p:spPr>
          <a:xfrm flipH="1">
            <a:off x="11819296" y="1173549"/>
            <a:ext cx="1" cy="428807"/>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86C3A02-1C5D-4B04-AA1D-2CF42B066E45}"/>
              </a:ext>
            </a:extLst>
          </p:cNvPr>
          <p:cNvCxnSpPr>
            <a:cxnSpLocks/>
          </p:cNvCxnSpPr>
          <p:nvPr/>
        </p:nvCxnSpPr>
        <p:spPr>
          <a:xfrm flipH="1">
            <a:off x="11869271" y="1240885"/>
            <a:ext cx="1" cy="428807"/>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BF203CE8-722B-4124-BA8B-25B7412FB6D0}"/>
              </a:ext>
            </a:extLst>
          </p:cNvPr>
          <p:cNvCxnSpPr>
            <a:cxnSpLocks/>
          </p:cNvCxnSpPr>
          <p:nvPr/>
        </p:nvCxnSpPr>
        <p:spPr>
          <a:xfrm flipH="1">
            <a:off x="11919246" y="1177090"/>
            <a:ext cx="1" cy="428807"/>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07D68A7F-3FDC-4D9F-BB3C-D0B259A717AE}"/>
              </a:ext>
            </a:extLst>
          </p:cNvPr>
          <p:cNvCxnSpPr>
            <a:cxnSpLocks/>
          </p:cNvCxnSpPr>
          <p:nvPr/>
        </p:nvCxnSpPr>
        <p:spPr>
          <a:xfrm flipH="1">
            <a:off x="6626608" y="1103315"/>
            <a:ext cx="1" cy="428807"/>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E05D01A-D540-4967-88EC-6396BFA2301C}"/>
              </a:ext>
            </a:extLst>
          </p:cNvPr>
          <p:cNvCxnSpPr>
            <a:cxnSpLocks/>
          </p:cNvCxnSpPr>
          <p:nvPr/>
        </p:nvCxnSpPr>
        <p:spPr>
          <a:xfrm flipH="1">
            <a:off x="6676583" y="1170651"/>
            <a:ext cx="1" cy="428807"/>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55724AEA-5962-4C7B-B8BF-5A65F1EBB0D2}"/>
              </a:ext>
            </a:extLst>
          </p:cNvPr>
          <p:cNvCxnSpPr>
            <a:cxnSpLocks/>
          </p:cNvCxnSpPr>
          <p:nvPr/>
        </p:nvCxnSpPr>
        <p:spPr>
          <a:xfrm flipH="1">
            <a:off x="6726558" y="1106856"/>
            <a:ext cx="1" cy="428807"/>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63462F75-36FE-49F3-B07B-7801AECD2997}"/>
              </a:ext>
            </a:extLst>
          </p:cNvPr>
          <p:cNvGrpSpPr/>
          <p:nvPr/>
        </p:nvGrpSpPr>
        <p:grpSpPr>
          <a:xfrm>
            <a:off x="562702" y="1830460"/>
            <a:ext cx="4812278" cy="3278093"/>
            <a:chOff x="562702" y="1830460"/>
            <a:chExt cx="4812278" cy="3278093"/>
          </a:xfrm>
        </p:grpSpPr>
        <p:sp>
          <p:nvSpPr>
            <p:cNvPr id="23" name="Rectangle 22">
              <a:extLst>
                <a:ext uri="{FF2B5EF4-FFF2-40B4-BE49-F238E27FC236}">
                  <a16:creationId xmlns:a16="http://schemas.microsoft.com/office/drawing/2014/main" id="{38761024-8D57-4334-93A5-42FEED6A8502}"/>
                </a:ext>
              </a:extLst>
            </p:cNvPr>
            <p:cNvSpPr/>
            <p:nvPr/>
          </p:nvSpPr>
          <p:spPr>
            <a:xfrm rot="21174216">
              <a:off x="632042" y="1878823"/>
              <a:ext cx="4742938" cy="3229730"/>
            </a:xfrm>
            <a:prstGeom prst="rect">
              <a:avLst/>
            </a:prstGeom>
            <a:solidFill>
              <a:schemeClr val="tx1">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22" name="Picture 21">
              <a:extLst>
                <a:ext uri="{FF2B5EF4-FFF2-40B4-BE49-F238E27FC236}">
                  <a16:creationId xmlns:a16="http://schemas.microsoft.com/office/drawing/2014/main" id="{B7AB78FF-9C25-40A0-B8BD-C01C653CA779}"/>
                </a:ext>
              </a:extLst>
            </p:cNvPr>
            <p:cNvPicPr>
              <a:picLocks noChangeAspect="1"/>
            </p:cNvPicPr>
            <p:nvPr/>
          </p:nvPicPr>
          <p:blipFill>
            <a:blip r:embed="rId4"/>
            <a:stretch>
              <a:fillRect/>
            </a:stretch>
          </p:blipFill>
          <p:spPr>
            <a:xfrm rot="21059420">
              <a:off x="562702" y="1830460"/>
              <a:ext cx="4611700" cy="3245927"/>
            </a:xfrm>
            <a:prstGeom prst="rect">
              <a:avLst/>
            </a:prstGeom>
          </p:spPr>
        </p:pic>
      </p:grpSp>
      <p:sp>
        <p:nvSpPr>
          <p:cNvPr id="25" name="文本框 25">
            <a:extLst>
              <a:ext uri="{FF2B5EF4-FFF2-40B4-BE49-F238E27FC236}">
                <a16:creationId xmlns:a16="http://schemas.microsoft.com/office/drawing/2014/main" id="{5F1FD12D-3B70-42EC-B56B-135BFD7FB861}"/>
              </a:ext>
            </a:extLst>
          </p:cNvPr>
          <p:cNvSpPr txBox="1"/>
          <p:nvPr/>
        </p:nvSpPr>
        <p:spPr>
          <a:xfrm>
            <a:off x="3910524" y="145561"/>
            <a:ext cx="8011840" cy="769441"/>
          </a:xfrm>
          <a:prstGeom prst="rect">
            <a:avLst/>
          </a:prstGeom>
          <a:noFill/>
        </p:spPr>
        <p:txBody>
          <a:bodyPr wrap="square" rtlCol="0">
            <a:spAutoFit/>
          </a:bodyPr>
          <a:lstStyle/>
          <a:p>
            <a:r>
              <a:rPr lang="en-US" altLang="zh-CN" sz="4400" dirty="0">
                <a:solidFill>
                  <a:srgbClr val="FFC000"/>
                </a:solidFill>
                <a:latin typeface="Franklin Gothic Medium Cond" panose="020B0606030402020204" pitchFamily="34" charset="0"/>
              </a:rPr>
              <a:t>Metadata</a:t>
            </a:r>
            <a:r>
              <a:rPr lang="en-US" altLang="zh-CN" sz="4400" dirty="0">
                <a:solidFill>
                  <a:schemeClr val="bg1"/>
                </a:solidFill>
                <a:latin typeface="Franklin Gothic Medium Cond" panose="020B0606030402020204" pitchFamily="34" charset="0"/>
              </a:rPr>
              <a:t> </a:t>
            </a:r>
            <a:r>
              <a:rPr lang="en-US" altLang="zh-CN" sz="4400" dirty="0" err="1">
                <a:solidFill>
                  <a:srgbClr val="FFC000"/>
                </a:solidFill>
                <a:latin typeface="Franklin Gothic Medium Cond" panose="020B0606030402020204" pitchFamily="34" charset="0"/>
              </a:rPr>
              <a:t>Statistik-</a:t>
            </a:r>
            <a:r>
              <a:rPr lang="en-US" altLang="zh-CN" sz="4400" dirty="0" err="1">
                <a:solidFill>
                  <a:schemeClr val="bg1"/>
                </a:solidFill>
                <a:latin typeface="Franklin Gothic Medium Cond" panose="020B0606030402020204" pitchFamily="34" charset="0"/>
              </a:rPr>
              <a:t>Indikator</a:t>
            </a:r>
            <a:r>
              <a:rPr lang="en-US" altLang="zh-CN" sz="4400" dirty="0">
                <a:solidFill>
                  <a:schemeClr val="bg1"/>
                </a:solidFill>
                <a:latin typeface="Franklin Gothic Medium Cond" panose="020B0606030402020204" pitchFamily="34" charset="0"/>
              </a:rPr>
              <a:t> (MS-Ind)</a:t>
            </a:r>
          </a:p>
        </p:txBody>
      </p:sp>
    </p:spTree>
    <p:extLst>
      <p:ext uri="{BB962C8B-B14F-4D97-AF65-F5344CB8AC3E}">
        <p14:creationId xmlns:p14="http://schemas.microsoft.com/office/powerpoint/2010/main" val="15812825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6F070BF-879D-4618-AF65-AF6614AA773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8733" y="995545"/>
            <a:ext cx="3458572" cy="2433455"/>
          </a:xfrm>
          <a:prstGeom prst="rect">
            <a:avLst/>
          </a:prstGeom>
        </p:spPr>
      </p:pic>
      <p:sp>
        <p:nvSpPr>
          <p:cNvPr id="7" name="Rectangle 6">
            <a:extLst>
              <a:ext uri="{FF2B5EF4-FFF2-40B4-BE49-F238E27FC236}">
                <a16:creationId xmlns:a16="http://schemas.microsoft.com/office/drawing/2014/main" id="{BDFD37A7-3059-4E71-BA2A-F551576D5471}"/>
              </a:ext>
            </a:extLst>
          </p:cNvPr>
          <p:cNvSpPr/>
          <p:nvPr/>
        </p:nvSpPr>
        <p:spPr>
          <a:xfrm>
            <a:off x="438733" y="3429000"/>
            <a:ext cx="3458571" cy="1784445"/>
          </a:xfrm>
          <a:prstGeom prst="rect">
            <a:avLst/>
          </a:prstGeom>
          <a:noFill/>
          <a:ln w="38100">
            <a:solidFill>
              <a:srgbClr val="ECF1F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9" name="Rectangle 8">
            <a:extLst>
              <a:ext uri="{FF2B5EF4-FFF2-40B4-BE49-F238E27FC236}">
                <a16:creationId xmlns:a16="http://schemas.microsoft.com/office/drawing/2014/main" id="{1837E4F6-934B-4AFE-B238-9998D95EA9A4}"/>
              </a:ext>
            </a:extLst>
          </p:cNvPr>
          <p:cNvSpPr/>
          <p:nvPr/>
        </p:nvSpPr>
        <p:spPr>
          <a:xfrm>
            <a:off x="672431" y="3668133"/>
            <a:ext cx="2991173" cy="830997"/>
          </a:xfrm>
          <a:prstGeom prst="rect">
            <a:avLst/>
          </a:prstGeom>
          <a:ln>
            <a:noFill/>
          </a:ln>
        </p:spPr>
        <p:txBody>
          <a:bodyPr wrap="square">
            <a:spAutoFit/>
          </a:bodyPr>
          <a:lstStyle/>
          <a:p>
            <a:pPr algn="ctr"/>
            <a:r>
              <a:rPr lang="en-AU" sz="2400" dirty="0" err="1">
                <a:solidFill>
                  <a:srgbClr val="ECF1F7"/>
                </a:solidFill>
                <a:latin typeface="Franklin Gothic Medium Cond" panose="020B0606030402020204" pitchFamily="34" charset="0"/>
                <a:ea typeface="Open Sans" panose="020B0606030504020204" pitchFamily="34" charset="0"/>
                <a:cs typeface="Open Sans" panose="020B0606030504020204" pitchFamily="34" charset="0"/>
              </a:rPr>
              <a:t>Cakupan</a:t>
            </a:r>
            <a:r>
              <a:rPr lang="en-AU" sz="2400" dirty="0">
                <a:solidFill>
                  <a:srgbClr val="ECF1F7"/>
                </a:solidFill>
                <a:latin typeface="Franklin Gothic Medium Cond" panose="020B0606030402020204" pitchFamily="34" charset="0"/>
                <a:ea typeface="Open Sans" panose="020B0606030504020204" pitchFamily="34" charset="0"/>
                <a:cs typeface="Open Sans" panose="020B0606030504020204" pitchFamily="34" charset="0"/>
              </a:rPr>
              <a:t> M-Ind, </a:t>
            </a:r>
          </a:p>
          <a:p>
            <a:pPr algn="ctr"/>
            <a:r>
              <a:rPr lang="en-AU" sz="2400" dirty="0" err="1">
                <a:solidFill>
                  <a:srgbClr val="ECF1F7"/>
                </a:solidFill>
                <a:latin typeface="Franklin Gothic Medium Cond" panose="020B0606030402020204" pitchFamily="34" charset="0"/>
                <a:ea typeface="Open Sans" panose="020B0606030504020204" pitchFamily="34" charset="0"/>
                <a:cs typeface="Open Sans" panose="020B0606030504020204" pitchFamily="34" charset="0"/>
              </a:rPr>
              <a:t>terdiri</a:t>
            </a:r>
            <a:r>
              <a:rPr lang="en-AU" sz="2400" dirty="0">
                <a:solidFill>
                  <a:srgbClr val="ECF1F7"/>
                </a:solidFill>
                <a:latin typeface="Franklin Gothic Medium Cond" panose="020B0606030402020204" pitchFamily="34" charset="0"/>
                <a:ea typeface="Open Sans" panose="020B0606030504020204" pitchFamily="34" charset="0"/>
                <a:cs typeface="Open Sans" panose="020B0606030504020204" pitchFamily="34" charset="0"/>
              </a:rPr>
              <a:t> </a:t>
            </a:r>
            <a:r>
              <a:rPr lang="en-AU" sz="2400" dirty="0" err="1">
                <a:solidFill>
                  <a:srgbClr val="ECF1F7"/>
                </a:solidFill>
                <a:latin typeface="Franklin Gothic Medium Cond" panose="020B0606030402020204" pitchFamily="34" charset="0"/>
                <a:ea typeface="Open Sans" panose="020B0606030504020204" pitchFamily="34" charset="0"/>
                <a:cs typeface="Open Sans" panose="020B0606030504020204" pitchFamily="34" charset="0"/>
              </a:rPr>
              <a:t>atas</a:t>
            </a:r>
            <a:r>
              <a:rPr lang="en-AU" sz="2400" dirty="0">
                <a:solidFill>
                  <a:srgbClr val="ECF1F7"/>
                </a:solidFill>
                <a:latin typeface="Franklin Gothic Medium Cond" panose="020B0606030402020204" pitchFamily="34" charset="0"/>
                <a:ea typeface="Open Sans" panose="020B0606030504020204" pitchFamily="34" charset="0"/>
                <a:cs typeface="Open Sans" panose="020B0606030504020204" pitchFamily="34" charset="0"/>
              </a:rPr>
              <a:t> :</a:t>
            </a:r>
          </a:p>
        </p:txBody>
      </p:sp>
      <p:cxnSp>
        <p:nvCxnSpPr>
          <p:cNvPr id="16" name="Connector: Elbow 15">
            <a:extLst>
              <a:ext uri="{FF2B5EF4-FFF2-40B4-BE49-F238E27FC236}">
                <a16:creationId xmlns:a16="http://schemas.microsoft.com/office/drawing/2014/main" id="{9A8864E1-1530-4C00-A0AC-03982FB8AE93}"/>
              </a:ext>
            </a:extLst>
          </p:cNvPr>
          <p:cNvCxnSpPr>
            <a:cxnSpLocks/>
            <a:stCxn id="7" idx="3"/>
          </p:cNvCxnSpPr>
          <p:nvPr/>
        </p:nvCxnSpPr>
        <p:spPr>
          <a:xfrm flipV="1">
            <a:off x="3897304" y="3429000"/>
            <a:ext cx="471959" cy="892223"/>
          </a:xfrm>
          <a:prstGeom prst="bentConnector2">
            <a:avLst/>
          </a:prstGeom>
          <a:ln w="38100">
            <a:solidFill>
              <a:schemeClr val="bg1"/>
            </a:solidFill>
            <a:headEnd type="oval"/>
            <a:tailEnd type="triangle"/>
          </a:ln>
        </p:spPr>
        <p:style>
          <a:lnRef idx="1">
            <a:schemeClr val="dk1"/>
          </a:lnRef>
          <a:fillRef idx="0">
            <a:schemeClr val="dk1"/>
          </a:fillRef>
          <a:effectRef idx="0">
            <a:schemeClr val="dk1"/>
          </a:effectRef>
          <a:fontRef idx="minor">
            <a:schemeClr val="tx1"/>
          </a:fontRef>
        </p:style>
      </p:cxnSp>
      <p:sp>
        <p:nvSpPr>
          <p:cNvPr id="58" name="Rectangle 57">
            <a:extLst>
              <a:ext uri="{FF2B5EF4-FFF2-40B4-BE49-F238E27FC236}">
                <a16:creationId xmlns:a16="http://schemas.microsoft.com/office/drawing/2014/main" id="{8E993B5A-507A-432E-A81D-1C6A35A32591}"/>
              </a:ext>
            </a:extLst>
          </p:cNvPr>
          <p:cNvSpPr/>
          <p:nvPr/>
        </p:nvSpPr>
        <p:spPr>
          <a:xfrm>
            <a:off x="4602964" y="1082810"/>
            <a:ext cx="3957940" cy="5170646"/>
          </a:xfrm>
          <a:prstGeom prst="rect">
            <a:avLst/>
          </a:prstGeom>
          <a:noFill/>
          <a:ln>
            <a:noFill/>
          </a:ln>
        </p:spPr>
        <p:txBody>
          <a:bodyPr wrap="square">
            <a:spAutoFit/>
          </a:bodyPr>
          <a:lstStyle/>
          <a:p>
            <a:pPr marL="342900" indent="-342900">
              <a:spcAft>
                <a:spcPts val="1200"/>
              </a:spcAft>
              <a:buFont typeface="Arial" panose="020B0604020202020204" pitchFamily="34" charset="0"/>
              <a:buChar char="•"/>
            </a:pPr>
            <a:r>
              <a:rPr lang="en-US" sz="2400" dirty="0" err="1">
                <a:solidFill>
                  <a:schemeClr val="tx2">
                    <a:lumMod val="75000"/>
                  </a:schemeClr>
                </a:solidFill>
                <a:latin typeface="Franklin Gothic Medium Cond" panose="020B0606030402020204" pitchFamily="34" charset="0"/>
              </a:rPr>
              <a:t>Identitas</a:t>
            </a:r>
            <a:r>
              <a:rPr lang="en-US" sz="2400" dirty="0">
                <a:solidFill>
                  <a:schemeClr val="tx2">
                    <a:lumMod val="75000"/>
                  </a:schemeClr>
                </a:solidFill>
                <a:latin typeface="Franklin Gothic Medium Cond" panose="020B0606030402020204" pitchFamily="34" charset="0"/>
              </a:rPr>
              <a:t> </a:t>
            </a:r>
            <a:r>
              <a:rPr lang="en-US" sz="2400" dirty="0" err="1">
                <a:solidFill>
                  <a:schemeClr val="tx2">
                    <a:lumMod val="75000"/>
                  </a:schemeClr>
                </a:solidFill>
                <a:latin typeface="Franklin Gothic Medium Cond" panose="020B0606030402020204" pitchFamily="34" charset="0"/>
              </a:rPr>
              <a:t>Kegiatan</a:t>
            </a:r>
            <a:r>
              <a:rPr lang="en-US" sz="2400" dirty="0">
                <a:solidFill>
                  <a:schemeClr val="tx2">
                    <a:lumMod val="75000"/>
                  </a:schemeClr>
                </a:solidFill>
                <a:latin typeface="Franklin Gothic Medium Cond" panose="020B0606030402020204" pitchFamily="34" charset="0"/>
              </a:rPr>
              <a:t> </a:t>
            </a:r>
            <a:r>
              <a:rPr lang="en-US" sz="2400" dirty="0" err="1">
                <a:solidFill>
                  <a:schemeClr val="tx2">
                    <a:lumMod val="75000"/>
                  </a:schemeClr>
                </a:solidFill>
                <a:latin typeface="Franklin Gothic Medium Cond" panose="020B0606030402020204" pitchFamily="34" charset="0"/>
              </a:rPr>
              <a:t>Statistik</a:t>
            </a:r>
            <a:endParaRPr lang="en-US" sz="2400" dirty="0">
              <a:solidFill>
                <a:schemeClr val="tx2">
                  <a:lumMod val="75000"/>
                </a:schemeClr>
              </a:solidFill>
              <a:latin typeface="Franklin Gothic Medium Cond" panose="020B0606030402020204" pitchFamily="34" charset="0"/>
            </a:endParaRPr>
          </a:p>
          <a:p>
            <a:pPr marL="342900" indent="-342900">
              <a:spcAft>
                <a:spcPts val="1200"/>
              </a:spcAft>
              <a:buFont typeface="Arial" panose="020B0604020202020204" pitchFamily="34" charset="0"/>
              <a:buChar char="•"/>
            </a:pPr>
            <a:r>
              <a:rPr lang="en-US" sz="2400" dirty="0" err="1">
                <a:solidFill>
                  <a:schemeClr val="tx2">
                    <a:lumMod val="75000"/>
                  </a:schemeClr>
                </a:solidFill>
                <a:latin typeface="Franklin Gothic Medium Cond" panose="020B0606030402020204" pitchFamily="34" charset="0"/>
              </a:rPr>
              <a:t>Identitas</a:t>
            </a:r>
            <a:r>
              <a:rPr lang="en-US" sz="2400" dirty="0">
                <a:solidFill>
                  <a:schemeClr val="tx2">
                    <a:lumMod val="75000"/>
                  </a:schemeClr>
                </a:solidFill>
                <a:latin typeface="Franklin Gothic Medium Cond" panose="020B0606030402020204" pitchFamily="34" charset="0"/>
              </a:rPr>
              <a:t> </a:t>
            </a:r>
            <a:r>
              <a:rPr lang="en-US" sz="2400" dirty="0" err="1">
                <a:solidFill>
                  <a:schemeClr val="tx2">
                    <a:lumMod val="75000"/>
                  </a:schemeClr>
                </a:solidFill>
                <a:latin typeface="Franklin Gothic Medium Cond" panose="020B0606030402020204" pitchFamily="34" charset="0"/>
              </a:rPr>
              <a:t>Penyelenggara</a:t>
            </a:r>
            <a:endParaRPr lang="en-US" sz="2400" dirty="0">
              <a:solidFill>
                <a:schemeClr val="tx2">
                  <a:lumMod val="75000"/>
                </a:schemeClr>
              </a:solidFill>
              <a:latin typeface="Franklin Gothic Medium Cond" panose="020B0606030402020204" pitchFamily="34" charset="0"/>
            </a:endParaRPr>
          </a:p>
          <a:p>
            <a:pPr marL="342900" indent="-342900">
              <a:spcAft>
                <a:spcPts val="1200"/>
              </a:spcAft>
              <a:buFont typeface="Arial" panose="020B0604020202020204" pitchFamily="34" charset="0"/>
              <a:buChar char="•"/>
            </a:pPr>
            <a:r>
              <a:rPr lang="en-US" sz="2400" dirty="0">
                <a:solidFill>
                  <a:schemeClr val="tx2">
                    <a:lumMod val="75000"/>
                  </a:schemeClr>
                </a:solidFill>
                <a:latin typeface="Franklin Gothic Medium Cond" panose="020B0606030402020204" pitchFamily="34" charset="0"/>
              </a:rPr>
              <a:t>Nama </a:t>
            </a:r>
            <a:r>
              <a:rPr lang="en-US" sz="2400" dirty="0" err="1">
                <a:solidFill>
                  <a:schemeClr val="tx2">
                    <a:lumMod val="75000"/>
                  </a:schemeClr>
                </a:solidFill>
                <a:latin typeface="Franklin Gothic Medium Cond" panose="020B0606030402020204" pitchFamily="34" charset="0"/>
              </a:rPr>
              <a:t>Indikator</a:t>
            </a:r>
            <a:endParaRPr lang="en-US" sz="2400" dirty="0">
              <a:solidFill>
                <a:schemeClr val="tx2">
                  <a:lumMod val="75000"/>
                </a:schemeClr>
              </a:solidFill>
              <a:latin typeface="Franklin Gothic Medium Cond" panose="020B0606030402020204" pitchFamily="34" charset="0"/>
            </a:endParaRPr>
          </a:p>
          <a:p>
            <a:pPr marL="342900" indent="-342900">
              <a:spcAft>
                <a:spcPts val="1200"/>
              </a:spcAft>
              <a:buFont typeface="Arial" panose="020B0604020202020204" pitchFamily="34" charset="0"/>
              <a:buChar char="•"/>
            </a:pPr>
            <a:r>
              <a:rPr lang="en-US" sz="2400" dirty="0" err="1">
                <a:solidFill>
                  <a:schemeClr val="tx2">
                    <a:lumMod val="75000"/>
                  </a:schemeClr>
                </a:solidFill>
                <a:latin typeface="Franklin Gothic Medium Cond" panose="020B0606030402020204" pitchFamily="34" charset="0"/>
              </a:rPr>
              <a:t>Konsep</a:t>
            </a:r>
            <a:endParaRPr lang="en-US" sz="2400" dirty="0">
              <a:solidFill>
                <a:schemeClr val="tx2">
                  <a:lumMod val="75000"/>
                </a:schemeClr>
              </a:solidFill>
              <a:latin typeface="Franklin Gothic Medium Cond" panose="020B0606030402020204" pitchFamily="34" charset="0"/>
            </a:endParaRPr>
          </a:p>
          <a:p>
            <a:pPr marL="342900" indent="-342900">
              <a:spcAft>
                <a:spcPts val="1200"/>
              </a:spcAft>
              <a:buFont typeface="Arial" panose="020B0604020202020204" pitchFamily="34" charset="0"/>
              <a:buChar char="•"/>
            </a:pPr>
            <a:r>
              <a:rPr lang="en-US" sz="2400" dirty="0" err="1">
                <a:solidFill>
                  <a:schemeClr val="tx2">
                    <a:lumMod val="75000"/>
                  </a:schemeClr>
                </a:solidFill>
                <a:latin typeface="Franklin Gothic Medium Cond" panose="020B0606030402020204" pitchFamily="34" charset="0"/>
              </a:rPr>
              <a:t>Definisi</a:t>
            </a:r>
            <a:endParaRPr lang="en-US" sz="2400" dirty="0">
              <a:solidFill>
                <a:schemeClr val="tx2">
                  <a:lumMod val="75000"/>
                </a:schemeClr>
              </a:solidFill>
              <a:latin typeface="Franklin Gothic Medium Cond" panose="020B0606030402020204" pitchFamily="34" charset="0"/>
            </a:endParaRPr>
          </a:p>
          <a:p>
            <a:pPr marL="342900" indent="-342900">
              <a:spcAft>
                <a:spcPts val="1200"/>
              </a:spcAft>
              <a:buFont typeface="Arial" panose="020B0604020202020204" pitchFamily="34" charset="0"/>
              <a:buChar char="•"/>
            </a:pPr>
            <a:r>
              <a:rPr lang="en-US" sz="2400" dirty="0" err="1">
                <a:solidFill>
                  <a:schemeClr val="tx2">
                    <a:lumMod val="75000"/>
                  </a:schemeClr>
                </a:solidFill>
                <a:latin typeface="Franklin Gothic Medium Cond" panose="020B0606030402020204" pitchFamily="34" charset="0"/>
              </a:rPr>
              <a:t>Interpretasi</a:t>
            </a:r>
            <a:endParaRPr lang="en-US" sz="2400" dirty="0">
              <a:solidFill>
                <a:schemeClr val="tx2">
                  <a:lumMod val="75000"/>
                </a:schemeClr>
              </a:solidFill>
              <a:latin typeface="Franklin Gothic Medium Cond" panose="020B0606030402020204" pitchFamily="34" charset="0"/>
            </a:endParaRPr>
          </a:p>
          <a:p>
            <a:pPr marL="342900" indent="-342900">
              <a:spcAft>
                <a:spcPts val="1200"/>
              </a:spcAft>
              <a:buFont typeface="Arial" panose="020B0604020202020204" pitchFamily="34" charset="0"/>
              <a:buChar char="•"/>
            </a:pPr>
            <a:r>
              <a:rPr lang="en-US" sz="2400" dirty="0" err="1">
                <a:solidFill>
                  <a:schemeClr val="tx2">
                    <a:lumMod val="75000"/>
                  </a:schemeClr>
                </a:solidFill>
                <a:latin typeface="Franklin Gothic Medium Cond" panose="020B0606030402020204" pitchFamily="34" charset="0"/>
              </a:rPr>
              <a:t>Metode</a:t>
            </a:r>
            <a:r>
              <a:rPr lang="en-US" sz="2400" dirty="0">
                <a:solidFill>
                  <a:schemeClr val="tx2">
                    <a:lumMod val="75000"/>
                  </a:schemeClr>
                </a:solidFill>
                <a:latin typeface="Franklin Gothic Medium Cond" panose="020B0606030402020204" pitchFamily="34" charset="0"/>
              </a:rPr>
              <a:t>/</a:t>
            </a:r>
            <a:r>
              <a:rPr lang="en-US" sz="2400" dirty="0" err="1">
                <a:solidFill>
                  <a:schemeClr val="tx2">
                    <a:lumMod val="75000"/>
                  </a:schemeClr>
                </a:solidFill>
                <a:latin typeface="Franklin Gothic Medium Cond" panose="020B0606030402020204" pitchFamily="34" charset="0"/>
              </a:rPr>
              <a:t>Rumus</a:t>
            </a:r>
            <a:r>
              <a:rPr lang="en-US" sz="2400" dirty="0">
                <a:solidFill>
                  <a:schemeClr val="tx2">
                    <a:lumMod val="75000"/>
                  </a:schemeClr>
                </a:solidFill>
                <a:latin typeface="Franklin Gothic Medium Cond" panose="020B0606030402020204" pitchFamily="34" charset="0"/>
              </a:rPr>
              <a:t> </a:t>
            </a:r>
            <a:r>
              <a:rPr lang="en-US" sz="2400" dirty="0" err="1">
                <a:solidFill>
                  <a:schemeClr val="tx2">
                    <a:lumMod val="75000"/>
                  </a:schemeClr>
                </a:solidFill>
                <a:latin typeface="Franklin Gothic Medium Cond" panose="020B0606030402020204" pitchFamily="34" charset="0"/>
              </a:rPr>
              <a:t>Penghitungan</a:t>
            </a:r>
            <a:endParaRPr lang="en-US" sz="2400" dirty="0">
              <a:solidFill>
                <a:schemeClr val="tx2">
                  <a:lumMod val="75000"/>
                </a:schemeClr>
              </a:solidFill>
              <a:latin typeface="Franklin Gothic Medium Cond" panose="020B0606030402020204" pitchFamily="34" charset="0"/>
            </a:endParaRPr>
          </a:p>
          <a:p>
            <a:pPr marL="342900" indent="-342900">
              <a:spcAft>
                <a:spcPts val="1200"/>
              </a:spcAft>
              <a:buFont typeface="Arial" panose="020B0604020202020204" pitchFamily="34" charset="0"/>
              <a:buChar char="•"/>
            </a:pPr>
            <a:r>
              <a:rPr lang="en-US" sz="2400" dirty="0" err="1">
                <a:solidFill>
                  <a:schemeClr val="tx2">
                    <a:lumMod val="75000"/>
                  </a:schemeClr>
                </a:solidFill>
                <a:latin typeface="Franklin Gothic Medium Cond" panose="020B0606030402020204" pitchFamily="34" charset="0"/>
              </a:rPr>
              <a:t>Ukuran</a:t>
            </a:r>
            <a:endParaRPr lang="en-US" sz="2400" dirty="0">
              <a:solidFill>
                <a:schemeClr val="tx2">
                  <a:lumMod val="75000"/>
                </a:schemeClr>
              </a:solidFill>
              <a:latin typeface="Franklin Gothic Medium Cond" panose="020B0606030402020204" pitchFamily="34" charset="0"/>
            </a:endParaRPr>
          </a:p>
          <a:p>
            <a:pPr marL="342900" indent="-342900">
              <a:spcAft>
                <a:spcPts val="1200"/>
              </a:spcAft>
              <a:buFont typeface="Arial" panose="020B0604020202020204" pitchFamily="34" charset="0"/>
              <a:buChar char="•"/>
            </a:pPr>
            <a:r>
              <a:rPr lang="en-US" sz="2400" dirty="0" err="1">
                <a:solidFill>
                  <a:schemeClr val="tx2">
                    <a:lumMod val="75000"/>
                  </a:schemeClr>
                </a:solidFill>
                <a:latin typeface="Franklin Gothic Medium Cond" panose="020B0606030402020204" pitchFamily="34" charset="0"/>
              </a:rPr>
              <a:t>Satuan</a:t>
            </a:r>
            <a:endParaRPr lang="en-US" sz="2400" dirty="0">
              <a:solidFill>
                <a:schemeClr val="tx2">
                  <a:lumMod val="75000"/>
                </a:schemeClr>
              </a:solidFill>
              <a:latin typeface="Franklin Gothic Medium Cond" panose="020B0606030402020204" pitchFamily="34" charset="0"/>
            </a:endParaRPr>
          </a:p>
          <a:p>
            <a:pPr marL="342900" indent="-342900">
              <a:spcAft>
                <a:spcPts val="1200"/>
              </a:spcAft>
              <a:buFont typeface="Arial" panose="020B0604020202020204" pitchFamily="34" charset="0"/>
              <a:buChar char="•"/>
            </a:pPr>
            <a:r>
              <a:rPr lang="en-US" sz="2400" dirty="0" err="1">
                <a:solidFill>
                  <a:schemeClr val="tx2">
                    <a:lumMod val="75000"/>
                  </a:schemeClr>
                </a:solidFill>
                <a:latin typeface="Franklin Gothic Medium Cond" panose="020B0606030402020204" pitchFamily="34" charset="0"/>
              </a:rPr>
              <a:t>Klasifikasi</a:t>
            </a:r>
            <a:endParaRPr lang="en-US" sz="2400" dirty="0">
              <a:solidFill>
                <a:schemeClr val="tx2">
                  <a:lumMod val="75000"/>
                </a:schemeClr>
              </a:solidFill>
              <a:latin typeface="Franklin Gothic Medium Cond" panose="020B0606030402020204" pitchFamily="34" charset="0"/>
            </a:endParaRPr>
          </a:p>
        </p:txBody>
      </p:sp>
      <p:sp>
        <p:nvSpPr>
          <p:cNvPr id="8" name="文本框 25">
            <a:extLst>
              <a:ext uri="{FF2B5EF4-FFF2-40B4-BE49-F238E27FC236}">
                <a16:creationId xmlns:a16="http://schemas.microsoft.com/office/drawing/2014/main" id="{164E58AC-6C6C-4A0E-993B-D51E2C2C85EE}"/>
              </a:ext>
            </a:extLst>
          </p:cNvPr>
          <p:cNvSpPr txBox="1"/>
          <p:nvPr/>
        </p:nvSpPr>
        <p:spPr>
          <a:xfrm>
            <a:off x="5093294" y="219823"/>
            <a:ext cx="6756038" cy="830997"/>
          </a:xfrm>
          <a:prstGeom prst="rect">
            <a:avLst/>
          </a:prstGeom>
          <a:noFill/>
        </p:spPr>
        <p:txBody>
          <a:bodyPr wrap="square" rtlCol="0">
            <a:spAutoFit/>
          </a:bodyPr>
          <a:lstStyle/>
          <a:p>
            <a:r>
              <a:rPr lang="en-US" altLang="zh-CN" sz="4800" dirty="0">
                <a:solidFill>
                  <a:schemeClr val="tx2">
                    <a:lumMod val="75000"/>
                  </a:schemeClr>
                </a:solidFill>
                <a:latin typeface="Franklin Gothic Medium Cond" panose="020B0606030402020204" pitchFamily="34" charset="0"/>
              </a:rPr>
              <a:t>Metadata </a:t>
            </a:r>
            <a:r>
              <a:rPr lang="en-US" altLang="zh-CN" sz="4800" dirty="0" err="1">
                <a:solidFill>
                  <a:schemeClr val="tx2">
                    <a:lumMod val="75000"/>
                  </a:schemeClr>
                </a:solidFill>
                <a:latin typeface="Franklin Gothic Medium Cond" panose="020B0606030402020204" pitchFamily="34" charset="0"/>
              </a:rPr>
              <a:t>Statistik-Indikator</a:t>
            </a:r>
            <a:endParaRPr lang="en-US" altLang="zh-CN" sz="4000" dirty="0">
              <a:solidFill>
                <a:schemeClr val="tx2">
                  <a:lumMod val="75000"/>
                </a:schemeClr>
              </a:solidFill>
              <a:latin typeface="Franklin Gothic Medium Cond" panose="020B0606030402020204" pitchFamily="34" charset="0"/>
            </a:endParaRPr>
          </a:p>
        </p:txBody>
      </p:sp>
      <p:sp>
        <p:nvSpPr>
          <p:cNvPr id="10" name="Rectangle 9">
            <a:extLst>
              <a:ext uri="{FF2B5EF4-FFF2-40B4-BE49-F238E27FC236}">
                <a16:creationId xmlns:a16="http://schemas.microsoft.com/office/drawing/2014/main" id="{F105CCD8-7771-4E0E-BA01-1668CD456732}"/>
              </a:ext>
            </a:extLst>
          </p:cNvPr>
          <p:cNvSpPr/>
          <p:nvPr/>
        </p:nvSpPr>
        <p:spPr>
          <a:xfrm>
            <a:off x="8471313" y="1082810"/>
            <a:ext cx="3627922" cy="4185761"/>
          </a:xfrm>
          <a:prstGeom prst="rect">
            <a:avLst/>
          </a:prstGeom>
          <a:noFill/>
          <a:ln>
            <a:noFill/>
          </a:ln>
        </p:spPr>
        <p:txBody>
          <a:bodyPr wrap="square">
            <a:spAutoFit/>
          </a:bodyPr>
          <a:lstStyle/>
          <a:p>
            <a:pPr marL="342900" indent="-342900">
              <a:spcAft>
                <a:spcPts val="1200"/>
              </a:spcAft>
              <a:buFont typeface="Arial" panose="020B0604020202020204" pitchFamily="34" charset="0"/>
              <a:buChar char="•"/>
            </a:pPr>
            <a:r>
              <a:rPr lang="en-US" sz="2400" dirty="0" err="1">
                <a:solidFill>
                  <a:schemeClr val="tx2">
                    <a:lumMod val="75000"/>
                  </a:schemeClr>
                </a:solidFill>
                <a:latin typeface="Franklin Gothic Medium Cond" panose="020B0606030402020204" pitchFamily="34" charset="0"/>
              </a:rPr>
              <a:t>Publikasi</a:t>
            </a:r>
            <a:r>
              <a:rPr lang="en-US" sz="2400" dirty="0">
                <a:solidFill>
                  <a:schemeClr val="tx2">
                    <a:lumMod val="75000"/>
                  </a:schemeClr>
                </a:solidFill>
                <a:latin typeface="Franklin Gothic Medium Cond" panose="020B0606030402020204" pitchFamily="34" charset="0"/>
              </a:rPr>
              <a:t> </a:t>
            </a:r>
            <a:r>
              <a:rPr lang="en-US" sz="2400" dirty="0" err="1">
                <a:solidFill>
                  <a:schemeClr val="tx2">
                    <a:lumMod val="75000"/>
                  </a:schemeClr>
                </a:solidFill>
                <a:latin typeface="Franklin Gothic Medium Cond" panose="020B0606030402020204" pitchFamily="34" charset="0"/>
              </a:rPr>
              <a:t>Ketersediaan</a:t>
            </a:r>
            <a:r>
              <a:rPr lang="en-US" sz="2400" dirty="0">
                <a:solidFill>
                  <a:schemeClr val="tx2">
                    <a:lumMod val="75000"/>
                  </a:schemeClr>
                </a:solidFill>
                <a:latin typeface="Franklin Gothic Medium Cond" panose="020B0606030402020204" pitchFamily="34" charset="0"/>
              </a:rPr>
              <a:t> </a:t>
            </a:r>
            <a:r>
              <a:rPr lang="en-US" sz="2400" dirty="0" err="1">
                <a:solidFill>
                  <a:schemeClr val="tx2">
                    <a:lumMod val="75000"/>
                  </a:schemeClr>
                </a:solidFill>
                <a:latin typeface="Franklin Gothic Medium Cond" panose="020B0606030402020204" pitchFamily="34" charset="0"/>
              </a:rPr>
              <a:t>Indikator</a:t>
            </a:r>
            <a:r>
              <a:rPr lang="en-US" sz="2400" dirty="0">
                <a:solidFill>
                  <a:schemeClr val="tx2">
                    <a:lumMod val="75000"/>
                  </a:schemeClr>
                </a:solidFill>
                <a:latin typeface="Franklin Gothic Medium Cond" panose="020B0606030402020204" pitchFamily="34" charset="0"/>
              </a:rPr>
              <a:t> </a:t>
            </a:r>
            <a:r>
              <a:rPr lang="en-US" sz="2400" dirty="0" err="1">
                <a:solidFill>
                  <a:schemeClr val="tx2">
                    <a:lumMod val="75000"/>
                  </a:schemeClr>
                </a:solidFill>
                <a:latin typeface="Franklin Gothic Medium Cond" panose="020B0606030402020204" pitchFamily="34" charset="0"/>
              </a:rPr>
              <a:t>Pembangun</a:t>
            </a:r>
            <a:endParaRPr lang="en-US" sz="2400" dirty="0">
              <a:solidFill>
                <a:schemeClr val="tx2">
                  <a:lumMod val="75000"/>
                </a:schemeClr>
              </a:solidFill>
              <a:latin typeface="Franklin Gothic Medium Cond" panose="020B0606030402020204" pitchFamily="34" charset="0"/>
            </a:endParaRPr>
          </a:p>
          <a:p>
            <a:pPr marL="342900" indent="-342900">
              <a:spcAft>
                <a:spcPts val="1200"/>
              </a:spcAft>
              <a:buFont typeface="Arial" panose="020B0604020202020204" pitchFamily="34" charset="0"/>
              <a:buChar char="•"/>
            </a:pPr>
            <a:r>
              <a:rPr lang="en-US" sz="2400" dirty="0">
                <a:solidFill>
                  <a:schemeClr val="tx2">
                    <a:lumMod val="75000"/>
                  </a:schemeClr>
                </a:solidFill>
                <a:latin typeface="Franklin Gothic Medium Cond" panose="020B0606030402020204" pitchFamily="34" charset="0"/>
              </a:rPr>
              <a:t>Nama </a:t>
            </a:r>
            <a:r>
              <a:rPr lang="en-US" sz="2400" dirty="0" err="1">
                <a:solidFill>
                  <a:schemeClr val="tx2">
                    <a:lumMod val="75000"/>
                  </a:schemeClr>
                </a:solidFill>
                <a:latin typeface="Franklin Gothic Medium Cond" panose="020B0606030402020204" pitchFamily="34" charset="0"/>
              </a:rPr>
              <a:t>Indikator</a:t>
            </a:r>
            <a:r>
              <a:rPr lang="en-US" sz="2400" dirty="0">
                <a:solidFill>
                  <a:schemeClr val="tx2">
                    <a:lumMod val="75000"/>
                  </a:schemeClr>
                </a:solidFill>
                <a:latin typeface="Franklin Gothic Medium Cond" panose="020B0606030402020204" pitchFamily="34" charset="0"/>
              </a:rPr>
              <a:t> </a:t>
            </a:r>
            <a:r>
              <a:rPr lang="en-US" sz="2400" dirty="0" err="1">
                <a:solidFill>
                  <a:schemeClr val="tx2">
                    <a:lumMod val="75000"/>
                  </a:schemeClr>
                </a:solidFill>
                <a:latin typeface="Franklin Gothic Medium Cond" panose="020B0606030402020204" pitchFamily="34" charset="0"/>
              </a:rPr>
              <a:t>Pembangun</a:t>
            </a:r>
            <a:endParaRPr lang="en-US" sz="2400" dirty="0">
              <a:solidFill>
                <a:schemeClr val="tx2">
                  <a:lumMod val="75000"/>
                </a:schemeClr>
              </a:solidFill>
              <a:latin typeface="Franklin Gothic Medium Cond" panose="020B0606030402020204" pitchFamily="34" charset="0"/>
            </a:endParaRPr>
          </a:p>
          <a:p>
            <a:pPr marL="342900" indent="-342900">
              <a:spcAft>
                <a:spcPts val="1200"/>
              </a:spcAft>
              <a:buFont typeface="Arial" panose="020B0604020202020204" pitchFamily="34" charset="0"/>
              <a:buChar char="•"/>
            </a:pPr>
            <a:r>
              <a:rPr lang="en-US" sz="2400" dirty="0">
                <a:solidFill>
                  <a:schemeClr val="tx2">
                    <a:lumMod val="75000"/>
                  </a:schemeClr>
                </a:solidFill>
                <a:latin typeface="Franklin Gothic Medium Cond" panose="020B0606030402020204" pitchFamily="34" charset="0"/>
              </a:rPr>
              <a:t>Kode </a:t>
            </a:r>
            <a:r>
              <a:rPr lang="en-US" sz="2400" dirty="0" err="1">
                <a:solidFill>
                  <a:schemeClr val="tx2">
                    <a:lumMod val="75000"/>
                  </a:schemeClr>
                </a:solidFill>
                <a:latin typeface="Franklin Gothic Medium Cond" panose="020B0606030402020204" pitchFamily="34" charset="0"/>
              </a:rPr>
              <a:t>Kegiatan</a:t>
            </a:r>
            <a:r>
              <a:rPr lang="en-US" sz="2400" dirty="0">
                <a:solidFill>
                  <a:schemeClr val="tx2">
                    <a:lumMod val="75000"/>
                  </a:schemeClr>
                </a:solidFill>
                <a:latin typeface="Franklin Gothic Medium Cond" panose="020B0606030402020204" pitchFamily="34" charset="0"/>
              </a:rPr>
              <a:t> </a:t>
            </a:r>
            <a:r>
              <a:rPr lang="en-US" sz="2400" dirty="0" err="1">
                <a:solidFill>
                  <a:schemeClr val="tx2">
                    <a:lumMod val="75000"/>
                  </a:schemeClr>
                </a:solidFill>
                <a:latin typeface="Franklin Gothic Medium Cond" panose="020B0606030402020204" pitchFamily="34" charset="0"/>
              </a:rPr>
              <a:t>Penghasil</a:t>
            </a:r>
            <a:r>
              <a:rPr lang="en-US" sz="2400" dirty="0">
                <a:solidFill>
                  <a:schemeClr val="tx2">
                    <a:lumMod val="75000"/>
                  </a:schemeClr>
                </a:solidFill>
                <a:latin typeface="Franklin Gothic Medium Cond" panose="020B0606030402020204" pitchFamily="34" charset="0"/>
              </a:rPr>
              <a:t> </a:t>
            </a:r>
            <a:r>
              <a:rPr lang="en-US" sz="2400" dirty="0" err="1">
                <a:solidFill>
                  <a:schemeClr val="tx2">
                    <a:lumMod val="75000"/>
                  </a:schemeClr>
                </a:solidFill>
                <a:latin typeface="Franklin Gothic Medium Cond" panose="020B0606030402020204" pitchFamily="34" charset="0"/>
              </a:rPr>
              <a:t>Variabel</a:t>
            </a:r>
            <a:r>
              <a:rPr lang="en-US" sz="2400" dirty="0">
                <a:solidFill>
                  <a:schemeClr val="tx2">
                    <a:lumMod val="75000"/>
                  </a:schemeClr>
                </a:solidFill>
                <a:latin typeface="Franklin Gothic Medium Cond" panose="020B0606030402020204" pitchFamily="34" charset="0"/>
              </a:rPr>
              <a:t> </a:t>
            </a:r>
            <a:r>
              <a:rPr lang="en-US" sz="2400" dirty="0" err="1">
                <a:solidFill>
                  <a:schemeClr val="tx2">
                    <a:lumMod val="75000"/>
                  </a:schemeClr>
                </a:solidFill>
                <a:latin typeface="Franklin Gothic Medium Cond" panose="020B0606030402020204" pitchFamily="34" charset="0"/>
              </a:rPr>
              <a:t>Pembangun</a:t>
            </a:r>
            <a:endParaRPr lang="en-US" sz="2400" dirty="0">
              <a:solidFill>
                <a:schemeClr val="tx2">
                  <a:lumMod val="75000"/>
                </a:schemeClr>
              </a:solidFill>
              <a:latin typeface="Franklin Gothic Medium Cond" panose="020B0606030402020204" pitchFamily="34" charset="0"/>
            </a:endParaRPr>
          </a:p>
          <a:p>
            <a:pPr marL="342900" indent="-342900">
              <a:spcAft>
                <a:spcPts val="1200"/>
              </a:spcAft>
              <a:buFont typeface="Arial" panose="020B0604020202020204" pitchFamily="34" charset="0"/>
              <a:buChar char="•"/>
            </a:pPr>
            <a:r>
              <a:rPr lang="en-US" sz="2400" dirty="0">
                <a:solidFill>
                  <a:schemeClr val="tx2">
                    <a:lumMod val="75000"/>
                  </a:schemeClr>
                </a:solidFill>
                <a:latin typeface="Franklin Gothic Medium Cond" panose="020B0606030402020204" pitchFamily="34" charset="0"/>
              </a:rPr>
              <a:t>Nama </a:t>
            </a:r>
            <a:r>
              <a:rPr lang="en-US" sz="2400" dirty="0" err="1">
                <a:solidFill>
                  <a:schemeClr val="tx2">
                    <a:lumMod val="75000"/>
                  </a:schemeClr>
                </a:solidFill>
                <a:latin typeface="Franklin Gothic Medium Cond" panose="020B0606030402020204" pitchFamily="34" charset="0"/>
              </a:rPr>
              <a:t>Variabel</a:t>
            </a:r>
            <a:r>
              <a:rPr lang="en-US" sz="2400" dirty="0">
                <a:solidFill>
                  <a:schemeClr val="tx2">
                    <a:lumMod val="75000"/>
                  </a:schemeClr>
                </a:solidFill>
                <a:latin typeface="Franklin Gothic Medium Cond" panose="020B0606030402020204" pitchFamily="34" charset="0"/>
              </a:rPr>
              <a:t> </a:t>
            </a:r>
            <a:r>
              <a:rPr lang="en-US" sz="2400" dirty="0" err="1">
                <a:solidFill>
                  <a:schemeClr val="tx2">
                    <a:lumMod val="75000"/>
                  </a:schemeClr>
                </a:solidFill>
                <a:latin typeface="Franklin Gothic Medium Cond" panose="020B0606030402020204" pitchFamily="34" charset="0"/>
              </a:rPr>
              <a:t>Pembangun</a:t>
            </a:r>
            <a:endParaRPr lang="en-US" sz="2400" dirty="0">
              <a:solidFill>
                <a:schemeClr val="tx2">
                  <a:lumMod val="75000"/>
                </a:schemeClr>
              </a:solidFill>
              <a:latin typeface="Franklin Gothic Medium Cond" panose="020B0606030402020204" pitchFamily="34" charset="0"/>
            </a:endParaRPr>
          </a:p>
          <a:p>
            <a:pPr marL="342900" indent="-342900">
              <a:spcAft>
                <a:spcPts val="1200"/>
              </a:spcAft>
              <a:buFont typeface="Arial" panose="020B0604020202020204" pitchFamily="34" charset="0"/>
              <a:buChar char="•"/>
            </a:pPr>
            <a:r>
              <a:rPr lang="en-US" sz="2400" dirty="0">
                <a:solidFill>
                  <a:schemeClr val="tx2">
                    <a:lumMod val="75000"/>
                  </a:schemeClr>
                </a:solidFill>
                <a:latin typeface="Franklin Gothic Medium Cond" panose="020B0606030402020204" pitchFamily="34" charset="0"/>
              </a:rPr>
              <a:t>Level </a:t>
            </a:r>
            <a:r>
              <a:rPr lang="en-US" sz="2400" dirty="0" err="1">
                <a:solidFill>
                  <a:schemeClr val="tx2">
                    <a:lumMod val="75000"/>
                  </a:schemeClr>
                </a:solidFill>
                <a:latin typeface="Franklin Gothic Medium Cond" panose="020B0606030402020204" pitchFamily="34" charset="0"/>
              </a:rPr>
              <a:t>Estimasi</a:t>
            </a:r>
            <a:endParaRPr lang="en-US" sz="2400" dirty="0">
              <a:solidFill>
                <a:schemeClr val="tx2">
                  <a:lumMod val="75000"/>
                </a:schemeClr>
              </a:solidFill>
              <a:latin typeface="Franklin Gothic Medium Cond" panose="020B0606030402020204" pitchFamily="34" charset="0"/>
            </a:endParaRPr>
          </a:p>
          <a:p>
            <a:pPr marL="342900" indent="-342900">
              <a:spcAft>
                <a:spcPts val="1200"/>
              </a:spcAft>
              <a:buFont typeface="Arial" panose="020B0604020202020204" pitchFamily="34" charset="0"/>
              <a:buChar char="•"/>
            </a:pPr>
            <a:r>
              <a:rPr lang="en-US" sz="2400" dirty="0" err="1">
                <a:solidFill>
                  <a:schemeClr val="tx2">
                    <a:lumMod val="75000"/>
                  </a:schemeClr>
                </a:solidFill>
                <a:latin typeface="Franklin Gothic Medium Cond" panose="020B0606030402020204" pitchFamily="34" charset="0"/>
              </a:rPr>
              <a:t>Aksesibilitas</a:t>
            </a:r>
            <a:r>
              <a:rPr lang="en-US" sz="2400" dirty="0">
                <a:solidFill>
                  <a:schemeClr val="tx2">
                    <a:lumMod val="75000"/>
                  </a:schemeClr>
                </a:solidFill>
                <a:latin typeface="Franklin Gothic Medium Cond" panose="020B0606030402020204" pitchFamily="34" charset="0"/>
              </a:rPr>
              <a:t> </a:t>
            </a:r>
            <a:r>
              <a:rPr lang="en-US" sz="2400" dirty="0" err="1">
                <a:solidFill>
                  <a:schemeClr val="tx2">
                    <a:lumMod val="75000"/>
                  </a:schemeClr>
                </a:solidFill>
                <a:latin typeface="Franklin Gothic Medium Cond" panose="020B0606030402020204" pitchFamily="34" charset="0"/>
              </a:rPr>
              <a:t>Umum</a:t>
            </a:r>
            <a:endParaRPr lang="en-US" sz="2400" dirty="0">
              <a:solidFill>
                <a:schemeClr val="tx2">
                  <a:lumMod val="75000"/>
                </a:schemeClr>
              </a:solidFill>
              <a:latin typeface="Franklin Gothic Medium Cond" panose="020B0606030402020204" pitchFamily="34" charset="0"/>
            </a:endParaRPr>
          </a:p>
        </p:txBody>
      </p:sp>
    </p:spTree>
    <p:extLst>
      <p:ext uri="{BB962C8B-B14F-4D97-AF65-F5344CB8AC3E}">
        <p14:creationId xmlns:p14="http://schemas.microsoft.com/office/powerpoint/2010/main" val="6411365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 name="Picture 43">
            <a:extLst>
              <a:ext uri="{FF2B5EF4-FFF2-40B4-BE49-F238E27FC236}">
                <a16:creationId xmlns:a16="http://schemas.microsoft.com/office/drawing/2014/main" id="{5209402F-D23E-4A3F-9069-DEDC64E852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2663463" y="-3001960"/>
            <a:ext cx="6858000" cy="12192000"/>
          </a:xfrm>
          <a:prstGeom prst="rect">
            <a:avLst/>
          </a:prstGeom>
        </p:spPr>
      </p:pic>
      <p:pic>
        <p:nvPicPr>
          <p:cNvPr id="5" name="Picture 4">
            <a:extLst>
              <a:ext uri="{FF2B5EF4-FFF2-40B4-BE49-F238E27FC236}">
                <a16:creationId xmlns:a16="http://schemas.microsoft.com/office/drawing/2014/main" id="{D2A7C692-3B92-4D6C-857C-31C5080233CB}"/>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10308444" y="5852160"/>
            <a:ext cx="1880019" cy="1005840"/>
          </a:xfrm>
          <a:prstGeom prst="rect">
            <a:avLst/>
          </a:prstGeom>
        </p:spPr>
      </p:pic>
      <p:sp>
        <p:nvSpPr>
          <p:cNvPr id="2" name="Slide Number Placeholder 1">
            <a:extLst>
              <a:ext uri="{FF2B5EF4-FFF2-40B4-BE49-F238E27FC236}">
                <a16:creationId xmlns:a16="http://schemas.microsoft.com/office/drawing/2014/main" id="{71BE6939-0C1A-40C1-9E34-0C67FD20A1C0}"/>
              </a:ext>
            </a:extLst>
          </p:cNvPr>
          <p:cNvSpPr>
            <a:spLocks noGrp="1"/>
          </p:cNvSpPr>
          <p:nvPr>
            <p:ph type="sldNum" sz="quarter" idx="12"/>
          </p:nvPr>
        </p:nvSpPr>
        <p:spPr/>
        <p:txBody>
          <a:bodyPr/>
          <a:lstStyle/>
          <a:p>
            <a:fld id="{EB9E5DA5-6055-4EBD-AF78-CBB20B4B5717}" type="slidenum">
              <a:rPr lang="en-US" smtClean="0"/>
              <a:pPr/>
              <a:t>37</a:t>
            </a:fld>
            <a:endParaRPr lang="en-US" dirty="0"/>
          </a:p>
        </p:txBody>
      </p:sp>
      <p:sp>
        <p:nvSpPr>
          <p:cNvPr id="6" name="文本框 25">
            <a:extLst>
              <a:ext uri="{FF2B5EF4-FFF2-40B4-BE49-F238E27FC236}">
                <a16:creationId xmlns:a16="http://schemas.microsoft.com/office/drawing/2014/main" id="{33772E90-585B-44B9-ACD6-EAAB0B13DB42}"/>
              </a:ext>
            </a:extLst>
          </p:cNvPr>
          <p:cNvSpPr txBox="1"/>
          <p:nvPr/>
        </p:nvSpPr>
        <p:spPr>
          <a:xfrm>
            <a:off x="289732" y="157311"/>
            <a:ext cx="11129557" cy="1200329"/>
          </a:xfrm>
          <a:prstGeom prst="rect">
            <a:avLst/>
          </a:prstGeom>
          <a:noFill/>
        </p:spPr>
        <p:txBody>
          <a:bodyPr wrap="square" rtlCol="0">
            <a:spAutoFit/>
          </a:bodyPr>
          <a:lstStyle/>
          <a:p>
            <a:r>
              <a:rPr lang="en-US" altLang="zh-CN" sz="4400" dirty="0">
                <a:solidFill>
                  <a:srgbClr val="FFC000"/>
                </a:solidFill>
                <a:latin typeface="Franklin Gothic Medium Cond" panose="020B0606030402020204" pitchFamily="34" charset="0"/>
              </a:rPr>
              <a:t>Metadata </a:t>
            </a:r>
            <a:r>
              <a:rPr lang="en-US" altLang="zh-CN" sz="4400" dirty="0" err="1">
                <a:solidFill>
                  <a:srgbClr val="FFC000"/>
                </a:solidFill>
                <a:latin typeface="Franklin Gothic Medium Cond" panose="020B0606030402020204" pitchFamily="34" charset="0"/>
              </a:rPr>
              <a:t>Statistik</a:t>
            </a:r>
            <a:r>
              <a:rPr lang="en-US" altLang="zh-CN" sz="4400" dirty="0">
                <a:solidFill>
                  <a:srgbClr val="FFC000"/>
                </a:solidFill>
                <a:latin typeface="Franklin Gothic Medium Cond" panose="020B0606030402020204" pitchFamily="34" charset="0"/>
              </a:rPr>
              <a:t> - </a:t>
            </a:r>
            <a:r>
              <a:rPr lang="en-US" altLang="zh-CN" sz="4400" dirty="0" err="1">
                <a:solidFill>
                  <a:schemeClr val="bg1"/>
                </a:solidFill>
                <a:latin typeface="Franklin Gothic Medium Cond" panose="020B0606030402020204" pitchFamily="34" charset="0"/>
              </a:rPr>
              <a:t>Indikator</a:t>
            </a:r>
            <a:endParaRPr lang="en-US" altLang="zh-CN" sz="2800" dirty="0">
              <a:solidFill>
                <a:schemeClr val="bg1"/>
              </a:solidFill>
              <a:latin typeface="Franklin Gothic Medium Cond" panose="020B0606030402020204" pitchFamily="34" charset="0"/>
            </a:endParaRPr>
          </a:p>
          <a:p>
            <a:r>
              <a:rPr lang="en-US" altLang="zh-CN" sz="2800" dirty="0">
                <a:solidFill>
                  <a:schemeClr val="bg1"/>
                </a:solidFill>
                <a:latin typeface="Franklin Gothic Medium Cond" panose="020B0606030402020204" pitchFamily="34" charset="0"/>
              </a:rPr>
              <a:t>(MS-Ind)</a:t>
            </a:r>
            <a:endParaRPr lang="en-US" altLang="zh-CN" sz="4400" dirty="0">
              <a:solidFill>
                <a:schemeClr val="bg1"/>
              </a:solidFill>
              <a:latin typeface="Franklin Gothic Medium Cond" panose="020B0606030402020204" pitchFamily="34" charset="0"/>
            </a:endParaRPr>
          </a:p>
        </p:txBody>
      </p:sp>
      <p:pic>
        <p:nvPicPr>
          <p:cNvPr id="4" name="Picture 3">
            <a:extLst>
              <a:ext uri="{FF2B5EF4-FFF2-40B4-BE49-F238E27FC236}">
                <a16:creationId xmlns:a16="http://schemas.microsoft.com/office/drawing/2014/main" id="{C0500288-8242-4BDD-83DD-8D535572C0C4}"/>
              </a:ext>
            </a:extLst>
          </p:cNvPr>
          <p:cNvPicPr>
            <a:picLocks noChangeAspect="1"/>
          </p:cNvPicPr>
          <p:nvPr/>
        </p:nvPicPr>
        <p:blipFill>
          <a:blip r:embed="rId4"/>
          <a:stretch>
            <a:fillRect/>
          </a:stretch>
        </p:blipFill>
        <p:spPr>
          <a:xfrm>
            <a:off x="461473" y="1527466"/>
            <a:ext cx="11269054" cy="3803067"/>
          </a:xfrm>
          <a:prstGeom prst="rect">
            <a:avLst/>
          </a:prstGeom>
        </p:spPr>
      </p:pic>
    </p:spTree>
    <p:extLst>
      <p:ext uri="{BB962C8B-B14F-4D97-AF65-F5344CB8AC3E}">
        <p14:creationId xmlns:p14="http://schemas.microsoft.com/office/powerpoint/2010/main" val="31411979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 name="Picture 43">
            <a:extLst>
              <a:ext uri="{FF2B5EF4-FFF2-40B4-BE49-F238E27FC236}">
                <a16:creationId xmlns:a16="http://schemas.microsoft.com/office/drawing/2014/main" id="{5209402F-D23E-4A3F-9069-DEDC64E852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2667000" y="-2667000"/>
            <a:ext cx="6858000" cy="12192000"/>
          </a:xfrm>
          <a:prstGeom prst="rect">
            <a:avLst/>
          </a:prstGeom>
        </p:spPr>
      </p:pic>
      <p:pic>
        <p:nvPicPr>
          <p:cNvPr id="5" name="Picture 4">
            <a:extLst>
              <a:ext uri="{FF2B5EF4-FFF2-40B4-BE49-F238E27FC236}">
                <a16:creationId xmlns:a16="http://schemas.microsoft.com/office/drawing/2014/main" id="{D2A7C692-3B92-4D6C-857C-31C5080233CB}"/>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10308444" y="5852160"/>
            <a:ext cx="1880019" cy="1005840"/>
          </a:xfrm>
          <a:prstGeom prst="rect">
            <a:avLst/>
          </a:prstGeom>
        </p:spPr>
      </p:pic>
      <p:sp>
        <p:nvSpPr>
          <p:cNvPr id="2" name="Slide Number Placeholder 1">
            <a:extLst>
              <a:ext uri="{FF2B5EF4-FFF2-40B4-BE49-F238E27FC236}">
                <a16:creationId xmlns:a16="http://schemas.microsoft.com/office/drawing/2014/main" id="{71BE6939-0C1A-40C1-9E34-0C67FD20A1C0}"/>
              </a:ext>
            </a:extLst>
          </p:cNvPr>
          <p:cNvSpPr>
            <a:spLocks noGrp="1"/>
          </p:cNvSpPr>
          <p:nvPr>
            <p:ph type="sldNum" sz="quarter" idx="12"/>
          </p:nvPr>
        </p:nvSpPr>
        <p:spPr/>
        <p:txBody>
          <a:bodyPr/>
          <a:lstStyle/>
          <a:p>
            <a:fld id="{EB9E5DA5-6055-4EBD-AF78-CBB20B4B5717}" type="slidenum">
              <a:rPr lang="en-US" smtClean="0"/>
              <a:pPr/>
              <a:t>38</a:t>
            </a:fld>
            <a:endParaRPr lang="en-US" dirty="0"/>
          </a:p>
        </p:txBody>
      </p:sp>
      <p:sp>
        <p:nvSpPr>
          <p:cNvPr id="40" name="TextBox 7">
            <a:extLst>
              <a:ext uri="{FF2B5EF4-FFF2-40B4-BE49-F238E27FC236}">
                <a16:creationId xmlns:a16="http://schemas.microsoft.com/office/drawing/2014/main" id="{1B1B105B-A260-4F4A-9152-23D051FD9610}"/>
              </a:ext>
            </a:extLst>
          </p:cNvPr>
          <p:cNvSpPr txBox="1">
            <a:spLocks noChangeArrowheads="1"/>
          </p:cNvSpPr>
          <p:nvPr/>
        </p:nvSpPr>
        <p:spPr bwMode="auto">
          <a:xfrm>
            <a:off x="504326" y="2858550"/>
            <a:ext cx="5348278" cy="2431435"/>
          </a:xfrm>
          <a:prstGeom prst="rect">
            <a:avLst/>
          </a:prstGeom>
          <a:solidFill>
            <a:srgbClr val="5085B2">
              <a:alpha val="60000"/>
            </a:srgbClr>
          </a:solidFill>
          <a:ln>
            <a:noFill/>
          </a:ln>
        </p:spPr>
        <p:txBody>
          <a:bodyPr wrap="square">
            <a:spAutoFit/>
          </a:bodyPr>
          <a:lstStyle>
            <a:lvl1pPr marL="285750" indent="-285750">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342900" indent="-342900" algn="just">
              <a:buFont typeface="Courier New" panose="02070309020205020404" pitchFamily="49" charset="0"/>
              <a:buChar char="o"/>
            </a:pPr>
            <a:r>
              <a:rPr lang="en-US" altLang="ko-KR" b="1" dirty="0">
                <a:solidFill>
                  <a:srgbClr val="FFFF00"/>
                </a:solidFill>
              </a:rPr>
              <a:t>Nama </a:t>
            </a:r>
            <a:r>
              <a:rPr lang="en-US" altLang="ko-KR" b="1" dirty="0" err="1">
                <a:solidFill>
                  <a:srgbClr val="FFFF00"/>
                </a:solidFill>
              </a:rPr>
              <a:t>Kegiatan</a:t>
            </a:r>
            <a:r>
              <a:rPr lang="en-US" altLang="ko-KR" dirty="0">
                <a:solidFill>
                  <a:schemeClr val="bg1"/>
                </a:solidFill>
              </a:rPr>
              <a:t>: </a:t>
            </a:r>
            <a:r>
              <a:rPr lang="en-US" altLang="ko-KR" dirty="0" err="1">
                <a:solidFill>
                  <a:schemeClr val="bg1"/>
                </a:solidFill>
              </a:rPr>
              <a:t>Tuliskan</a:t>
            </a:r>
            <a:r>
              <a:rPr lang="en-US" altLang="ko-KR" dirty="0">
                <a:solidFill>
                  <a:schemeClr val="bg1"/>
                </a:solidFill>
              </a:rPr>
              <a:t> </a:t>
            </a:r>
            <a:r>
              <a:rPr lang="en-US" altLang="ko-KR" dirty="0" err="1">
                <a:solidFill>
                  <a:schemeClr val="bg1"/>
                </a:solidFill>
              </a:rPr>
              <a:t>nama</a:t>
            </a:r>
            <a:r>
              <a:rPr lang="en-US" altLang="ko-KR" dirty="0">
                <a:solidFill>
                  <a:schemeClr val="bg1"/>
                </a:solidFill>
              </a:rPr>
              <a:t> </a:t>
            </a:r>
            <a:r>
              <a:rPr lang="en-US" altLang="ko-KR" dirty="0" err="1">
                <a:solidFill>
                  <a:schemeClr val="bg1"/>
                </a:solidFill>
              </a:rPr>
              <a:t>kegiatan</a:t>
            </a:r>
            <a:r>
              <a:rPr lang="en-US" altLang="ko-KR" dirty="0">
                <a:solidFill>
                  <a:schemeClr val="bg1"/>
                </a:solidFill>
              </a:rPr>
              <a:t> </a:t>
            </a:r>
            <a:r>
              <a:rPr lang="en-US" altLang="ko-KR" dirty="0" err="1">
                <a:solidFill>
                  <a:schemeClr val="bg1"/>
                </a:solidFill>
              </a:rPr>
              <a:t>statistik</a:t>
            </a:r>
            <a:r>
              <a:rPr lang="en-US" altLang="ko-KR" dirty="0">
                <a:solidFill>
                  <a:schemeClr val="bg1"/>
                </a:solidFill>
              </a:rPr>
              <a:t> yang </a:t>
            </a:r>
            <a:r>
              <a:rPr lang="en-US" altLang="ko-KR" dirty="0" err="1">
                <a:solidFill>
                  <a:schemeClr val="bg1"/>
                </a:solidFill>
              </a:rPr>
              <a:t>dilakukan</a:t>
            </a:r>
            <a:r>
              <a:rPr lang="en-US" altLang="ko-KR" dirty="0">
                <a:solidFill>
                  <a:schemeClr val="bg1"/>
                </a:solidFill>
              </a:rPr>
              <a:t> </a:t>
            </a:r>
            <a:r>
              <a:rPr lang="en-US" altLang="ko-KR" dirty="0" err="1">
                <a:solidFill>
                  <a:schemeClr val="bg1"/>
                </a:solidFill>
              </a:rPr>
              <a:t>sesuai</a:t>
            </a:r>
            <a:r>
              <a:rPr lang="en-US" altLang="ko-KR" dirty="0">
                <a:solidFill>
                  <a:schemeClr val="bg1"/>
                </a:solidFill>
              </a:rPr>
              <a:t> </a:t>
            </a:r>
            <a:r>
              <a:rPr lang="en-US" altLang="ko-KR" dirty="0" err="1">
                <a:solidFill>
                  <a:schemeClr val="bg1"/>
                </a:solidFill>
              </a:rPr>
              <a:t>dengan</a:t>
            </a:r>
            <a:r>
              <a:rPr lang="en-US" altLang="ko-KR" dirty="0">
                <a:solidFill>
                  <a:schemeClr val="bg1"/>
                </a:solidFill>
              </a:rPr>
              <a:t> </a:t>
            </a:r>
            <a:r>
              <a:rPr lang="en-US" altLang="ko-KR" dirty="0" err="1">
                <a:solidFill>
                  <a:schemeClr val="bg1"/>
                </a:solidFill>
              </a:rPr>
              <a:t>judul</a:t>
            </a:r>
            <a:r>
              <a:rPr lang="en-US" altLang="ko-KR" dirty="0">
                <a:solidFill>
                  <a:schemeClr val="bg1"/>
                </a:solidFill>
              </a:rPr>
              <a:t> </a:t>
            </a:r>
            <a:r>
              <a:rPr lang="en-US" altLang="ko-KR" dirty="0" err="1">
                <a:solidFill>
                  <a:schemeClr val="bg1"/>
                </a:solidFill>
              </a:rPr>
              <a:t>kegiatan</a:t>
            </a:r>
            <a:r>
              <a:rPr lang="en-US" altLang="ko-KR" dirty="0">
                <a:solidFill>
                  <a:schemeClr val="bg1"/>
                </a:solidFill>
              </a:rPr>
              <a:t> pada metadata </a:t>
            </a:r>
            <a:r>
              <a:rPr lang="en-US" altLang="ko-KR" dirty="0" err="1">
                <a:solidFill>
                  <a:schemeClr val="bg1"/>
                </a:solidFill>
              </a:rPr>
              <a:t>kegiatan</a:t>
            </a:r>
            <a:r>
              <a:rPr lang="en-US" altLang="ko-KR" dirty="0">
                <a:solidFill>
                  <a:schemeClr val="bg1"/>
                </a:solidFill>
              </a:rPr>
              <a:t> </a:t>
            </a:r>
            <a:r>
              <a:rPr lang="en-US" altLang="ko-KR" dirty="0" err="1">
                <a:solidFill>
                  <a:schemeClr val="bg1"/>
                </a:solidFill>
              </a:rPr>
              <a:t>atau</a:t>
            </a:r>
            <a:r>
              <a:rPr lang="en-US" altLang="ko-KR" dirty="0">
                <a:solidFill>
                  <a:schemeClr val="bg1"/>
                </a:solidFill>
              </a:rPr>
              <a:t> MS-Keg.</a:t>
            </a:r>
            <a:endParaRPr lang="en-US" altLang="ko-KR" sz="1600" dirty="0">
              <a:solidFill>
                <a:schemeClr val="bg1"/>
              </a:solidFill>
            </a:endParaRPr>
          </a:p>
          <a:p>
            <a:pPr marL="342900" indent="-342900" algn="just">
              <a:buFont typeface="Courier New" panose="02070309020205020404" pitchFamily="49" charset="0"/>
              <a:buChar char="o"/>
            </a:pPr>
            <a:r>
              <a:rPr lang="en-US" altLang="ko-KR" b="1" dirty="0">
                <a:solidFill>
                  <a:srgbClr val="FFFF00"/>
                </a:solidFill>
              </a:rPr>
              <a:t>Kode </a:t>
            </a:r>
            <a:r>
              <a:rPr lang="en-US" altLang="ko-KR" b="1" dirty="0" err="1">
                <a:solidFill>
                  <a:srgbClr val="FFFF00"/>
                </a:solidFill>
              </a:rPr>
              <a:t>Kegiatan</a:t>
            </a:r>
            <a:r>
              <a:rPr lang="en-US" altLang="ko-KR" sz="1600" dirty="0">
                <a:solidFill>
                  <a:schemeClr val="bg1"/>
                </a:solidFill>
              </a:rPr>
              <a:t> : </a:t>
            </a:r>
            <a:r>
              <a:rPr lang="id-ID" sz="1600" dirty="0">
                <a:solidFill>
                  <a:schemeClr val="bg1"/>
                </a:solidFill>
              </a:rPr>
              <a:t>Tuliskan kode kegiatan statistik yang dilakukan. </a:t>
            </a:r>
            <a:r>
              <a:rPr lang="id-ID" sz="1600" dirty="0">
                <a:solidFill>
                  <a:schemeClr val="bg1"/>
                </a:solidFill>
                <a:highlight>
                  <a:srgbClr val="FF0000"/>
                </a:highlight>
              </a:rPr>
              <a:t>Kolom ini diisi oleh</a:t>
            </a:r>
            <a:r>
              <a:rPr lang="en-US" sz="1600" dirty="0">
                <a:solidFill>
                  <a:schemeClr val="bg1"/>
                </a:solidFill>
                <a:highlight>
                  <a:srgbClr val="FF0000"/>
                </a:highlight>
              </a:rPr>
              <a:t> </a:t>
            </a:r>
            <a:r>
              <a:rPr lang="id-ID" sz="1600" dirty="0">
                <a:solidFill>
                  <a:schemeClr val="bg1"/>
                </a:solidFill>
                <a:highlight>
                  <a:srgbClr val="FF0000"/>
                </a:highlight>
              </a:rPr>
              <a:t>petugas</a:t>
            </a:r>
            <a:r>
              <a:rPr lang="id-ID" sz="1600" dirty="0">
                <a:solidFill>
                  <a:schemeClr val="bg1"/>
                </a:solidFill>
              </a:rPr>
              <a:t>.</a:t>
            </a:r>
            <a:r>
              <a:rPr lang="en-US" sz="1600" dirty="0">
                <a:solidFill>
                  <a:schemeClr val="bg1"/>
                </a:solidFill>
              </a:rPr>
              <a:t> </a:t>
            </a:r>
            <a:r>
              <a:rPr lang="id-ID" sz="1600" dirty="0">
                <a:solidFill>
                  <a:schemeClr val="bg1"/>
                </a:solidFill>
              </a:rPr>
              <a:t>Kode kegiatan statistik merupakan suatu kode unik yang diberikan</a:t>
            </a:r>
            <a:r>
              <a:rPr lang="en-US" sz="1600" dirty="0">
                <a:solidFill>
                  <a:schemeClr val="bg1"/>
                </a:solidFill>
              </a:rPr>
              <a:t> </a:t>
            </a:r>
            <a:r>
              <a:rPr lang="id-ID" sz="1600" dirty="0">
                <a:solidFill>
                  <a:schemeClr val="bg1"/>
                </a:solidFill>
              </a:rPr>
              <a:t>oleh BPS berdasarkan kegiatan statistik yang diselenggarakan dan</a:t>
            </a:r>
            <a:r>
              <a:rPr lang="en-US" sz="1600" dirty="0">
                <a:solidFill>
                  <a:schemeClr val="bg1"/>
                </a:solidFill>
              </a:rPr>
              <a:t> </a:t>
            </a:r>
            <a:r>
              <a:rPr lang="id-ID" sz="1600" dirty="0">
                <a:solidFill>
                  <a:schemeClr val="bg1"/>
                </a:solidFill>
              </a:rPr>
              <a:t>telah dilaporkan kepada BPS.</a:t>
            </a:r>
            <a:endParaRPr lang="en-US" altLang="ko-KR" sz="1600" dirty="0">
              <a:solidFill>
                <a:schemeClr val="bg1"/>
              </a:solidFill>
            </a:endParaRPr>
          </a:p>
        </p:txBody>
      </p:sp>
      <p:sp>
        <p:nvSpPr>
          <p:cNvPr id="12" name="文本框 25">
            <a:extLst>
              <a:ext uri="{FF2B5EF4-FFF2-40B4-BE49-F238E27FC236}">
                <a16:creationId xmlns:a16="http://schemas.microsoft.com/office/drawing/2014/main" id="{B1D500EE-D771-4EC9-AA01-64A9AECBC078}"/>
              </a:ext>
            </a:extLst>
          </p:cNvPr>
          <p:cNvSpPr txBox="1"/>
          <p:nvPr/>
        </p:nvSpPr>
        <p:spPr>
          <a:xfrm>
            <a:off x="289732" y="157311"/>
            <a:ext cx="11129557" cy="1200329"/>
          </a:xfrm>
          <a:prstGeom prst="rect">
            <a:avLst/>
          </a:prstGeom>
          <a:noFill/>
        </p:spPr>
        <p:txBody>
          <a:bodyPr wrap="square" rtlCol="0">
            <a:spAutoFit/>
          </a:bodyPr>
          <a:lstStyle/>
          <a:p>
            <a:r>
              <a:rPr lang="en-US" altLang="zh-CN" sz="4400" dirty="0">
                <a:solidFill>
                  <a:srgbClr val="FFC000"/>
                </a:solidFill>
                <a:latin typeface="Franklin Gothic Medium Cond" panose="020B0606030402020204" pitchFamily="34" charset="0"/>
              </a:rPr>
              <a:t>Metadata </a:t>
            </a:r>
            <a:r>
              <a:rPr lang="en-US" altLang="zh-CN" sz="4400" dirty="0" err="1">
                <a:solidFill>
                  <a:srgbClr val="FFC000"/>
                </a:solidFill>
                <a:latin typeface="Franklin Gothic Medium Cond" panose="020B0606030402020204" pitchFamily="34" charset="0"/>
              </a:rPr>
              <a:t>Statistik</a:t>
            </a:r>
            <a:r>
              <a:rPr lang="en-US" altLang="zh-CN" sz="4400" dirty="0">
                <a:solidFill>
                  <a:srgbClr val="FFC000"/>
                </a:solidFill>
                <a:latin typeface="Franklin Gothic Medium Cond" panose="020B0606030402020204" pitchFamily="34" charset="0"/>
              </a:rPr>
              <a:t> - </a:t>
            </a:r>
            <a:r>
              <a:rPr lang="en-US" altLang="zh-CN" sz="4400" dirty="0" err="1">
                <a:solidFill>
                  <a:schemeClr val="bg1"/>
                </a:solidFill>
                <a:latin typeface="Franklin Gothic Medium Cond" panose="020B0606030402020204" pitchFamily="34" charset="0"/>
              </a:rPr>
              <a:t>Indikator</a:t>
            </a:r>
            <a:endParaRPr lang="en-US" altLang="zh-CN" sz="2800" dirty="0">
              <a:solidFill>
                <a:schemeClr val="bg1"/>
              </a:solidFill>
              <a:latin typeface="Franklin Gothic Medium Cond" panose="020B0606030402020204" pitchFamily="34" charset="0"/>
            </a:endParaRPr>
          </a:p>
          <a:p>
            <a:r>
              <a:rPr lang="en-US" altLang="zh-CN" sz="2800" dirty="0">
                <a:solidFill>
                  <a:schemeClr val="bg1"/>
                </a:solidFill>
                <a:latin typeface="Franklin Gothic Medium Cond" panose="020B0606030402020204" pitchFamily="34" charset="0"/>
              </a:rPr>
              <a:t>(MS-Ind)</a:t>
            </a:r>
            <a:endParaRPr lang="en-US" altLang="zh-CN" sz="4400" dirty="0">
              <a:solidFill>
                <a:schemeClr val="bg1"/>
              </a:solidFill>
              <a:latin typeface="Franklin Gothic Medium Cond" panose="020B0606030402020204" pitchFamily="34" charset="0"/>
            </a:endParaRPr>
          </a:p>
        </p:txBody>
      </p:sp>
      <p:pic>
        <p:nvPicPr>
          <p:cNvPr id="25" name="Picture 24">
            <a:extLst>
              <a:ext uri="{FF2B5EF4-FFF2-40B4-BE49-F238E27FC236}">
                <a16:creationId xmlns:a16="http://schemas.microsoft.com/office/drawing/2014/main" id="{0F67EEDA-57CA-41D6-84C2-3C063B961352}"/>
              </a:ext>
            </a:extLst>
          </p:cNvPr>
          <p:cNvPicPr>
            <a:picLocks noChangeAspect="1"/>
          </p:cNvPicPr>
          <p:nvPr/>
        </p:nvPicPr>
        <p:blipFill rotWithShape="1">
          <a:blip r:embed="rId4"/>
          <a:srcRect l="-1303" t="26045" r="1303" b="54592"/>
          <a:stretch/>
        </p:blipFill>
        <p:spPr>
          <a:xfrm>
            <a:off x="289732" y="1436378"/>
            <a:ext cx="11264182" cy="736070"/>
          </a:xfrm>
          <a:prstGeom prst="rect">
            <a:avLst/>
          </a:prstGeom>
        </p:spPr>
      </p:pic>
      <p:sp>
        <p:nvSpPr>
          <p:cNvPr id="27" name="TextBox 7">
            <a:extLst>
              <a:ext uri="{FF2B5EF4-FFF2-40B4-BE49-F238E27FC236}">
                <a16:creationId xmlns:a16="http://schemas.microsoft.com/office/drawing/2014/main" id="{86CDFA6B-877A-47DF-B95B-786A68E38642}"/>
              </a:ext>
            </a:extLst>
          </p:cNvPr>
          <p:cNvSpPr txBox="1">
            <a:spLocks noChangeArrowheads="1"/>
          </p:cNvSpPr>
          <p:nvPr/>
        </p:nvSpPr>
        <p:spPr bwMode="auto">
          <a:xfrm>
            <a:off x="5947074" y="2856848"/>
            <a:ext cx="5761947" cy="923330"/>
          </a:xfrm>
          <a:prstGeom prst="rect">
            <a:avLst/>
          </a:prstGeom>
          <a:solidFill>
            <a:srgbClr val="5085B2">
              <a:alpha val="60000"/>
            </a:srgbClr>
          </a:solidFill>
          <a:ln>
            <a:noFill/>
          </a:ln>
        </p:spPr>
        <p:txBody>
          <a:bodyPr wrap="square">
            <a:spAutoFit/>
          </a:bodyPr>
          <a:lstStyle>
            <a:lvl1pPr marL="285750" indent="-285750">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342900" indent="-342900" algn="just">
              <a:buFont typeface="Courier New" panose="02070309020205020404" pitchFamily="49" charset="0"/>
              <a:buChar char="o"/>
            </a:pPr>
            <a:r>
              <a:rPr lang="en-US" altLang="ko-KR" b="1" dirty="0" err="1">
                <a:solidFill>
                  <a:srgbClr val="FFFF00"/>
                </a:solidFill>
              </a:rPr>
              <a:t>Penyelenggara</a:t>
            </a:r>
            <a:r>
              <a:rPr lang="en-US" altLang="ko-KR" dirty="0">
                <a:solidFill>
                  <a:schemeClr val="bg1"/>
                </a:solidFill>
              </a:rPr>
              <a:t>: </a:t>
            </a:r>
            <a:r>
              <a:rPr lang="en-US" altLang="ko-KR" dirty="0" err="1">
                <a:solidFill>
                  <a:schemeClr val="bg1"/>
                </a:solidFill>
              </a:rPr>
              <a:t>Tuliskan</a:t>
            </a:r>
            <a:r>
              <a:rPr lang="en-US" altLang="ko-KR" dirty="0">
                <a:solidFill>
                  <a:schemeClr val="bg1"/>
                </a:solidFill>
              </a:rPr>
              <a:t> </a:t>
            </a:r>
            <a:r>
              <a:rPr lang="en-US" altLang="ko-KR" dirty="0" err="1">
                <a:solidFill>
                  <a:schemeClr val="bg1"/>
                </a:solidFill>
              </a:rPr>
              <a:t>penyelenggara</a:t>
            </a:r>
            <a:r>
              <a:rPr lang="en-US" altLang="ko-KR" dirty="0">
                <a:solidFill>
                  <a:schemeClr val="bg1"/>
                </a:solidFill>
              </a:rPr>
              <a:t> </a:t>
            </a:r>
            <a:r>
              <a:rPr lang="en-US" altLang="ko-KR" dirty="0" err="1">
                <a:solidFill>
                  <a:schemeClr val="bg1"/>
                </a:solidFill>
              </a:rPr>
              <a:t>kegiatan</a:t>
            </a:r>
            <a:r>
              <a:rPr lang="en-US" altLang="ko-KR" dirty="0">
                <a:solidFill>
                  <a:schemeClr val="bg1"/>
                </a:solidFill>
              </a:rPr>
              <a:t> </a:t>
            </a:r>
            <a:r>
              <a:rPr lang="en-US" altLang="ko-KR" dirty="0" err="1">
                <a:solidFill>
                  <a:schemeClr val="bg1"/>
                </a:solidFill>
              </a:rPr>
              <a:t>statistik</a:t>
            </a:r>
            <a:r>
              <a:rPr lang="en-US" altLang="ko-KR" dirty="0">
                <a:solidFill>
                  <a:schemeClr val="bg1"/>
                </a:solidFill>
              </a:rPr>
              <a:t>, </a:t>
            </a:r>
            <a:r>
              <a:rPr lang="en-US" altLang="ko-KR" dirty="0" err="1">
                <a:solidFill>
                  <a:schemeClr val="bg1"/>
                </a:solidFill>
              </a:rPr>
              <a:t>meliputi</a:t>
            </a:r>
            <a:r>
              <a:rPr lang="en-US" altLang="ko-KR" dirty="0">
                <a:solidFill>
                  <a:schemeClr val="bg1"/>
                </a:solidFill>
              </a:rPr>
              <a:t> </a:t>
            </a:r>
            <a:r>
              <a:rPr lang="en-US" altLang="ko-KR" dirty="0" err="1">
                <a:solidFill>
                  <a:schemeClr val="bg1"/>
                </a:solidFill>
              </a:rPr>
              <a:t>nama</a:t>
            </a:r>
            <a:r>
              <a:rPr lang="en-US" altLang="ko-KR" dirty="0">
                <a:solidFill>
                  <a:schemeClr val="bg1"/>
                </a:solidFill>
              </a:rPr>
              <a:t> </a:t>
            </a:r>
            <a:r>
              <a:rPr lang="en-US" altLang="ko-KR" dirty="0" err="1">
                <a:solidFill>
                  <a:schemeClr val="bg1"/>
                </a:solidFill>
              </a:rPr>
              <a:t>instansi</a:t>
            </a:r>
            <a:r>
              <a:rPr lang="en-US" altLang="ko-KR" dirty="0">
                <a:solidFill>
                  <a:schemeClr val="bg1"/>
                </a:solidFill>
              </a:rPr>
              <a:t> dan unit </a:t>
            </a:r>
            <a:r>
              <a:rPr lang="en-US" altLang="ko-KR" dirty="0" err="1">
                <a:solidFill>
                  <a:schemeClr val="bg1"/>
                </a:solidFill>
              </a:rPr>
              <a:t>kerja</a:t>
            </a:r>
            <a:r>
              <a:rPr lang="en-US" altLang="ko-KR" dirty="0">
                <a:solidFill>
                  <a:schemeClr val="bg1"/>
                </a:solidFill>
              </a:rPr>
              <a:t> </a:t>
            </a:r>
            <a:r>
              <a:rPr lang="en-US" altLang="ko-KR" dirty="0" err="1">
                <a:solidFill>
                  <a:schemeClr val="bg1"/>
                </a:solidFill>
              </a:rPr>
              <a:t>penanggung</a:t>
            </a:r>
            <a:r>
              <a:rPr lang="en-US" altLang="ko-KR" dirty="0">
                <a:solidFill>
                  <a:schemeClr val="bg1"/>
                </a:solidFill>
              </a:rPr>
              <a:t> </a:t>
            </a:r>
            <a:r>
              <a:rPr lang="en-US" altLang="ko-KR" dirty="0" err="1">
                <a:solidFill>
                  <a:schemeClr val="bg1"/>
                </a:solidFill>
              </a:rPr>
              <a:t>jawab</a:t>
            </a:r>
            <a:r>
              <a:rPr lang="en-US" altLang="ko-KR" dirty="0">
                <a:solidFill>
                  <a:schemeClr val="bg1"/>
                </a:solidFill>
              </a:rPr>
              <a:t>.</a:t>
            </a:r>
            <a:endParaRPr lang="en-US" altLang="ko-KR" sz="1600" dirty="0">
              <a:solidFill>
                <a:schemeClr val="bg1"/>
              </a:solidFill>
            </a:endParaRPr>
          </a:p>
        </p:txBody>
      </p:sp>
      <p:cxnSp>
        <p:nvCxnSpPr>
          <p:cNvPr id="11" name="Connector: Elbow 10">
            <a:extLst>
              <a:ext uri="{FF2B5EF4-FFF2-40B4-BE49-F238E27FC236}">
                <a16:creationId xmlns:a16="http://schemas.microsoft.com/office/drawing/2014/main" id="{A8484AFE-6FA6-497B-BE89-E98F383D7F84}"/>
              </a:ext>
            </a:extLst>
          </p:cNvPr>
          <p:cNvCxnSpPr>
            <a:cxnSpLocks/>
          </p:cNvCxnSpPr>
          <p:nvPr/>
        </p:nvCxnSpPr>
        <p:spPr>
          <a:xfrm>
            <a:off x="6096000" y="1900757"/>
            <a:ext cx="0" cy="1096967"/>
          </a:xfrm>
          <a:prstGeom prst="straightConnector1">
            <a:avLst/>
          </a:prstGeom>
          <a:ln w="3810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4" name="Connector: Elbow 23">
            <a:extLst>
              <a:ext uri="{FF2B5EF4-FFF2-40B4-BE49-F238E27FC236}">
                <a16:creationId xmlns:a16="http://schemas.microsoft.com/office/drawing/2014/main" id="{02726FFD-AD47-43B7-91A2-5D84E5A82D2F}"/>
              </a:ext>
            </a:extLst>
          </p:cNvPr>
          <p:cNvCxnSpPr>
            <a:cxnSpLocks/>
            <a:endCxn id="40" idx="1"/>
          </p:cNvCxnSpPr>
          <p:nvPr/>
        </p:nvCxnSpPr>
        <p:spPr>
          <a:xfrm rot="5400000">
            <a:off x="-447832" y="2988348"/>
            <a:ext cx="2038078" cy="133762"/>
          </a:xfrm>
          <a:prstGeom prst="bentConnector4">
            <a:avLst>
              <a:gd name="adj1" fmla="val -639"/>
              <a:gd name="adj2" fmla="val 411851"/>
            </a:avLst>
          </a:prstGeom>
          <a:ln w="3810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2" name="Connector: Elbow 41">
            <a:extLst>
              <a:ext uri="{FF2B5EF4-FFF2-40B4-BE49-F238E27FC236}">
                <a16:creationId xmlns:a16="http://schemas.microsoft.com/office/drawing/2014/main" id="{E1F0255B-890D-4364-B706-05575A00B360}"/>
              </a:ext>
            </a:extLst>
          </p:cNvPr>
          <p:cNvCxnSpPr>
            <a:cxnSpLocks/>
          </p:cNvCxnSpPr>
          <p:nvPr/>
        </p:nvCxnSpPr>
        <p:spPr>
          <a:xfrm rot="5400000">
            <a:off x="479390" y="1864948"/>
            <a:ext cx="1319571" cy="1002178"/>
          </a:xfrm>
          <a:prstGeom prst="bentConnector3">
            <a:avLst>
              <a:gd name="adj1" fmla="val 50000"/>
            </a:avLst>
          </a:prstGeom>
          <a:ln w="3810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125165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 name="Picture 43">
            <a:extLst>
              <a:ext uri="{FF2B5EF4-FFF2-40B4-BE49-F238E27FC236}">
                <a16:creationId xmlns:a16="http://schemas.microsoft.com/office/drawing/2014/main" id="{5209402F-D23E-4A3F-9069-DEDC64E852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2667000" y="-2667000"/>
            <a:ext cx="6858000" cy="12192000"/>
          </a:xfrm>
          <a:prstGeom prst="rect">
            <a:avLst/>
          </a:prstGeom>
        </p:spPr>
      </p:pic>
      <p:pic>
        <p:nvPicPr>
          <p:cNvPr id="5" name="Picture 4">
            <a:extLst>
              <a:ext uri="{FF2B5EF4-FFF2-40B4-BE49-F238E27FC236}">
                <a16:creationId xmlns:a16="http://schemas.microsoft.com/office/drawing/2014/main" id="{D2A7C692-3B92-4D6C-857C-31C5080233CB}"/>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10308444" y="5852160"/>
            <a:ext cx="1880019" cy="1005840"/>
          </a:xfrm>
          <a:prstGeom prst="rect">
            <a:avLst/>
          </a:prstGeom>
        </p:spPr>
      </p:pic>
      <p:sp>
        <p:nvSpPr>
          <p:cNvPr id="2" name="Slide Number Placeholder 1">
            <a:extLst>
              <a:ext uri="{FF2B5EF4-FFF2-40B4-BE49-F238E27FC236}">
                <a16:creationId xmlns:a16="http://schemas.microsoft.com/office/drawing/2014/main" id="{71BE6939-0C1A-40C1-9E34-0C67FD20A1C0}"/>
              </a:ext>
            </a:extLst>
          </p:cNvPr>
          <p:cNvSpPr>
            <a:spLocks noGrp="1"/>
          </p:cNvSpPr>
          <p:nvPr>
            <p:ph type="sldNum" sz="quarter" idx="12"/>
          </p:nvPr>
        </p:nvSpPr>
        <p:spPr/>
        <p:txBody>
          <a:bodyPr/>
          <a:lstStyle/>
          <a:p>
            <a:fld id="{EB9E5DA5-6055-4EBD-AF78-CBB20B4B5717}" type="slidenum">
              <a:rPr lang="en-US" smtClean="0"/>
              <a:pPr/>
              <a:t>39</a:t>
            </a:fld>
            <a:endParaRPr lang="en-US" dirty="0"/>
          </a:p>
        </p:txBody>
      </p:sp>
      <p:sp>
        <p:nvSpPr>
          <p:cNvPr id="40" name="TextBox 7">
            <a:extLst>
              <a:ext uri="{FF2B5EF4-FFF2-40B4-BE49-F238E27FC236}">
                <a16:creationId xmlns:a16="http://schemas.microsoft.com/office/drawing/2014/main" id="{1B1B105B-A260-4F4A-9152-23D051FD9610}"/>
              </a:ext>
            </a:extLst>
          </p:cNvPr>
          <p:cNvSpPr txBox="1">
            <a:spLocks noChangeArrowheads="1"/>
          </p:cNvSpPr>
          <p:nvPr/>
        </p:nvSpPr>
        <p:spPr bwMode="auto">
          <a:xfrm>
            <a:off x="5625279" y="2306143"/>
            <a:ext cx="6252062" cy="3170099"/>
          </a:xfrm>
          <a:prstGeom prst="rect">
            <a:avLst/>
          </a:prstGeom>
          <a:solidFill>
            <a:srgbClr val="5085B2">
              <a:alpha val="60000"/>
            </a:srgbClr>
          </a:solidFill>
          <a:ln>
            <a:noFill/>
          </a:ln>
        </p:spPr>
        <p:txBody>
          <a:bodyPr wrap="square">
            <a:spAutoFit/>
          </a:bodyPr>
          <a:lstStyle>
            <a:lvl1pPr marL="285750" indent="-285750">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342900" indent="-342900" algn="just">
              <a:buFont typeface="Courier New" panose="02070309020205020404" pitchFamily="49" charset="0"/>
              <a:buChar char="o"/>
            </a:pPr>
            <a:r>
              <a:rPr lang="en-US" altLang="ko-KR" b="1" dirty="0">
                <a:solidFill>
                  <a:srgbClr val="FFFF00"/>
                </a:solidFill>
              </a:rPr>
              <a:t>Kolom (1) </a:t>
            </a:r>
            <a:r>
              <a:rPr lang="en-US" altLang="ko-KR" b="1" dirty="0" err="1">
                <a:solidFill>
                  <a:srgbClr val="FFFF00"/>
                </a:solidFill>
              </a:rPr>
              <a:t>Nomor</a:t>
            </a:r>
            <a:r>
              <a:rPr lang="en-US" altLang="ko-KR" dirty="0">
                <a:solidFill>
                  <a:schemeClr val="bg1"/>
                </a:solidFill>
              </a:rPr>
              <a:t> : </a:t>
            </a:r>
            <a:r>
              <a:rPr lang="en-US" altLang="ko-KR" sz="1600" dirty="0" err="1">
                <a:solidFill>
                  <a:schemeClr val="bg1"/>
                </a:solidFill>
              </a:rPr>
              <a:t>Tuliskan</a:t>
            </a:r>
            <a:r>
              <a:rPr lang="en-US" altLang="ko-KR" sz="1600" dirty="0">
                <a:solidFill>
                  <a:schemeClr val="bg1"/>
                </a:solidFill>
              </a:rPr>
              <a:t> </a:t>
            </a:r>
            <a:r>
              <a:rPr lang="en-US" altLang="ko-KR" sz="1600" dirty="0" err="1">
                <a:solidFill>
                  <a:schemeClr val="bg1"/>
                </a:solidFill>
              </a:rPr>
              <a:t>nomor</a:t>
            </a:r>
            <a:r>
              <a:rPr lang="en-US" altLang="ko-KR" sz="1600" dirty="0">
                <a:solidFill>
                  <a:schemeClr val="bg1"/>
                </a:solidFill>
              </a:rPr>
              <a:t> </a:t>
            </a:r>
            <a:r>
              <a:rPr lang="en-US" altLang="ko-KR" sz="1600" dirty="0" err="1">
                <a:solidFill>
                  <a:schemeClr val="bg1"/>
                </a:solidFill>
              </a:rPr>
              <a:t>urut</a:t>
            </a:r>
            <a:r>
              <a:rPr lang="en-US" altLang="ko-KR" sz="1600" dirty="0">
                <a:solidFill>
                  <a:schemeClr val="bg1"/>
                </a:solidFill>
              </a:rPr>
              <a:t> </a:t>
            </a:r>
            <a:r>
              <a:rPr lang="en-US" altLang="ko-KR" sz="1600" dirty="0" err="1">
                <a:solidFill>
                  <a:schemeClr val="bg1"/>
                </a:solidFill>
              </a:rPr>
              <a:t>indikator</a:t>
            </a:r>
            <a:r>
              <a:rPr lang="en-US" altLang="ko-KR" sz="1600" dirty="0">
                <a:solidFill>
                  <a:schemeClr val="bg1"/>
                </a:solidFill>
              </a:rPr>
              <a:t> yang </a:t>
            </a:r>
            <a:r>
              <a:rPr lang="en-US" altLang="ko-KR" sz="1600" dirty="0" err="1">
                <a:solidFill>
                  <a:schemeClr val="bg1"/>
                </a:solidFill>
              </a:rPr>
              <a:t>dihasilkan</a:t>
            </a:r>
            <a:r>
              <a:rPr lang="en-US" altLang="ko-KR" sz="1600" dirty="0">
                <a:solidFill>
                  <a:schemeClr val="bg1"/>
                </a:solidFill>
              </a:rPr>
              <a:t> </a:t>
            </a:r>
            <a:r>
              <a:rPr lang="en-US" altLang="ko-KR" sz="1600" dirty="0" err="1">
                <a:solidFill>
                  <a:schemeClr val="bg1"/>
                </a:solidFill>
              </a:rPr>
              <a:t>mulai</a:t>
            </a:r>
            <a:r>
              <a:rPr lang="en-US" altLang="ko-KR" sz="1600" dirty="0">
                <a:solidFill>
                  <a:schemeClr val="bg1"/>
                </a:solidFill>
              </a:rPr>
              <a:t> </a:t>
            </a:r>
            <a:r>
              <a:rPr lang="en-US" altLang="ko-KR" sz="1600" dirty="0" err="1">
                <a:solidFill>
                  <a:schemeClr val="bg1"/>
                </a:solidFill>
              </a:rPr>
              <a:t>dari</a:t>
            </a:r>
            <a:r>
              <a:rPr lang="en-US" altLang="ko-KR" sz="1600" dirty="0">
                <a:solidFill>
                  <a:schemeClr val="bg1"/>
                </a:solidFill>
              </a:rPr>
              <a:t> </a:t>
            </a:r>
            <a:r>
              <a:rPr lang="en-US" altLang="ko-KR" sz="1600" dirty="0" err="1">
                <a:solidFill>
                  <a:schemeClr val="bg1"/>
                </a:solidFill>
              </a:rPr>
              <a:t>satu</a:t>
            </a:r>
            <a:r>
              <a:rPr lang="en-US" altLang="ko-KR" sz="1600" dirty="0">
                <a:solidFill>
                  <a:schemeClr val="bg1"/>
                </a:solidFill>
              </a:rPr>
              <a:t> </a:t>
            </a:r>
            <a:r>
              <a:rPr lang="en-US" altLang="ko-KR" sz="1600" dirty="0" err="1">
                <a:solidFill>
                  <a:schemeClr val="bg1"/>
                </a:solidFill>
              </a:rPr>
              <a:t>sampai</a:t>
            </a:r>
            <a:r>
              <a:rPr lang="en-US" altLang="ko-KR" sz="1600" dirty="0">
                <a:solidFill>
                  <a:schemeClr val="bg1"/>
                </a:solidFill>
              </a:rPr>
              <a:t> </a:t>
            </a:r>
            <a:r>
              <a:rPr lang="en-US" altLang="ko-KR" sz="1600" dirty="0" err="1">
                <a:solidFill>
                  <a:schemeClr val="bg1"/>
                </a:solidFill>
              </a:rPr>
              <a:t>dengan</a:t>
            </a:r>
            <a:r>
              <a:rPr lang="en-US" altLang="ko-KR" sz="1600" dirty="0">
                <a:solidFill>
                  <a:schemeClr val="bg1"/>
                </a:solidFill>
              </a:rPr>
              <a:t> </a:t>
            </a:r>
            <a:r>
              <a:rPr lang="en-US" altLang="ko-KR" sz="1600" dirty="0" err="1">
                <a:solidFill>
                  <a:schemeClr val="bg1"/>
                </a:solidFill>
              </a:rPr>
              <a:t>sejumlah</a:t>
            </a:r>
            <a:r>
              <a:rPr lang="en-US" altLang="ko-KR" sz="1600" dirty="0">
                <a:solidFill>
                  <a:schemeClr val="bg1"/>
                </a:solidFill>
              </a:rPr>
              <a:t> n </a:t>
            </a:r>
            <a:r>
              <a:rPr lang="en-US" altLang="ko-KR" sz="1600" dirty="0" err="1">
                <a:solidFill>
                  <a:schemeClr val="bg1"/>
                </a:solidFill>
              </a:rPr>
              <a:t>indikator</a:t>
            </a:r>
            <a:r>
              <a:rPr lang="en-US" altLang="ko-KR" sz="1600" dirty="0">
                <a:solidFill>
                  <a:schemeClr val="bg1"/>
                </a:solidFill>
              </a:rPr>
              <a:t> yang </a:t>
            </a:r>
            <a:r>
              <a:rPr lang="en-US" altLang="ko-KR" sz="1600" dirty="0" err="1">
                <a:solidFill>
                  <a:schemeClr val="bg1"/>
                </a:solidFill>
              </a:rPr>
              <a:t>dihasilkan</a:t>
            </a:r>
            <a:r>
              <a:rPr lang="en-US" altLang="ko-KR" sz="1600" dirty="0">
                <a:solidFill>
                  <a:schemeClr val="bg1"/>
                </a:solidFill>
              </a:rPr>
              <a:t> pada </a:t>
            </a:r>
            <a:r>
              <a:rPr lang="en-US" altLang="ko-KR" sz="1600" dirty="0" err="1">
                <a:solidFill>
                  <a:schemeClr val="bg1"/>
                </a:solidFill>
              </a:rPr>
              <a:t>kegiatan</a:t>
            </a:r>
            <a:r>
              <a:rPr lang="en-US" altLang="ko-KR" sz="1600" dirty="0">
                <a:solidFill>
                  <a:schemeClr val="bg1"/>
                </a:solidFill>
              </a:rPr>
              <a:t> </a:t>
            </a:r>
            <a:r>
              <a:rPr lang="en-US" altLang="ko-KR" sz="1600" dirty="0" err="1">
                <a:solidFill>
                  <a:schemeClr val="bg1"/>
                </a:solidFill>
              </a:rPr>
              <a:t>statistik</a:t>
            </a:r>
            <a:r>
              <a:rPr lang="en-US" altLang="ko-KR" sz="1600" dirty="0">
                <a:solidFill>
                  <a:schemeClr val="bg1"/>
                </a:solidFill>
              </a:rPr>
              <a:t> </a:t>
            </a:r>
            <a:r>
              <a:rPr lang="en-US" altLang="ko-KR" sz="1600" dirty="0" err="1">
                <a:solidFill>
                  <a:schemeClr val="bg1"/>
                </a:solidFill>
              </a:rPr>
              <a:t>terkait</a:t>
            </a:r>
            <a:endParaRPr lang="en-US" altLang="ko-KR" sz="1600" dirty="0">
              <a:solidFill>
                <a:schemeClr val="bg1"/>
              </a:solidFill>
            </a:endParaRPr>
          </a:p>
          <a:p>
            <a:pPr marL="342900" indent="-342900" algn="just">
              <a:buFont typeface="Courier New" panose="02070309020205020404" pitchFamily="49" charset="0"/>
              <a:buChar char="o"/>
            </a:pPr>
            <a:r>
              <a:rPr lang="en-US" altLang="ko-KR" b="1" dirty="0">
                <a:solidFill>
                  <a:srgbClr val="FFFF00"/>
                </a:solidFill>
              </a:rPr>
              <a:t>Kolom (2) Nama </a:t>
            </a:r>
            <a:r>
              <a:rPr lang="en-US" altLang="ko-KR" b="1" dirty="0" err="1">
                <a:solidFill>
                  <a:srgbClr val="FFFF00"/>
                </a:solidFill>
              </a:rPr>
              <a:t>Indikator</a:t>
            </a:r>
            <a:r>
              <a:rPr lang="en-US" altLang="ko-KR" sz="1600" dirty="0">
                <a:solidFill>
                  <a:schemeClr val="bg1"/>
                </a:solidFill>
              </a:rPr>
              <a:t> : </a:t>
            </a:r>
            <a:r>
              <a:rPr lang="id-ID" sz="1600" dirty="0">
                <a:solidFill>
                  <a:schemeClr val="bg1"/>
                </a:solidFill>
              </a:rPr>
              <a:t>Tuliskan nama indikator yang dihasilkan dari kegiatan statistik terkait. Setiap satu indikator diisi pada setiap baris yang disediakan. Indikator selanjutnya dituliskan pada baris berikutnya. Indikator dapat berupa jumlah, rata-rata, persentase, indeks, dan sebagainya</a:t>
            </a:r>
            <a:r>
              <a:rPr lang="en-US" altLang="ko-KR" sz="1600" dirty="0">
                <a:solidFill>
                  <a:schemeClr val="bg1"/>
                </a:solidFill>
              </a:rPr>
              <a:t>.</a:t>
            </a:r>
          </a:p>
          <a:p>
            <a:pPr marL="342900" indent="-342900" algn="just">
              <a:buFont typeface="Courier New" panose="02070309020205020404" pitchFamily="49" charset="0"/>
              <a:buChar char="o"/>
            </a:pPr>
            <a:r>
              <a:rPr lang="en-US" altLang="ko-KR" b="1" dirty="0">
                <a:solidFill>
                  <a:srgbClr val="FFFF00"/>
                </a:solidFill>
              </a:rPr>
              <a:t>Kolom (3) </a:t>
            </a:r>
            <a:r>
              <a:rPr lang="en-US" altLang="ko-KR" b="1" dirty="0" err="1">
                <a:solidFill>
                  <a:srgbClr val="FFFF00"/>
                </a:solidFill>
              </a:rPr>
              <a:t>Konsep</a:t>
            </a:r>
            <a:r>
              <a:rPr lang="en-US" altLang="ko-KR" b="1" dirty="0">
                <a:solidFill>
                  <a:schemeClr val="bg1"/>
                </a:solidFill>
              </a:rPr>
              <a:t> </a:t>
            </a:r>
            <a:r>
              <a:rPr lang="en-US" altLang="ko-KR" sz="1600" dirty="0">
                <a:solidFill>
                  <a:schemeClr val="bg1"/>
                </a:solidFill>
              </a:rPr>
              <a:t>: </a:t>
            </a:r>
            <a:r>
              <a:rPr lang="en-US" altLang="ko-KR" sz="1600" dirty="0" err="1">
                <a:solidFill>
                  <a:schemeClr val="bg1"/>
                </a:solidFill>
              </a:rPr>
              <a:t>Tuliskan</a:t>
            </a:r>
            <a:r>
              <a:rPr lang="en-US" altLang="ko-KR" sz="1600" dirty="0">
                <a:solidFill>
                  <a:schemeClr val="bg1"/>
                </a:solidFill>
              </a:rPr>
              <a:t> </a:t>
            </a:r>
            <a:r>
              <a:rPr lang="en-US" altLang="ko-KR" sz="1600" dirty="0" err="1">
                <a:solidFill>
                  <a:schemeClr val="bg1"/>
                </a:solidFill>
              </a:rPr>
              <a:t>konsep</a:t>
            </a:r>
            <a:r>
              <a:rPr lang="en-US" altLang="ko-KR" sz="1600" dirty="0">
                <a:solidFill>
                  <a:schemeClr val="bg1"/>
                </a:solidFill>
              </a:rPr>
              <a:t> </a:t>
            </a:r>
            <a:r>
              <a:rPr lang="en-US" altLang="ko-KR" sz="1600" dirty="0" err="1">
                <a:solidFill>
                  <a:schemeClr val="bg1"/>
                </a:solidFill>
              </a:rPr>
              <a:t>atau</a:t>
            </a:r>
            <a:r>
              <a:rPr lang="en-US" altLang="ko-KR" sz="1600" dirty="0">
                <a:solidFill>
                  <a:schemeClr val="bg1"/>
                </a:solidFill>
              </a:rPr>
              <a:t> ide dan </a:t>
            </a:r>
            <a:r>
              <a:rPr lang="en-US" altLang="ko-KR" sz="1600" dirty="0" err="1">
                <a:solidFill>
                  <a:schemeClr val="bg1"/>
                </a:solidFill>
              </a:rPr>
              <a:t>gagasan</a:t>
            </a:r>
            <a:r>
              <a:rPr lang="en-US" altLang="ko-KR" sz="1600" dirty="0">
                <a:solidFill>
                  <a:schemeClr val="bg1"/>
                </a:solidFill>
              </a:rPr>
              <a:t> </a:t>
            </a:r>
            <a:r>
              <a:rPr lang="en-US" altLang="ko-KR" sz="1600" dirty="0" err="1">
                <a:solidFill>
                  <a:schemeClr val="bg1"/>
                </a:solidFill>
              </a:rPr>
              <a:t>pokok</a:t>
            </a:r>
            <a:r>
              <a:rPr lang="en-US" altLang="ko-KR" sz="1600" dirty="0">
                <a:solidFill>
                  <a:schemeClr val="bg1"/>
                </a:solidFill>
              </a:rPr>
              <a:t> </a:t>
            </a:r>
            <a:r>
              <a:rPr lang="en-US" altLang="ko-KR" sz="1600" dirty="0" err="1">
                <a:solidFill>
                  <a:schemeClr val="bg1"/>
                </a:solidFill>
              </a:rPr>
              <a:t>dari</a:t>
            </a:r>
            <a:r>
              <a:rPr lang="en-US" altLang="ko-KR" sz="1600" dirty="0">
                <a:solidFill>
                  <a:schemeClr val="bg1"/>
                </a:solidFill>
              </a:rPr>
              <a:t> </a:t>
            </a:r>
            <a:r>
              <a:rPr lang="en-US" altLang="ko-KR" sz="1600" dirty="0" err="1">
                <a:solidFill>
                  <a:schemeClr val="bg1"/>
                </a:solidFill>
              </a:rPr>
              <a:t>indikator</a:t>
            </a:r>
            <a:r>
              <a:rPr lang="en-US" altLang="ko-KR" sz="1600" dirty="0">
                <a:solidFill>
                  <a:schemeClr val="bg1"/>
                </a:solidFill>
              </a:rPr>
              <a:t> yang </a:t>
            </a:r>
            <a:r>
              <a:rPr lang="en-US" altLang="ko-KR" sz="1600" dirty="0" err="1">
                <a:solidFill>
                  <a:schemeClr val="bg1"/>
                </a:solidFill>
              </a:rPr>
              <a:t>dihasilkan</a:t>
            </a:r>
            <a:r>
              <a:rPr lang="en-US" altLang="ko-KR" sz="1600" dirty="0">
                <a:solidFill>
                  <a:schemeClr val="bg1"/>
                </a:solidFill>
              </a:rPr>
              <a:t> </a:t>
            </a:r>
            <a:r>
              <a:rPr lang="en-US" altLang="ko-KR" sz="1600" dirty="0" err="1">
                <a:solidFill>
                  <a:schemeClr val="bg1"/>
                </a:solidFill>
              </a:rPr>
              <a:t>dari</a:t>
            </a:r>
            <a:r>
              <a:rPr lang="en-US" altLang="ko-KR" sz="1600" dirty="0">
                <a:solidFill>
                  <a:schemeClr val="bg1"/>
                </a:solidFill>
              </a:rPr>
              <a:t> </a:t>
            </a:r>
            <a:r>
              <a:rPr lang="en-US" altLang="ko-KR" sz="1600" dirty="0" err="1">
                <a:solidFill>
                  <a:schemeClr val="bg1"/>
                </a:solidFill>
              </a:rPr>
              <a:t>kegiatan</a:t>
            </a:r>
            <a:r>
              <a:rPr lang="en-US" altLang="ko-KR" sz="1600" dirty="0">
                <a:solidFill>
                  <a:schemeClr val="bg1"/>
                </a:solidFill>
              </a:rPr>
              <a:t> </a:t>
            </a:r>
            <a:r>
              <a:rPr lang="en-US" altLang="ko-KR" sz="1600" dirty="0" err="1">
                <a:solidFill>
                  <a:schemeClr val="bg1"/>
                </a:solidFill>
              </a:rPr>
              <a:t>statistik</a:t>
            </a:r>
            <a:r>
              <a:rPr lang="en-US" altLang="ko-KR" sz="1600" dirty="0">
                <a:solidFill>
                  <a:schemeClr val="bg1"/>
                </a:solidFill>
              </a:rPr>
              <a:t> </a:t>
            </a:r>
            <a:r>
              <a:rPr lang="en-US" altLang="ko-KR" sz="1600" dirty="0" err="1">
                <a:solidFill>
                  <a:schemeClr val="bg1"/>
                </a:solidFill>
              </a:rPr>
              <a:t>terkait</a:t>
            </a:r>
            <a:r>
              <a:rPr lang="en-US" altLang="ko-KR" sz="1600" dirty="0">
                <a:solidFill>
                  <a:schemeClr val="bg1"/>
                </a:solidFill>
              </a:rPr>
              <a:t>. </a:t>
            </a:r>
            <a:r>
              <a:rPr lang="en-US" altLang="ko-KR" sz="1600" dirty="0" err="1">
                <a:solidFill>
                  <a:schemeClr val="bg1"/>
                </a:solidFill>
              </a:rPr>
              <a:t>Konsep</a:t>
            </a:r>
            <a:r>
              <a:rPr lang="en-US" altLang="ko-KR" sz="1600" dirty="0">
                <a:solidFill>
                  <a:schemeClr val="bg1"/>
                </a:solidFill>
              </a:rPr>
              <a:t> </a:t>
            </a:r>
            <a:r>
              <a:rPr lang="en-US" altLang="ko-KR" sz="1600" dirty="0" err="1">
                <a:solidFill>
                  <a:schemeClr val="bg1"/>
                </a:solidFill>
              </a:rPr>
              <a:t>menurut</a:t>
            </a:r>
            <a:r>
              <a:rPr lang="en-US" altLang="ko-KR" sz="1600" dirty="0">
                <a:solidFill>
                  <a:schemeClr val="bg1"/>
                </a:solidFill>
              </a:rPr>
              <a:t> </a:t>
            </a:r>
            <a:r>
              <a:rPr lang="en-US" altLang="ko-KR" sz="1600" dirty="0" err="1">
                <a:solidFill>
                  <a:schemeClr val="bg1"/>
                </a:solidFill>
              </a:rPr>
              <a:t>Perpres</a:t>
            </a:r>
            <a:r>
              <a:rPr lang="en-US" altLang="ko-KR" sz="1600" dirty="0">
                <a:solidFill>
                  <a:schemeClr val="bg1"/>
                </a:solidFill>
              </a:rPr>
              <a:t> SDI </a:t>
            </a:r>
            <a:r>
              <a:rPr lang="en-US" altLang="ko-KR" sz="1600" dirty="0" err="1">
                <a:solidFill>
                  <a:schemeClr val="bg1"/>
                </a:solidFill>
              </a:rPr>
              <a:t>adalah</a:t>
            </a:r>
            <a:r>
              <a:rPr lang="en-US" altLang="ko-KR" sz="1600" dirty="0">
                <a:solidFill>
                  <a:schemeClr val="bg1"/>
                </a:solidFill>
              </a:rPr>
              <a:t> ide yang </a:t>
            </a:r>
            <a:r>
              <a:rPr lang="en-US" altLang="ko-KR" sz="1600" dirty="0" err="1">
                <a:solidFill>
                  <a:schemeClr val="bg1"/>
                </a:solidFill>
              </a:rPr>
              <a:t>mendasari</a:t>
            </a:r>
            <a:r>
              <a:rPr lang="en-US" altLang="ko-KR" sz="1600" dirty="0">
                <a:solidFill>
                  <a:schemeClr val="bg1"/>
                </a:solidFill>
              </a:rPr>
              <a:t> data dan </a:t>
            </a:r>
            <a:r>
              <a:rPr lang="en-US" altLang="ko-KR" sz="1600" dirty="0" err="1">
                <a:solidFill>
                  <a:schemeClr val="bg1"/>
                </a:solidFill>
              </a:rPr>
              <a:t>tujuan</a:t>
            </a:r>
            <a:r>
              <a:rPr lang="en-US" altLang="ko-KR" sz="1600" dirty="0">
                <a:solidFill>
                  <a:schemeClr val="bg1"/>
                </a:solidFill>
              </a:rPr>
              <a:t> data </a:t>
            </a:r>
            <a:r>
              <a:rPr lang="en-US" altLang="ko-KR" sz="1600" dirty="0" err="1">
                <a:solidFill>
                  <a:schemeClr val="bg1"/>
                </a:solidFill>
              </a:rPr>
              <a:t>tersebut</a:t>
            </a:r>
            <a:r>
              <a:rPr lang="en-US" altLang="ko-KR" sz="1600" dirty="0">
                <a:solidFill>
                  <a:schemeClr val="bg1"/>
                </a:solidFill>
              </a:rPr>
              <a:t> </a:t>
            </a:r>
            <a:r>
              <a:rPr lang="en-US" altLang="ko-KR" sz="1600" dirty="0" err="1">
                <a:solidFill>
                  <a:schemeClr val="bg1"/>
                </a:solidFill>
              </a:rPr>
              <a:t>diproduksi</a:t>
            </a:r>
            <a:r>
              <a:rPr lang="en-US" altLang="ko-KR" sz="1600" dirty="0">
                <a:solidFill>
                  <a:schemeClr val="bg1"/>
                </a:solidFill>
              </a:rPr>
              <a:t>.</a:t>
            </a:r>
          </a:p>
        </p:txBody>
      </p:sp>
      <p:sp>
        <p:nvSpPr>
          <p:cNvPr id="12" name="文本框 25">
            <a:extLst>
              <a:ext uri="{FF2B5EF4-FFF2-40B4-BE49-F238E27FC236}">
                <a16:creationId xmlns:a16="http://schemas.microsoft.com/office/drawing/2014/main" id="{B1D500EE-D771-4EC9-AA01-64A9AECBC078}"/>
              </a:ext>
            </a:extLst>
          </p:cNvPr>
          <p:cNvSpPr txBox="1"/>
          <p:nvPr/>
        </p:nvSpPr>
        <p:spPr>
          <a:xfrm>
            <a:off x="289732" y="157311"/>
            <a:ext cx="11129557" cy="1200329"/>
          </a:xfrm>
          <a:prstGeom prst="rect">
            <a:avLst/>
          </a:prstGeom>
          <a:noFill/>
        </p:spPr>
        <p:txBody>
          <a:bodyPr wrap="square" rtlCol="0">
            <a:spAutoFit/>
          </a:bodyPr>
          <a:lstStyle/>
          <a:p>
            <a:r>
              <a:rPr lang="en-US" altLang="zh-CN" sz="4400" dirty="0">
                <a:solidFill>
                  <a:srgbClr val="FFC000"/>
                </a:solidFill>
                <a:latin typeface="Franklin Gothic Medium Cond" panose="020B0606030402020204" pitchFamily="34" charset="0"/>
              </a:rPr>
              <a:t>Metadata </a:t>
            </a:r>
            <a:r>
              <a:rPr lang="en-US" altLang="zh-CN" sz="4400" dirty="0" err="1">
                <a:solidFill>
                  <a:srgbClr val="FFC000"/>
                </a:solidFill>
                <a:latin typeface="Franklin Gothic Medium Cond" panose="020B0606030402020204" pitchFamily="34" charset="0"/>
              </a:rPr>
              <a:t>Statistik</a:t>
            </a:r>
            <a:r>
              <a:rPr lang="en-US" altLang="zh-CN" sz="4400" dirty="0">
                <a:solidFill>
                  <a:srgbClr val="FFC000"/>
                </a:solidFill>
                <a:latin typeface="Franklin Gothic Medium Cond" panose="020B0606030402020204" pitchFamily="34" charset="0"/>
              </a:rPr>
              <a:t> - </a:t>
            </a:r>
            <a:r>
              <a:rPr lang="en-US" altLang="zh-CN" sz="4400" dirty="0" err="1">
                <a:solidFill>
                  <a:schemeClr val="bg1"/>
                </a:solidFill>
                <a:latin typeface="Franklin Gothic Medium Cond" panose="020B0606030402020204" pitchFamily="34" charset="0"/>
              </a:rPr>
              <a:t>Indikator</a:t>
            </a:r>
            <a:endParaRPr lang="en-US" altLang="zh-CN" sz="2800" dirty="0">
              <a:solidFill>
                <a:schemeClr val="bg1"/>
              </a:solidFill>
              <a:latin typeface="Franklin Gothic Medium Cond" panose="020B0606030402020204" pitchFamily="34" charset="0"/>
            </a:endParaRPr>
          </a:p>
          <a:p>
            <a:r>
              <a:rPr lang="en-US" altLang="zh-CN" sz="2800" dirty="0">
                <a:solidFill>
                  <a:schemeClr val="bg1"/>
                </a:solidFill>
                <a:latin typeface="Franklin Gothic Medium Cond" panose="020B0606030402020204" pitchFamily="34" charset="0"/>
              </a:rPr>
              <a:t>(MS-Ind)</a:t>
            </a:r>
            <a:endParaRPr lang="en-US" altLang="zh-CN" sz="4400" dirty="0">
              <a:solidFill>
                <a:schemeClr val="bg1"/>
              </a:solidFill>
              <a:latin typeface="Franklin Gothic Medium Cond" panose="020B0606030402020204" pitchFamily="34" charset="0"/>
            </a:endParaRPr>
          </a:p>
        </p:txBody>
      </p:sp>
      <p:pic>
        <p:nvPicPr>
          <p:cNvPr id="4" name="Picture 3">
            <a:extLst>
              <a:ext uri="{FF2B5EF4-FFF2-40B4-BE49-F238E27FC236}">
                <a16:creationId xmlns:a16="http://schemas.microsoft.com/office/drawing/2014/main" id="{34CAC3A5-0BB9-476B-B763-CA0AD3032CC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6511" y="1604873"/>
            <a:ext cx="2800741" cy="4572638"/>
          </a:xfrm>
          <a:prstGeom prst="rect">
            <a:avLst/>
          </a:prstGeom>
        </p:spPr>
      </p:pic>
      <p:cxnSp>
        <p:nvCxnSpPr>
          <p:cNvPr id="11" name="Connector: Elbow 10">
            <a:extLst>
              <a:ext uri="{FF2B5EF4-FFF2-40B4-BE49-F238E27FC236}">
                <a16:creationId xmlns:a16="http://schemas.microsoft.com/office/drawing/2014/main" id="{A8484AFE-6FA6-497B-BE89-E98F383D7F84}"/>
              </a:ext>
            </a:extLst>
          </p:cNvPr>
          <p:cNvCxnSpPr>
            <a:cxnSpLocks/>
          </p:cNvCxnSpPr>
          <p:nvPr/>
        </p:nvCxnSpPr>
        <p:spPr>
          <a:xfrm>
            <a:off x="1046922" y="1970708"/>
            <a:ext cx="4578357" cy="584743"/>
          </a:xfrm>
          <a:prstGeom prst="bentConnector3">
            <a:avLst>
              <a:gd name="adj1" fmla="val 88497"/>
            </a:avLst>
          </a:prstGeom>
          <a:ln w="3810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4" name="Connector: Elbow 23">
            <a:extLst>
              <a:ext uri="{FF2B5EF4-FFF2-40B4-BE49-F238E27FC236}">
                <a16:creationId xmlns:a16="http://schemas.microsoft.com/office/drawing/2014/main" id="{02726FFD-AD47-43B7-91A2-5D84E5A82D2F}"/>
              </a:ext>
            </a:extLst>
          </p:cNvPr>
          <p:cNvCxnSpPr>
            <a:cxnSpLocks/>
          </p:cNvCxnSpPr>
          <p:nvPr/>
        </p:nvCxnSpPr>
        <p:spPr>
          <a:xfrm>
            <a:off x="2009748" y="2530171"/>
            <a:ext cx="3609667" cy="745228"/>
          </a:xfrm>
          <a:prstGeom prst="bentConnector3">
            <a:avLst>
              <a:gd name="adj1" fmla="val -297"/>
            </a:avLst>
          </a:prstGeom>
          <a:ln w="3810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AF32F8B1-2FA0-41DE-A789-39A1D0195FF8}"/>
              </a:ext>
            </a:extLst>
          </p:cNvPr>
          <p:cNvCxnSpPr>
            <a:cxnSpLocks/>
          </p:cNvCxnSpPr>
          <p:nvPr/>
        </p:nvCxnSpPr>
        <p:spPr>
          <a:xfrm>
            <a:off x="3034748" y="2551167"/>
            <a:ext cx="2656792" cy="1955890"/>
          </a:xfrm>
          <a:prstGeom prst="bentConnector3">
            <a:avLst>
              <a:gd name="adj1" fmla="val 618"/>
            </a:avLst>
          </a:prstGeom>
          <a:ln w="3810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1" name="Connector: Elbow 40">
            <a:extLst>
              <a:ext uri="{FF2B5EF4-FFF2-40B4-BE49-F238E27FC236}">
                <a16:creationId xmlns:a16="http://schemas.microsoft.com/office/drawing/2014/main" id="{71BDFA07-864C-4B27-BCB4-A615A16D406A}"/>
              </a:ext>
            </a:extLst>
          </p:cNvPr>
          <p:cNvCxnSpPr/>
          <p:nvPr/>
        </p:nvCxnSpPr>
        <p:spPr>
          <a:xfrm>
            <a:off x="4422829" y="3429000"/>
            <a:ext cx="90934" cy="7495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96358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id="{BAF6C7E3-38B0-4B49-A1BF-58488551B538}"/>
              </a:ext>
            </a:extLst>
          </p:cNvPr>
          <p:cNvSpPr/>
          <p:nvPr/>
        </p:nvSpPr>
        <p:spPr>
          <a:xfrm>
            <a:off x="1" y="1712890"/>
            <a:ext cx="12192000" cy="4743741"/>
          </a:xfrm>
          <a:prstGeom prst="rect">
            <a:avLst/>
          </a:prstGeom>
          <a:solidFill>
            <a:srgbClr val="FFFFFF">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8" name="Rectangle: Top Corners One Rounded and One Snipped 107">
            <a:extLst>
              <a:ext uri="{FF2B5EF4-FFF2-40B4-BE49-F238E27FC236}">
                <a16:creationId xmlns:a16="http://schemas.microsoft.com/office/drawing/2014/main" id="{C7510463-CE8D-4292-B483-FF34B468525D}"/>
              </a:ext>
            </a:extLst>
          </p:cNvPr>
          <p:cNvSpPr/>
          <p:nvPr/>
        </p:nvSpPr>
        <p:spPr>
          <a:xfrm>
            <a:off x="5343525" y="742950"/>
            <a:ext cx="6848474" cy="5765858"/>
          </a:xfrm>
          <a:prstGeom prst="snipRoundRect">
            <a:avLst>
              <a:gd name="adj1" fmla="val 30511"/>
              <a:gd name="adj2" fmla="val 0"/>
            </a:avLst>
          </a:prstGeom>
          <a:solidFill>
            <a:srgbClr val="035D94"/>
          </a:solidFill>
          <a:ln w="79375" cmpd="tri">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16" name="Rectangle 15">
            <a:extLst>
              <a:ext uri="{FF2B5EF4-FFF2-40B4-BE49-F238E27FC236}">
                <a16:creationId xmlns:a16="http://schemas.microsoft.com/office/drawing/2014/main" id="{431DEC97-8048-4F66-BF0F-07F68331DF84}"/>
              </a:ext>
            </a:extLst>
          </p:cNvPr>
          <p:cNvSpPr/>
          <p:nvPr/>
        </p:nvSpPr>
        <p:spPr>
          <a:xfrm>
            <a:off x="5696998" y="2674185"/>
            <a:ext cx="6280679" cy="4016484"/>
          </a:xfrm>
          <a:prstGeom prst="rect">
            <a:avLst/>
          </a:prstGeom>
          <a:noFill/>
        </p:spPr>
        <p:txBody>
          <a:bodyPr wrap="square">
            <a:spAutoFit/>
          </a:bodyPr>
          <a:lstStyle/>
          <a:p>
            <a:pPr marL="285750" marR="104775" indent="-285750" algn="just">
              <a:lnSpc>
                <a:spcPct val="130000"/>
              </a:lnSpc>
              <a:spcAft>
                <a:spcPts val="0"/>
              </a:spcAft>
              <a:buFont typeface="Arial" panose="020B0604020202020204" pitchFamily="34" charset="0"/>
              <a:buChar char="•"/>
            </a:pPr>
            <a:r>
              <a:rPr lang="en-US" dirty="0">
                <a:solidFill>
                  <a:srgbClr val="FFFF00"/>
                </a:solidFill>
                <a:effectLst>
                  <a:outerShdw blurRad="38100" dist="38100" dir="2700000" algn="tl">
                    <a:srgbClr val="000000">
                      <a:alpha val="43137"/>
                    </a:srgbClr>
                  </a:outerShdw>
                </a:effectLst>
                <a:latin typeface="Franklin Gothic Medium Cond" panose="020B0606030402020204" pitchFamily="34" charset="0"/>
              </a:rPr>
              <a:t>Metadata </a:t>
            </a:r>
            <a:r>
              <a:rPr lang="en-US" dirty="0" err="1">
                <a:solidFill>
                  <a:srgbClr val="FFFF00"/>
                </a:solidFill>
                <a:effectLst>
                  <a:outerShdw blurRad="38100" dist="38100" dir="2700000" algn="tl">
                    <a:srgbClr val="000000">
                      <a:alpha val="43137"/>
                    </a:srgbClr>
                  </a:outerShdw>
                </a:effectLst>
                <a:latin typeface="Franklin Gothic Medium Cond" panose="020B0606030402020204" pitchFamily="34" charset="0"/>
              </a:rPr>
              <a:t>Statistik</a:t>
            </a:r>
            <a:r>
              <a:rPr lang="en-US" dirty="0">
                <a:solidFill>
                  <a:srgbClr val="FFFF00"/>
                </a:solidFill>
                <a:effectLst>
                  <a:outerShdw blurRad="38100" dist="38100" dir="2700000" algn="tl">
                    <a:srgbClr val="000000">
                      <a:alpha val="43137"/>
                    </a:srgbClr>
                  </a:outerShdw>
                </a:effectLst>
                <a:latin typeface="Franklin Gothic Medium Cond" panose="020B0606030402020204" pitchFamily="34" charset="0"/>
              </a:rPr>
              <a:t> - </a:t>
            </a:r>
            <a:r>
              <a:rPr lang="en-US" dirty="0" err="1">
                <a:solidFill>
                  <a:srgbClr val="FFFF00"/>
                </a:solidFill>
                <a:effectLst>
                  <a:outerShdw blurRad="38100" dist="38100" dir="2700000" algn="tl">
                    <a:srgbClr val="000000">
                      <a:alpha val="43137"/>
                    </a:srgbClr>
                  </a:outerShdw>
                </a:effectLst>
                <a:latin typeface="Franklin Gothic Medium Cond" panose="020B0606030402020204" pitchFamily="34" charset="0"/>
              </a:rPr>
              <a:t>Kegiatan</a:t>
            </a:r>
            <a:r>
              <a:rPr lang="en-US" dirty="0">
                <a:solidFill>
                  <a:srgbClr val="FFFF00"/>
                </a:solidFill>
                <a:effectLst>
                  <a:outerShdw blurRad="38100" dist="38100" dir="2700000" algn="tl">
                    <a:srgbClr val="000000">
                      <a:alpha val="43137"/>
                    </a:srgbClr>
                  </a:outerShdw>
                </a:effectLst>
                <a:latin typeface="Franklin Gothic Medium Cond" panose="020B0606030402020204" pitchFamily="34" charset="0"/>
              </a:rPr>
              <a:t> (Form MS-Keg) </a:t>
            </a:r>
            <a:r>
              <a:rPr lang="en-US" dirty="0" err="1">
                <a:solidFill>
                  <a:schemeClr val="bg1"/>
                </a:solidFill>
                <a:effectLst>
                  <a:outerShdw blurRad="38100" dist="38100" dir="2700000" algn="tl">
                    <a:srgbClr val="000000">
                      <a:alpha val="43137"/>
                    </a:srgbClr>
                  </a:outerShdw>
                </a:effectLst>
                <a:latin typeface="Franklin Gothic Medium Cond" panose="020B0606030402020204" pitchFamily="34" charset="0"/>
              </a:rPr>
              <a:t>merupakan</a:t>
            </a:r>
            <a:r>
              <a:rPr lang="en-US" dirty="0">
                <a:solidFill>
                  <a:schemeClr val="bg1"/>
                </a:solidFill>
                <a:effectLst>
                  <a:outerShdw blurRad="38100" dist="38100" dir="2700000" algn="tl">
                    <a:srgbClr val="000000">
                      <a:alpha val="43137"/>
                    </a:srgbClr>
                  </a:outerShdw>
                </a:effectLst>
                <a:latin typeface="Franklin Gothic Medium Cond" panose="020B0606030402020204" pitchFamily="34" charset="0"/>
              </a:rPr>
              <a:t> </a:t>
            </a:r>
            <a:r>
              <a:rPr lang="en-US" dirty="0" err="1">
                <a:solidFill>
                  <a:schemeClr val="bg1"/>
                </a:solidFill>
                <a:effectLst>
                  <a:outerShdw blurRad="38100" dist="38100" dir="2700000" algn="tl">
                    <a:srgbClr val="000000">
                      <a:alpha val="43137"/>
                    </a:srgbClr>
                  </a:outerShdw>
                </a:effectLst>
                <a:latin typeface="Franklin Gothic Medium Cond" panose="020B0606030402020204" pitchFamily="34" charset="0"/>
              </a:rPr>
              <a:t>sekumpulan</a:t>
            </a:r>
            <a:r>
              <a:rPr lang="en-US" dirty="0">
                <a:solidFill>
                  <a:schemeClr val="bg1"/>
                </a:solidFill>
                <a:effectLst>
                  <a:outerShdw blurRad="38100" dist="38100" dir="2700000" algn="tl">
                    <a:srgbClr val="000000">
                      <a:alpha val="43137"/>
                    </a:srgbClr>
                  </a:outerShdw>
                </a:effectLst>
                <a:latin typeface="Franklin Gothic Medium Cond" panose="020B0606030402020204" pitchFamily="34" charset="0"/>
              </a:rPr>
              <a:t> </a:t>
            </a:r>
            <a:r>
              <a:rPr lang="en-US" dirty="0" err="1">
                <a:solidFill>
                  <a:schemeClr val="bg1"/>
                </a:solidFill>
                <a:effectLst>
                  <a:outerShdw blurRad="38100" dist="38100" dir="2700000" algn="tl">
                    <a:srgbClr val="000000">
                      <a:alpha val="43137"/>
                    </a:srgbClr>
                  </a:outerShdw>
                </a:effectLst>
                <a:latin typeface="Franklin Gothic Medium Cond" panose="020B0606030402020204" pitchFamily="34" charset="0"/>
              </a:rPr>
              <a:t>atribut</a:t>
            </a:r>
            <a:r>
              <a:rPr lang="en-US" dirty="0">
                <a:solidFill>
                  <a:schemeClr val="bg1"/>
                </a:solidFill>
                <a:effectLst>
                  <a:outerShdw blurRad="38100" dist="38100" dir="2700000" algn="tl">
                    <a:srgbClr val="000000">
                      <a:alpha val="43137"/>
                    </a:srgbClr>
                  </a:outerShdw>
                </a:effectLst>
                <a:latin typeface="Franklin Gothic Medium Cond" panose="020B0606030402020204" pitchFamily="34" charset="0"/>
              </a:rPr>
              <a:t> </a:t>
            </a:r>
            <a:r>
              <a:rPr lang="en-US" dirty="0" err="1">
                <a:solidFill>
                  <a:schemeClr val="bg1"/>
                </a:solidFill>
                <a:effectLst>
                  <a:outerShdw blurRad="38100" dist="38100" dir="2700000" algn="tl">
                    <a:srgbClr val="000000">
                      <a:alpha val="43137"/>
                    </a:srgbClr>
                  </a:outerShdw>
                </a:effectLst>
                <a:latin typeface="Franklin Gothic Medium Cond" panose="020B0606030402020204" pitchFamily="34" charset="0"/>
              </a:rPr>
              <a:t>informasi</a:t>
            </a:r>
            <a:r>
              <a:rPr lang="en-US" dirty="0">
                <a:solidFill>
                  <a:schemeClr val="bg1"/>
                </a:solidFill>
                <a:effectLst>
                  <a:outerShdw blurRad="38100" dist="38100" dir="2700000" algn="tl">
                    <a:srgbClr val="000000">
                      <a:alpha val="43137"/>
                    </a:srgbClr>
                  </a:outerShdw>
                </a:effectLst>
                <a:latin typeface="Franklin Gothic Medium Cond" panose="020B0606030402020204" pitchFamily="34" charset="0"/>
              </a:rPr>
              <a:t> yang </a:t>
            </a:r>
            <a:r>
              <a:rPr lang="en-US" dirty="0" err="1">
                <a:solidFill>
                  <a:schemeClr val="bg1"/>
                </a:solidFill>
                <a:effectLst>
                  <a:outerShdw blurRad="38100" dist="38100" dir="2700000" algn="tl">
                    <a:srgbClr val="000000">
                      <a:alpha val="43137"/>
                    </a:srgbClr>
                  </a:outerShdw>
                </a:effectLst>
                <a:latin typeface="Franklin Gothic Medium Cond" panose="020B0606030402020204" pitchFamily="34" charset="0"/>
              </a:rPr>
              <a:t>memberikan</a:t>
            </a:r>
            <a:r>
              <a:rPr lang="en-US" dirty="0">
                <a:solidFill>
                  <a:schemeClr val="bg1"/>
                </a:solidFill>
                <a:effectLst>
                  <a:outerShdw blurRad="38100" dist="38100" dir="2700000" algn="tl">
                    <a:srgbClr val="000000">
                      <a:alpha val="43137"/>
                    </a:srgbClr>
                  </a:outerShdw>
                </a:effectLst>
                <a:latin typeface="Franklin Gothic Medium Cond" panose="020B0606030402020204" pitchFamily="34" charset="0"/>
              </a:rPr>
              <a:t> </a:t>
            </a:r>
            <a:r>
              <a:rPr lang="en-US" dirty="0" err="1">
                <a:solidFill>
                  <a:schemeClr val="bg1"/>
                </a:solidFill>
                <a:effectLst>
                  <a:outerShdw blurRad="38100" dist="38100" dir="2700000" algn="tl">
                    <a:srgbClr val="000000">
                      <a:alpha val="43137"/>
                    </a:srgbClr>
                  </a:outerShdw>
                </a:effectLst>
                <a:latin typeface="Franklin Gothic Medium Cond" panose="020B0606030402020204" pitchFamily="34" charset="0"/>
              </a:rPr>
              <a:t>gambaran</a:t>
            </a:r>
            <a:r>
              <a:rPr lang="en-US" dirty="0">
                <a:solidFill>
                  <a:schemeClr val="bg1"/>
                </a:solidFill>
                <a:effectLst>
                  <a:outerShdw blurRad="38100" dist="38100" dir="2700000" algn="tl">
                    <a:srgbClr val="000000">
                      <a:alpha val="43137"/>
                    </a:srgbClr>
                  </a:outerShdw>
                </a:effectLst>
                <a:latin typeface="Franklin Gothic Medium Cond" panose="020B0606030402020204" pitchFamily="34" charset="0"/>
              </a:rPr>
              <a:t>/ </a:t>
            </a:r>
            <a:r>
              <a:rPr lang="en-US" dirty="0" err="1">
                <a:solidFill>
                  <a:schemeClr val="bg1"/>
                </a:solidFill>
                <a:effectLst>
                  <a:outerShdw blurRad="38100" dist="38100" dir="2700000" algn="tl">
                    <a:srgbClr val="000000">
                      <a:alpha val="43137"/>
                    </a:srgbClr>
                  </a:outerShdw>
                </a:effectLst>
                <a:latin typeface="Franklin Gothic Medium Cond" panose="020B0606030402020204" pitchFamily="34" charset="0"/>
              </a:rPr>
              <a:t>dokumentasi</a:t>
            </a:r>
            <a:r>
              <a:rPr lang="en-US" dirty="0">
                <a:solidFill>
                  <a:schemeClr val="bg1"/>
                </a:solidFill>
                <a:effectLst>
                  <a:outerShdw blurRad="38100" dist="38100" dir="2700000" algn="tl">
                    <a:srgbClr val="000000">
                      <a:alpha val="43137"/>
                    </a:srgbClr>
                  </a:outerShdw>
                </a:effectLst>
                <a:latin typeface="Franklin Gothic Medium Cond" panose="020B0606030402020204" pitchFamily="34" charset="0"/>
              </a:rPr>
              <a:t> </a:t>
            </a:r>
            <a:r>
              <a:rPr lang="en-US" dirty="0" err="1">
                <a:solidFill>
                  <a:schemeClr val="bg1"/>
                </a:solidFill>
                <a:effectLst>
                  <a:outerShdw blurRad="38100" dist="38100" dir="2700000" algn="tl">
                    <a:srgbClr val="000000">
                      <a:alpha val="43137"/>
                    </a:srgbClr>
                  </a:outerShdw>
                </a:effectLst>
                <a:latin typeface="Franklin Gothic Medium Cond" panose="020B0606030402020204" pitchFamily="34" charset="0"/>
              </a:rPr>
              <a:t>dari</a:t>
            </a:r>
            <a:r>
              <a:rPr lang="en-US" dirty="0">
                <a:solidFill>
                  <a:schemeClr val="bg1"/>
                </a:solidFill>
                <a:effectLst>
                  <a:outerShdw blurRad="38100" dist="38100" dir="2700000" algn="tl">
                    <a:srgbClr val="000000">
                      <a:alpha val="43137"/>
                    </a:srgbClr>
                  </a:outerShdw>
                </a:effectLst>
                <a:latin typeface="Franklin Gothic Medium Cond" panose="020B0606030402020204" pitchFamily="34" charset="0"/>
              </a:rPr>
              <a:t> </a:t>
            </a:r>
            <a:r>
              <a:rPr lang="en-US" dirty="0" err="1">
                <a:solidFill>
                  <a:schemeClr val="bg1"/>
                </a:solidFill>
                <a:effectLst>
                  <a:outerShdw blurRad="38100" dist="38100" dir="2700000" algn="tl">
                    <a:srgbClr val="000000">
                      <a:alpha val="43137"/>
                    </a:srgbClr>
                  </a:outerShdw>
                </a:effectLst>
                <a:latin typeface="Franklin Gothic Medium Cond" panose="020B0606030402020204" pitchFamily="34" charset="0"/>
              </a:rPr>
              <a:t>penyelenggaraan</a:t>
            </a:r>
            <a:r>
              <a:rPr lang="en-US" dirty="0">
                <a:solidFill>
                  <a:schemeClr val="bg1"/>
                </a:solidFill>
                <a:effectLst>
                  <a:outerShdw blurRad="38100" dist="38100" dir="2700000" algn="tl">
                    <a:srgbClr val="000000">
                      <a:alpha val="43137"/>
                    </a:srgbClr>
                  </a:outerShdw>
                </a:effectLst>
                <a:latin typeface="Franklin Gothic Medium Cond" panose="020B0606030402020204" pitchFamily="34" charset="0"/>
              </a:rPr>
              <a:t> </a:t>
            </a:r>
            <a:r>
              <a:rPr lang="en-US" dirty="0" err="1">
                <a:solidFill>
                  <a:schemeClr val="bg1"/>
                </a:solidFill>
                <a:effectLst>
                  <a:outerShdw blurRad="38100" dist="38100" dir="2700000" algn="tl">
                    <a:srgbClr val="000000">
                      <a:alpha val="43137"/>
                    </a:srgbClr>
                  </a:outerShdw>
                </a:effectLst>
                <a:latin typeface="Franklin Gothic Medium Cond" panose="020B0606030402020204" pitchFamily="34" charset="0"/>
              </a:rPr>
              <a:t>kegiatan</a:t>
            </a:r>
            <a:r>
              <a:rPr lang="en-US" dirty="0">
                <a:solidFill>
                  <a:schemeClr val="bg1"/>
                </a:solidFill>
                <a:effectLst>
                  <a:outerShdw blurRad="38100" dist="38100" dir="2700000" algn="tl">
                    <a:srgbClr val="000000">
                      <a:alpha val="43137"/>
                    </a:srgbClr>
                  </a:outerShdw>
                </a:effectLst>
                <a:latin typeface="Franklin Gothic Medium Cond" panose="020B0606030402020204" pitchFamily="34" charset="0"/>
              </a:rPr>
              <a:t> </a:t>
            </a:r>
            <a:r>
              <a:rPr lang="en-US" dirty="0" err="1">
                <a:solidFill>
                  <a:schemeClr val="bg1"/>
                </a:solidFill>
                <a:effectLst>
                  <a:outerShdw blurRad="38100" dist="38100" dir="2700000" algn="tl">
                    <a:srgbClr val="000000">
                      <a:alpha val="43137"/>
                    </a:srgbClr>
                  </a:outerShdw>
                </a:effectLst>
                <a:latin typeface="Franklin Gothic Medium Cond" panose="020B0606030402020204" pitchFamily="34" charset="0"/>
              </a:rPr>
              <a:t>statistik</a:t>
            </a:r>
            <a:r>
              <a:rPr lang="en-US" dirty="0">
                <a:solidFill>
                  <a:schemeClr val="bg1"/>
                </a:solidFill>
                <a:effectLst>
                  <a:outerShdw blurRad="38100" dist="38100" dir="2700000" algn="tl">
                    <a:srgbClr val="000000">
                      <a:alpha val="43137"/>
                    </a:srgbClr>
                  </a:outerShdw>
                </a:effectLst>
                <a:latin typeface="Franklin Gothic Medium Cond" panose="020B0606030402020204" pitchFamily="34" charset="0"/>
              </a:rPr>
              <a:t>.</a:t>
            </a:r>
          </a:p>
          <a:p>
            <a:pPr marL="285750" marR="104775" indent="-285750" algn="just">
              <a:lnSpc>
                <a:spcPct val="130000"/>
              </a:lnSpc>
              <a:spcAft>
                <a:spcPts val="0"/>
              </a:spcAft>
              <a:buFont typeface="Arial" panose="020B0604020202020204" pitchFamily="34" charset="0"/>
              <a:buChar char="•"/>
            </a:pPr>
            <a:r>
              <a:rPr lang="en-US" dirty="0">
                <a:solidFill>
                  <a:srgbClr val="FFFF00"/>
                </a:solidFill>
                <a:effectLst>
                  <a:outerShdw blurRad="38100" dist="38100" dir="2700000" algn="tl">
                    <a:srgbClr val="000000">
                      <a:alpha val="43137"/>
                    </a:srgbClr>
                  </a:outerShdw>
                </a:effectLst>
                <a:latin typeface="Franklin Gothic Medium Cond" panose="020B0606030402020204" pitchFamily="34" charset="0"/>
              </a:rPr>
              <a:t>Metadata </a:t>
            </a:r>
            <a:r>
              <a:rPr lang="en-US" dirty="0" err="1">
                <a:solidFill>
                  <a:srgbClr val="FFFF00"/>
                </a:solidFill>
                <a:effectLst>
                  <a:outerShdw blurRad="38100" dist="38100" dir="2700000" algn="tl">
                    <a:srgbClr val="000000">
                      <a:alpha val="43137"/>
                    </a:srgbClr>
                  </a:outerShdw>
                </a:effectLst>
                <a:latin typeface="Franklin Gothic Medium Cond" panose="020B0606030402020204" pitchFamily="34" charset="0"/>
              </a:rPr>
              <a:t>Statistik</a:t>
            </a:r>
            <a:r>
              <a:rPr lang="en-US" dirty="0">
                <a:solidFill>
                  <a:srgbClr val="FFFF00"/>
                </a:solidFill>
                <a:effectLst>
                  <a:outerShdw blurRad="38100" dist="38100" dir="2700000" algn="tl">
                    <a:srgbClr val="000000">
                      <a:alpha val="43137"/>
                    </a:srgbClr>
                  </a:outerShdw>
                </a:effectLst>
                <a:latin typeface="Franklin Gothic Medium Cond" panose="020B0606030402020204" pitchFamily="34" charset="0"/>
              </a:rPr>
              <a:t> - </a:t>
            </a:r>
            <a:r>
              <a:rPr lang="en-US" dirty="0" err="1">
                <a:solidFill>
                  <a:srgbClr val="FFFF00"/>
                </a:solidFill>
                <a:effectLst>
                  <a:outerShdw blurRad="38100" dist="38100" dir="2700000" algn="tl">
                    <a:srgbClr val="000000">
                      <a:alpha val="43137"/>
                    </a:srgbClr>
                  </a:outerShdw>
                </a:effectLst>
                <a:latin typeface="Franklin Gothic Medium Cond" panose="020B0606030402020204" pitchFamily="34" charset="0"/>
              </a:rPr>
              <a:t>indikator</a:t>
            </a:r>
            <a:r>
              <a:rPr lang="en-US" dirty="0">
                <a:solidFill>
                  <a:srgbClr val="FFFF00"/>
                </a:solidFill>
                <a:effectLst>
                  <a:outerShdw blurRad="38100" dist="38100" dir="2700000" algn="tl">
                    <a:srgbClr val="000000">
                      <a:alpha val="43137"/>
                    </a:srgbClr>
                  </a:outerShdw>
                </a:effectLst>
                <a:latin typeface="Franklin Gothic Medium Cond" panose="020B0606030402020204" pitchFamily="34" charset="0"/>
              </a:rPr>
              <a:t> (Form MS-Ind) </a:t>
            </a:r>
            <a:r>
              <a:rPr lang="en-US" dirty="0" err="1">
                <a:solidFill>
                  <a:schemeClr val="bg1"/>
                </a:solidFill>
                <a:effectLst>
                  <a:outerShdw blurRad="38100" dist="38100" dir="2700000" algn="tl">
                    <a:srgbClr val="000000">
                      <a:alpha val="43137"/>
                    </a:srgbClr>
                  </a:outerShdw>
                </a:effectLst>
                <a:latin typeface="Franklin Gothic Medium Cond" panose="020B0606030402020204" pitchFamily="34" charset="0"/>
              </a:rPr>
              <a:t>merupakan</a:t>
            </a:r>
            <a:r>
              <a:rPr lang="en-US" dirty="0">
                <a:solidFill>
                  <a:schemeClr val="bg1"/>
                </a:solidFill>
                <a:effectLst>
                  <a:outerShdw blurRad="38100" dist="38100" dir="2700000" algn="tl">
                    <a:srgbClr val="000000">
                      <a:alpha val="43137"/>
                    </a:srgbClr>
                  </a:outerShdw>
                </a:effectLst>
                <a:latin typeface="Franklin Gothic Medium Cond" panose="020B0606030402020204" pitchFamily="34" charset="0"/>
              </a:rPr>
              <a:t> </a:t>
            </a:r>
            <a:r>
              <a:rPr lang="en-US" dirty="0" err="1">
                <a:solidFill>
                  <a:schemeClr val="bg1"/>
                </a:solidFill>
                <a:effectLst>
                  <a:outerShdw blurRad="38100" dist="38100" dir="2700000" algn="tl">
                    <a:srgbClr val="000000">
                      <a:alpha val="43137"/>
                    </a:srgbClr>
                  </a:outerShdw>
                </a:effectLst>
                <a:latin typeface="Franklin Gothic Medium Cond" panose="020B0606030402020204" pitchFamily="34" charset="0"/>
              </a:rPr>
              <a:t>suatu</a:t>
            </a:r>
            <a:r>
              <a:rPr lang="en-US" dirty="0">
                <a:solidFill>
                  <a:schemeClr val="bg1"/>
                </a:solidFill>
                <a:effectLst>
                  <a:outerShdw blurRad="38100" dist="38100" dir="2700000" algn="tl">
                    <a:srgbClr val="000000">
                      <a:alpha val="43137"/>
                    </a:srgbClr>
                  </a:outerShdw>
                </a:effectLst>
                <a:latin typeface="Franklin Gothic Medium Cond" panose="020B0606030402020204" pitchFamily="34" charset="0"/>
              </a:rPr>
              <a:t> metadata yang </a:t>
            </a:r>
            <a:r>
              <a:rPr lang="en-US" dirty="0" err="1">
                <a:solidFill>
                  <a:schemeClr val="bg1"/>
                </a:solidFill>
                <a:effectLst>
                  <a:outerShdw blurRad="38100" dist="38100" dir="2700000" algn="tl">
                    <a:srgbClr val="000000">
                      <a:alpha val="43137"/>
                    </a:srgbClr>
                  </a:outerShdw>
                </a:effectLst>
                <a:latin typeface="Franklin Gothic Medium Cond" panose="020B0606030402020204" pitchFamily="34" charset="0"/>
              </a:rPr>
              <a:t>dikumpulkan</a:t>
            </a:r>
            <a:r>
              <a:rPr lang="en-US" dirty="0">
                <a:solidFill>
                  <a:schemeClr val="bg1"/>
                </a:solidFill>
                <a:effectLst>
                  <a:outerShdw blurRad="38100" dist="38100" dir="2700000" algn="tl">
                    <a:srgbClr val="000000">
                      <a:alpha val="43137"/>
                    </a:srgbClr>
                  </a:outerShdw>
                </a:effectLst>
                <a:latin typeface="Franklin Gothic Medium Cond" panose="020B0606030402020204" pitchFamily="34" charset="0"/>
              </a:rPr>
              <a:t> </a:t>
            </a:r>
            <a:r>
              <a:rPr lang="en-US" dirty="0" err="1">
                <a:solidFill>
                  <a:schemeClr val="bg1"/>
                </a:solidFill>
                <a:effectLst>
                  <a:outerShdw blurRad="38100" dist="38100" dir="2700000" algn="tl">
                    <a:srgbClr val="000000">
                      <a:alpha val="43137"/>
                    </a:srgbClr>
                  </a:outerShdw>
                </a:effectLst>
                <a:latin typeface="Franklin Gothic Medium Cond" panose="020B0606030402020204" pitchFamily="34" charset="0"/>
              </a:rPr>
              <a:t>dalam</a:t>
            </a:r>
            <a:r>
              <a:rPr lang="en-US" dirty="0">
                <a:solidFill>
                  <a:schemeClr val="bg1"/>
                </a:solidFill>
                <a:effectLst>
                  <a:outerShdw blurRad="38100" dist="38100" dir="2700000" algn="tl">
                    <a:srgbClr val="000000">
                      <a:alpha val="43137"/>
                    </a:srgbClr>
                  </a:outerShdw>
                </a:effectLst>
                <a:latin typeface="Franklin Gothic Medium Cond" panose="020B0606030402020204" pitchFamily="34" charset="0"/>
              </a:rPr>
              <a:t> </a:t>
            </a:r>
            <a:r>
              <a:rPr lang="en-US" dirty="0" err="1">
                <a:solidFill>
                  <a:schemeClr val="bg1"/>
                </a:solidFill>
                <a:effectLst>
                  <a:outerShdw blurRad="38100" dist="38100" dir="2700000" algn="tl">
                    <a:srgbClr val="000000">
                      <a:alpha val="43137"/>
                    </a:srgbClr>
                  </a:outerShdw>
                </a:effectLst>
                <a:latin typeface="Franklin Gothic Medium Cond" panose="020B0606030402020204" pitchFamily="34" charset="0"/>
              </a:rPr>
              <a:t>kaitannya</a:t>
            </a:r>
            <a:r>
              <a:rPr lang="en-US" dirty="0">
                <a:solidFill>
                  <a:schemeClr val="bg1"/>
                </a:solidFill>
                <a:effectLst>
                  <a:outerShdw blurRad="38100" dist="38100" dir="2700000" algn="tl">
                    <a:srgbClr val="000000">
                      <a:alpha val="43137"/>
                    </a:srgbClr>
                  </a:outerShdw>
                </a:effectLst>
                <a:latin typeface="Franklin Gothic Medium Cond" panose="020B0606030402020204" pitchFamily="34" charset="0"/>
              </a:rPr>
              <a:t> </a:t>
            </a:r>
            <a:r>
              <a:rPr lang="en-US" dirty="0" err="1">
                <a:solidFill>
                  <a:schemeClr val="bg1"/>
                </a:solidFill>
                <a:effectLst>
                  <a:outerShdw blurRad="38100" dist="38100" dir="2700000" algn="tl">
                    <a:srgbClr val="000000">
                      <a:alpha val="43137"/>
                    </a:srgbClr>
                  </a:outerShdw>
                </a:effectLst>
                <a:latin typeface="Franklin Gothic Medium Cond" panose="020B0606030402020204" pitchFamily="34" charset="0"/>
              </a:rPr>
              <a:t>dengan</a:t>
            </a:r>
            <a:r>
              <a:rPr lang="en-US" dirty="0">
                <a:solidFill>
                  <a:schemeClr val="bg1"/>
                </a:solidFill>
                <a:effectLst>
                  <a:outerShdw blurRad="38100" dist="38100" dir="2700000" algn="tl">
                    <a:srgbClr val="000000">
                      <a:alpha val="43137"/>
                    </a:srgbClr>
                  </a:outerShdw>
                </a:effectLst>
                <a:latin typeface="Franklin Gothic Medium Cond" panose="020B0606030402020204" pitchFamily="34" charset="0"/>
              </a:rPr>
              <a:t> </a:t>
            </a:r>
            <a:r>
              <a:rPr lang="en-US" dirty="0" err="1">
                <a:solidFill>
                  <a:schemeClr val="bg1"/>
                </a:solidFill>
                <a:effectLst>
                  <a:outerShdw blurRad="38100" dist="38100" dir="2700000" algn="tl">
                    <a:srgbClr val="000000">
                      <a:alpha val="43137"/>
                    </a:srgbClr>
                  </a:outerShdw>
                </a:effectLst>
                <a:latin typeface="Franklin Gothic Medium Cond" panose="020B0606030402020204" pitchFamily="34" charset="0"/>
              </a:rPr>
              <a:t>informasi</a:t>
            </a:r>
            <a:r>
              <a:rPr lang="en-US" dirty="0">
                <a:solidFill>
                  <a:schemeClr val="bg1"/>
                </a:solidFill>
                <a:effectLst>
                  <a:outerShdw blurRad="38100" dist="38100" dir="2700000" algn="tl">
                    <a:srgbClr val="000000">
                      <a:alpha val="43137"/>
                    </a:srgbClr>
                  </a:outerShdw>
                </a:effectLst>
                <a:latin typeface="Franklin Gothic Medium Cond" panose="020B0606030402020204" pitchFamily="34" charset="0"/>
              </a:rPr>
              <a:t> yang </a:t>
            </a:r>
            <a:r>
              <a:rPr lang="en-US" dirty="0" err="1">
                <a:solidFill>
                  <a:schemeClr val="bg1"/>
                </a:solidFill>
                <a:effectLst>
                  <a:outerShdw blurRad="38100" dist="38100" dir="2700000" algn="tl">
                    <a:srgbClr val="000000">
                      <a:alpha val="43137"/>
                    </a:srgbClr>
                  </a:outerShdw>
                </a:effectLst>
                <a:latin typeface="Franklin Gothic Medium Cond" panose="020B0606030402020204" pitchFamily="34" charset="0"/>
              </a:rPr>
              <a:t>melekat</a:t>
            </a:r>
            <a:r>
              <a:rPr lang="en-US" dirty="0">
                <a:solidFill>
                  <a:schemeClr val="bg1"/>
                </a:solidFill>
                <a:effectLst>
                  <a:outerShdw blurRad="38100" dist="38100" dir="2700000" algn="tl">
                    <a:srgbClr val="000000">
                      <a:alpha val="43137"/>
                    </a:srgbClr>
                  </a:outerShdw>
                </a:effectLst>
                <a:latin typeface="Franklin Gothic Medium Cond" panose="020B0606030402020204" pitchFamily="34" charset="0"/>
              </a:rPr>
              <a:t> </a:t>
            </a:r>
            <a:r>
              <a:rPr lang="en-US" dirty="0">
                <a:solidFill>
                  <a:schemeClr val="bg1"/>
                </a:solidFill>
                <a:effectLst>
                  <a:outerShdw blurRad="38100" dist="38100" dir="2700000" algn="tl">
                    <a:srgbClr val="000000">
                      <a:alpha val="43137"/>
                    </a:srgbClr>
                  </a:outerShdw>
                </a:effectLst>
                <a:highlight>
                  <a:srgbClr val="FF0000"/>
                </a:highlight>
                <a:latin typeface="Franklin Gothic Medium Cond" panose="020B0606030402020204" pitchFamily="34" charset="0"/>
              </a:rPr>
              <a:t>pada </a:t>
            </a:r>
            <a:r>
              <a:rPr lang="en-US" dirty="0" err="1">
                <a:solidFill>
                  <a:schemeClr val="bg1"/>
                </a:solidFill>
                <a:effectLst>
                  <a:outerShdw blurRad="38100" dist="38100" dir="2700000" algn="tl">
                    <a:srgbClr val="000000">
                      <a:alpha val="43137"/>
                    </a:srgbClr>
                  </a:outerShdw>
                </a:effectLst>
                <a:highlight>
                  <a:srgbClr val="FF0000"/>
                </a:highlight>
                <a:latin typeface="Franklin Gothic Medium Cond" panose="020B0606030402020204" pitchFamily="34" charset="0"/>
              </a:rPr>
              <a:t>indikator</a:t>
            </a:r>
            <a:r>
              <a:rPr lang="en-US" dirty="0">
                <a:solidFill>
                  <a:schemeClr val="bg1"/>
                </a:solidFill>
                <a:effectLst>
                  <a:outerShdw blurRad="38100" dist="38100" dir="2700000" algn="tl">
                    <a:srgbClr val="000000">
                      <a:alpha val="43137"/>
                    </a:srgbClr>
                  </a:outerShdw>
                </a:effectLst>
                <a:highlight>
                  <a:srgbClr val="FF0000"/>
                </a:highlight>
                <a:latin typeface="Franklin Gothic Medium Cond" panose="020B0606030402020204" pitchFamily="34" charset="0"/>
              </a:rPr>
              <a:t> yang </a:t>
            </a:r>
            <a:r>
              <a:rPr lang="en-US" dirty="0" err="1">
                <a:solidFill>
                  <a:schemeClr val="bg1"/>
                </a:solidFill>
                <a:effectLst>
                  <a:outerShdw blurRad="38100" dist="38100" dir="2700000" algn="tl">
                    <a:srgbClr val="000000">
                      <a:alpha val="43137"/>
                    </a:srgbClr>
                  </a:outerShdw>
                </a:effectLst>
                <a:highlight>
                  <a:srgbClr val="FF0000"/>
                </a:highlight>
                <a:latin typeface="Franklin Gothic Medium Cond" panose="020B0606030402020204" pitchFamily="34" charset="0"/>
              </a:rPr>
              <a:t>dihasilkan</a:t>
            </a:r>
            <a:r>
              <a:rPr lang="en-US" dirty="0">
                <a:solidFill>
                  <a:schemeClr val="bg1"/>
                </a:solidFill>
                <a:effectLst>
                  <a:outerShdw blurRad="38100" dist="38100" dir="2700000" algn="tl">
                    <a:srgbClr val="000000">
                      <a:alpha val="43137"/>
                    </a:srgbClr>
                  </a:outerShdw>
                </a:effectLst>
                <a:highlight>
                  <a:srgbClr val="FF0000"/>
                </a:highlight>
                <a:latin typeface="Franklin Gothic Medium Cond" panose="020B0606030402020204" pitchFamily="34" charset="0"/>
              </a:rPr>
              <a:t> </a:t>
            </a:r>
            <a:r>
              <a:rPr lang="en-US" dirty="0" err="1">
                <a:solidFill>
                  <a:schemeClr val="bg1"/>
                </a:solidFill>
                <a:effectLst>
                  <a:outerShdw blurRad="38100" dist="38100" dir="2700000" algn="tl">
                    <a:srgbClr val="000000">
                      <a:alpha val="43137"/>
                    </a:srgbClr>
                  </a:outerShdw>
                </a:effectLst>
                <a:highlight>
                  <a:srgbClr val="FF0000"/>
                </a:highlight>
                <a:latin typeface="Franklin Gothic Medium Cond" panose="020B0606030402020204" pitchFamily="34" charset="0"/>
              </a:rPr>
              <a:t>dari</a:t>
            </a:r>
            <a:r>
              <a:rPr lang="en-US" dirty="0">
                <a:solidFill>
                  <a:schemeClr val="bg1"/>
                </a:solidFill>
                <a:effectLst>
                  <a:outerShdw blurRad="38100" dist="38100" dir="2700000" algn="tl">
                    <a:srgbClr val="000000">
                      <a:alpha val="43137"/>
                    </a:srgbClr>
                  </a:outerShdw>
                </a:effectLst>
                <a:highlight>
                  <a:srgbClr val="FF0000"/>
                </a:highlight>
                <a:latin typeface="Franklin Gothic Medium Cond" panose="020B0606030402020204" pitchFamily="34" charset="0"/>
              </a:rPr>
              <a:t> </a:t>
            </a:r>
            <a:r>
              <a:rPr lang="en-US" dirty="0" err="1">
                <a:solidFill>
                  <a:schemeClr val="bg1"/>
                </a:solidFill>
                <a:effectLst>
                  <a:outerShdw blurRad="38100" dist="38100" dir="2700000" algn="tl">
                    <a:srgbClr val="000000">
                      <a:alpha val="43137"/>
                    </a:srgbClr>
                  </a:outerShdw>
                </a:effectLst>
                <a:highlight>
                  <a:srgbClr val="FF0000"/>
                </a:highlight>
                <a:latin typeface="Franklin Gothic Medium Cond" panose="020B0606030402020204" pitchFamily="34" charset="0"/>
              </a:rPr>
              <a:t>suatu</a:t>
            </a:r>
            <a:r>
              <a:rPr lang="en-US" dirty="0">
                <a:solidFill>
                  <a:schemeClr val="bg1"/>
                </a:solidFill>
                <a:effectLst>
                  <a:outerShdw blurRad="38100" dist="38100" dir="2700000" algn="tl">
                    <a:srgbClr val="000000">
                      <a:alpha val="43137"/>
                    </a:srgbClr>
                  </a:outerShdw>
                </a:effectLst>
                <a:highlight>
                  <a:srgbClr val="FF0000"/>
                </a:highlight>
                <a:latin typeface="Franklin Gothic Medium Cond" panose="020B0606030402020204" pitchFamily="34" charset="0"/>
              </a:rPr>
              <a:t> </a:t>
            </a:r>
            <a:r>
              <a:rPr lang="en-US" dirty="0" err="1">
                <a:solidFill>
                  <a:schemeClr val="bg1"/>
                </a:solidFill>
                <a:effectLst>
                  <a:outerShdw blurRad="38100" dist="38100" dir="2700000" algn="tl">
                    <a:srgbClr val="000000">
                      <a:alpha val="43137"/>
                    </a:srgbClr>
                  </a:outerShdw>
                </a:effectLst>
                <a:highlight>
                  <a:srgbClr val="FF0000"/>
                </a:highlight>
                <a:latin typeface="Franklin Gothic Medium Cond" panose="020B0606030402020204" pitchFamily="34" charset="0"/>
              </a:rPr>
              <a:t>kegiatan</a:t>
            </a:r>
            <a:r>
              <a:rPr lang="en-US" dirty="0">
                <a:solidFill>
                  <a:schemeClr val="bg1"/>
                </a:solidFill>
                <a:effectLst>
                  <a:outerShdw blurRad="38100" dist="38100" dir="2700000" algn="tl">
                    <a:srgbClr val="000000">
                      <a:alpha val="43137"/>
                    </a:srgbClr>
                  </a:outerShdw>
                </a:effectLst>
                <a:highlight>
                  <a:srgbClr val="FF0000"/>
                </a:highlight>
                <a:latin typeface="Franklin Gothic Medium Cond" panose="020B0606030402020204" pitchFamily="34" charset="0"/>
              </a:rPr>
              <a:t> </a:t>
            </a:r>
            <a:r>
              <a:rPr lang="en-US" dirty="0" err="1">
                <a:solidFill>
                  <a:schemeClr val="bg1"/>
                </a:solidFill>
                <a:effectLst>
                  <a:outerShdw blurRad="38100" dist="38100" dir="2700000" algn="tl">
                    <a:srgbClr val="000000">
                      <a:alpha val="43137"/>
                    </a:srgbClr>
                  </a:outerShdw>
                </a:effectLst>
                <a:highlight>
                  <a:srgbClr val="FF0000"/>
                </a:highlight>
                <a:latin typeface="Franklin Gothic Medium Cond" panose="020B0606030402020204" pitchFamily="34" charset="0"/>
              </a:rPr>
              <a:t>statistik</a:t>
            </a:r>
            <a:r>
              <a:rPr lang="en-US" dirty="0">
                <a:solidFill>
                  <a:schemeClr val="bg1"/>
                </a:solidFill>
                <a:effectLst>
                  <a:outerShdw blurRad="38100" dist="38100" dir="2700000" algn="tl">
                    <a:srgbClr val="000000">
                      <a:alpha val="43137"/>
                    </a:srgbClr>
                  </a:outerShdw>
                </a:effectLst>
                <a:latin typeface="Franklin Gothic Medium Cond" panose="020B0606030402020204" pitchFamily="34" charset="0"/>
              </a:rPr>
              <a:t>. </a:t>
            </a:r>
          </a:p>
          <a:p>
            <a:pPr marL="285750" marR="104775" indent="-285750" algn="just">
              <a:lnSpc>
                <a:spcPct val="130000"/>
              </a:lnSpc>
              <a:spcAft>
                <a:spcPts val="0"/>
              </a:spcAft>
              <a:buFont typeface="Arial" panose="020B0604020202020204" pitchFamily="34" charset="0"/>
              <a:buChar char="•"/>
            </a:pPr>
            <a:r>
              <a:rPr lang="en-US" dirty="0">
                <a:solidFill>
                  <a:srgbClr val="FFFF00"/>
                </a:solidFill>
                <a:effectLst>
                  <a:outerShdw blurRad="38100" dist="38100" dir="2700000" algn="tl">
                    <a:srgbClr val="000000">
                      <a:alpha val="43137"/>
                    </a:srgbClr>
                  </a:outerShdw>
                </a:effectLst>
                <a:latin typeface="Franklin Gothic Medium Cond" panose="020B0606030402020204" pitchFamily="34" charset="0"/>
              </a:rPr>
              <a:t>Metadata </a:t>
            </a:r>
            <a:r>
              <a:rPr lang="en-US" dirty="0" err="1">
                <a:solidFill>
                  <a:srgbClr val="FFFF00"/>
                </a:solidFill>
                <a:effectLst>
                  <a:outerShdw blurRad="38100" dist="38100" dir="2700000" algn="tl">
                    <a:srgbClr val="000000">
                      <a:alpha val="43137"/>
                    </a:srgbClr>
                  </a:outerShdw>
                </a:effectLst>
                <a:latin typeface="Franklin Gothic Medium Cond" panose="020B0606030402020204" pitchFamily="34" charset="0"/>
              </a:rPr>
              <a:t>Statistik</a:t>
            </a:r>
            <a:r>
              <a:rPr lang="en-US" dirty="0">
                <a:solidFill>
                  <a:srgbClr val="FFFF00"/>
                </a:solidFill>
                <a:effectLst>
                  <a:outerShdw blurRad="38100" dist="38100" dir="2700000" algn="tl">
                    <a:srgbClr val="000000">
                      <a:alpha val="43137"/>
                    </a:srgbClr>
                  </a:outerShdw>
                </a:effectLst>
                <a:latin typeface="Franklin Gothic Medium Cond" panose="020B0606030402020204" pitchFamily="34" charset="0"/>
              </a:rPr>
              <a:t> - </a:t>
            </a:r>
            <a:r>
              <a:rPr lang="en-US" dirty="0" err="1">
                <a:solidFill>
                  <a:srgbClr val="FFFF00"/>
                </a:solidFill>
                <a:effectLst>
                  <a:outerShdw blurRad="38100" dist="38100" dir="2700000" algn="tl">
                    <a:srgbClr val="000000">
                      <a:alpha val="43137"/>
                    </a:srgbClr>
                  </a:outerShdw>
                </a:effectLst>
                <a:latin typeface="Franklin Gothic Medium Cond" panose="020B0606030402020204" pitchFamily="34" charset="0"/>
              </a:rPr>
              <a:t>variabel</a:t>
            </a:r>
            <a:r>
              <a:rPr lang="en-US" dirty="0">
                <a:solidFill>
                  <a:srgbClr val="FFFF00"/>
                </a:solidFill>
                <a:effectLst>
                  <a:outerShdw blurRad="38100" dist="38100" dir="2700000" algn="tl">
                    <a:srgbClr val="000000">
                      <a:alpha val="43137"/>
                    </a:srgbClr>
                  </a:outerShdw>
                </a:effectLst>
                <a:latin typeface="Franklin Gothic Medium Cond" panose="020B0606030402020204" pitchFamily="34" charset="0"/>
              </a:rPr>
              <a:t> (Form MS-Var) </a:t>
            </a:r>
            <a:r>
              <a:rPr lang="en-US" dirty="0" err="1">
                <a:solidFill>
                  <a:schemeClr val="bg1"/>
                </a:solidFill>
                <a:effectLst>
                  <a:outerShdw blurRad="38100" dist="38100" dir="2700000" algn="tl">
                    <a:srgbClr val="000000">
                      <a:alpha val="43137"/>
                    </a:srgbClr>
                  </a:outerShdw>
                </a:effectLst>
                <a:latin typeface="Franklin Gothic Medium Cond" panose="020B0606030402020204" pitchFamily="34" charset="0"/>
              </a:rPr>
              <a:t>merupakan</a:t>
            </a:r>
            <a:r>
              <a:rPr lang="en-US" dirty="0">
                <a:solidFill>
                  <a:schemeClr val="bg1"/>
                </a:solidFill>
                <a:effectLst>
                  <a:outerShdw blurRad="38100" dist="38100" dir="2700000" algn="tl">
                    <a:srgbClr val="000000">
                      <a:alpha val="43137"/>
                    </a:srgbClr>
                  </a:outerShdw>
                </a:effectLst>
                <a:latin typeface="Franklin Gothic Medium Cond" panose="020B0606030402020204" pitchFamily="34" charset="0"/>
              </a:rPr>
              <a:t> </a:t>
            </a:r>
            <a:r>
              <a:rPr lang="en-US" dirty="0" err="1">
                <a:solidFill>
                  <a:schemeClr val="bg1"/>
                </a:solidFill>
                <a:effectLst>
                  <a:outerShdw blurRad="38100" dist="38100" dir="2700000" algn="tl">
                    <a:srgbClr val="000000">
                      <a:alpha val="43137"/>
                    </a:srgbClr>
                  </a:outerShdw>
                </a:effectLst>
                <a:latin typeface="Franklin Gothic Medium Cond" panose="020B0606030402020204" pitchFamily="34" charset="0"/>
              </a:rPr>
              <a:t>suatu</a:t>
            </a:r>
            <a:r>
              <a:rPr lang="en-US" dirty="0">
                <a:solidFill>
                  <a:schemeClr val="bg1"/>
                </a:solidFill>
                <a:effectLst>
                  <a:outerShdw blurRad="38100" dist="38100" dir="2700000" algn="tl">
                    <a:srgbClr val="000000">
                      <a:alpha val="43137"/>
                    </a:srgbClr>
                  </a:outerShdw>
                </a:effectLst>
                <a:latin typeface="Franklin Gothic Medium Cond" panose="020B0606030402020204" pitchFamily="34" charset="0"/>
              </a:rPr>
              <a:t> metadata yang </a:t>
            </a:r>
            <a:r>
              <a:rPr lang="en-US" dirty="0" err="1">
                <a:solidFill>
                  <a:schemeClr val="bg1"/>
                </a:solidFill>
                <a:effectLst>
                  <a:outerShdw blurRad="38100" dist="38100" dir="2700000" algn="tl">
                    <a:srgbClr val="000000">
                      <a:alpha val="43137"/>
                    </a:srgbClr>
                  </a:outerShdw>
                </a:effectLst>
                <a:latin typeface="Franklin Gothic Medium Cond" panose="020B0606030402020204" pitchFamily="34" charset="0"/>
              </a:rPr>
              <a:t>memberikan</a:t>
            </a:r>
            <a:r>
              <a:rPr lang="en-US" dirty="0">
                <a:solidFill>
                  <a:schemeClr val="bg1"/>
                </a:solidFill>
                <a:effectLst>
                  <a:outerShdw blurRad="38100" dist="38100" dir="2700000" algn="tl">
                    <a:srgbClr val="000000">
                      <a:alpha val="43137"/>
                    </a:srgbClr>
                  </a:outerShdw>
                </a:effectLst>
                <a:latin typeface="Franklin Gothic Medium Cond" panose="020B0606030402020204" pitchFamily="34" charset="0"/>
              </a:rPr>
              <a:t> </a:t>
            </a:r>
            <a:r>
              <a:rPr lang="en-US" dirty="0" err="1">
                <a:solidFill>
                  <a:schemeClr val="bg1"/>
                </a:solidFill>
                <a:effectLst>
                  <a:outerShdw blurRad="38100" dist="38100" dir="2700000" algn="tl">
                    <a:srgbClr val="000000">
                      <a:alpha val="43137"/>
                    </a:srgbClr>
                  </a:outerShdw>
                </a:effectLst>
                <a:latin typeface="Franklin Gothic Medium Cond" panose="020B0606030402020204" pitchFamily="34" charset="0"/>
              </a:rPr>
              <a:t>penjelasan</a:t>
            </a:r>
            <a:r>
              <a:rPr lang="en-US" dirty="0">
                <a:solidFill>
                  <a:schemeClr val="bg1"/>
                </a:solidFill>
                <a:effectLst>
                  <a:outerShdw blurRad="38100" dist="38100" dir="2700000" algn="tl">
                    <a:srgbClr val="000000">
                      <a:alpha val="43137"/>
                    </a:srgbClr>
                  </a:outerShdw>
                </a:effectLst>
                <a:latin typeface="Franklin Gothic Medium Cond" panose="020B0606030402020204" pitchFamily="34" charset="0"/>
              </a:rPr>
              <a:t> </a:t>
            </a:r>
            <a:r>
              <a:rPr lang="en-US" dirty="0" err="1">
                <a:solidFill>
                  <a:schemeClr val="bg1"/>
                </a:solidFill>
                <a:effectLst>
                  <a:outerShdw blurRad="38100" dist="38100" dir="2700000" algn="tl">
                    <a:srgbClr val="000000">
                      <a:alpha val="43137"/>
                    </a:srgbClr>
                  </a:outerShdw>
                </a:effectLst>
                <a:latin typeface="Franklin Gothic Medium Cond" panose="020B0606030402020204" pitchFamily="34" charset="0"/>
              </a:rPr>
              <a:t>mengenai</a:t>
            </a:r>
            <a:r>
              <a:rPr lang="en-US" dirty="0">
                <a:solidFill>
                  <a:schemeClr val="bg1"/>
                </a:solidFill>
                <a:effectLst>
                  <a:outerShdw blurRad="38100" dist="38100" dir="2700000" algn="tl">
                    <a:srgbClr val="000000">
                      <a:alpha val="43137"/>
                    </a:srgbClr>
                  </a:outerShdw>
                </a:effectLst>
                <a:latin typeface="Franklin Gothic Medium Cond" panose="020B0606030402020204" pitchFamily="34" charset="0"/>
              </a:rPr>
              <a:t> </a:t>
            </a:r>
            <a:r>
              <a:rPr lang="en-US" dirty="0" err="1">
                <a:solidFill>
                  <a:schemeClr val="bg1"/>
                </a:solidFill>
                <a:effectLst>
                  <a:outerShdw blurRad="38100" dist="38100" dir="2700000" algn="tl">
                    <a:srgbClr val="000000">
                      <a:alpha val="43137"/>
                    </a:srgbClr>
                  </a:outerShdw>
                </a:effectLst>
                <a:latin typeface="Franklin Gothic Medium Cond" panose="020B0606030402020204" pitchFamily="34" charset="0"/>
              </a:rPr>
              <a:t>variabel</a:t>
            </a:r>
            <a:r>
              <a:rPr lang="en-US" dirty="0">
                <a:solidFill>
                  <a:schemeClr val="bg1"/>
                </a:solidFill>
                <a:effectLst>
                  <a:outerShdw blurRad="38100" dist="38100" dir="2700000" algn="tl">
                    <a:srgbClr val="000000">
                      <a:alpha val="43137"/>
                    </a:srgbClr>
                  </a:outerShdw>
                </a:effectLst>
                <a:latin typeface="Franklin Gothic Medium Cond" panose="020B0606030402020204" pitchFamily="34" charset="0"/>
              </a:rPr>
              <a:t> yang </a:t>
            </a:r>
            <a:r>
              <a:rPr lang="en-US" dirty="0" err="1">
                <a:solidFill>
                  <a:schemeClr val="bg1"/>
                </a:solidFill>
                <a:effectLst>
                  <a:outerShdw blurRad="38100" dist="38100" dir="2700000" algn="tl">
                    <a:srgbClr val="000000">
                      <a:alpha val="43137"/>
                    </a:srgbClr>
                  </a:outerShdw>
                </a:effectLst>
                <a:latin typeface="Franklin Gothic Medium Cond" panose="020B0606030402020204" pitchFamily="34" charset="0"/>
              </a:rPr>
              <a:t>dikumpulkan</a:t>
            </a:r>
            <a:r>
              <a:rPr lang="en-US" dirty="0">
                <a:solidFill>
                  <a:schemeClr val="bg1"/>
                </a:solidFill>
                <a:effectLst>
                  <a:outerShdw blurRad="38100" dist="38100" dir="2700000" algn="tl">
                    <a:srgbClr val="000000">
                      <a:alpha val="43137"/>
                    </a:srgbClr>
                  </a:outerShdw>
                </a:effectLst>
                <a:latin typeface="Franklin Gothic Medium Cond" panose="020B0606030402020204" pitchFamily="34" charset="0"/>
              </a:rPr>
              <a:t> </a:t>
            </a:r>
            <a:r>
              <a:rPr lang="en-US" dirty="0" err="1">
                <a:solidFill>
                  <a:schemeClr val="bg1"/>
                </a:solidFill>
                <a:effectLst>
                  <a:outerShdw blurRad="38100" dist="38100" dir="2700000" algn="tl">
                    <a:srgbClr val="000000">
                      <a:alpha val="43137"/>
                    </a:srgbClr>
                  </a:outerShdw>
                </a:effectLst>
                <a:latin typeface="Franklin Gothic Medium Cond" panose="020B0606030402020204" pitchFamily="34" charset="0"/>
              </a:rPr>
              <a:t>suatu</a:t>
            </a:r>
            <a:r>
              <a:rPr lang="en-US" dirty="0">
                <a:solidFill>
                  <a:schemeClr val="bg1"/>
                </a:solidFill>
                <a:effectLst>
                  <a:outerShdw blurRad="38100" dist="38100" dir="2700000" algn="tl">
                    <a:srgbClr val="000000">
                      <a:alpha val="43137"/>
                    </a:srgbClr>
                  </a:outerShdw>
                </a:effectLst>
                <a:latin typeface="Franklin Gothic Medium Cond" panose="020B0606030402020204" pitchFamily="34" charset="0"/>
              </a:rPr>
              <a:t> </a:t>
            </a:r>
            <a:r>
              <a:rPr lang="en-US" dirty="0" err="1">
                <a:solidFill>
                  <a:schemeClr val="bg1"/>
                </a:solidFill>
                <a:effectLst>
                  <a:outerShdw blurRad="38100" dist="38100" dir="2700000" algn="tl">
                    <a:srgbClr val="000000">
                      <a:alpha val="43137"/>
                    </a:srgbClr>
                  </a:outerShdw>
                </a:effectLst>
                <a:latin typeface="Franklin Gothic Medium Cond" panose="020B0606030402020204" pitchFamily="34" charset="0"/>
              </a:rPr>
              <a:t>kegiatan</a:t>
            </a:r>
            <a:r>
              <a:rPr lang="en-US" dirty="0">
                <a:solidFill>
                  <a:schemeClr val="bg1"/>
                </a:solidFill>
                <a:effectLst>
                  <a:outerShdw blurRad="38100" dist="38100" dir="2700000" algn="tl">
                    <a:srgbClr val="000000">
                      <a:alpha val="43137"/>
                    </a:srgbClr>
                  </a:outerShdw>
                </a:effectLst>
                <a:latin typeface="Franklin Gothic Medium Cond" panose="020B0606030402020204" pitchFamily="34" charset="0"/>
              </a:rPr>
              <a:t> </a:t>
            </a:r>
            <a:r>
              <a:rPr lang="en-US" dirty="0" err="1">
                <a:solidFill>
                  <a:schemeClr val="bg1"/>
                </a:solidFill>
                <a:effectLst>
                  <a:outerShdw blurRad="38100" dist="38100" dir="2700000" algn="tl">
                    <a:srgbClr val="000000">
                      <a:alpha val="43137"/>
                    </a:srgbClr>
                  </a:outerShdw>
                </a:effectLst>
                <a:latin typeface="Franklin Gothic Medium Cond" panose="020B0606030402020204" pitchFamily="34" charset="0"/>
              </a:rPr>
              <a:t>statistik</a:t>
            </a:r>
            <a:r>
              <a:rPr lang="en-US" dirty="0">
                <a:solidFill>
                  <a:schemeClr val="bg1"/>
                </a:solidFill>
                <a:effectLst>
                  <a:outerShdw blurRad="38100" dist="38100" dir="2700000" algn="tl">
                    <a:srgbClr val="000000">
                      <a:alpha val="43137"/>
                    </a:srgbClr>
                  </a:outerShdw>
                </a:effectLst>
                <a:latin typeface="Franklin Gothic Medium Cond" panose="020B0606030402020204" pitchFamily="34" charset="0"/>
              </a:rPr>
              <a:t>. </a:t>
            </a:r>
            <a:r>
              <a:rPr lang="en-US" dirty="0" err="1">
                <a:solidFill>
                  <a:schemeClr val="bg1"/>
                </a:solidFill>
                <a:effectLst>
                  <a:outerShdw blurRad="38100" dist="38100" dir="2700000" algn="tl">
                    <a:srgbClr val="000000">
                      <a:alpha val="43137"/>
                    </a:srgbClr>
                  </a:outerShdw>
                </a:effectLst>
                <a:latin typeface="Franklin Gothic Medium Cond" panose="020B0606030402020204" pitchFamily="34" charset="0"/>
              </a:rPr>
              <a:t>Secara</a:t>
            </a:r>
            <a:r>
              <a:rPr lang="en-US" dirty="0">
                <a:solidFill>
                  <a:schemeClr val="bg1"/>
                </a:solidFill>
                <a:effectLst>
                  <a:outerShdw blurRad="38100" dist="38100" dir="2700000" algn="tl">
                    <a:srgbClr val="000000">
                      <a:alpha val="43137"/>
                    </a:srgbClr>
                  </a:outerShdw>
                </a:effectLst>
                <a:latin typeface="Franklin Gothic Medium Cond" panose="020B0606030402020204" pitchFamily="34" charset="0"/>
              </a:rPr>
              <a:t> </a:t>
            </a:r>
            <a:r>
              <a:rPr lang="en-US" dirty="0" err="1">
                <a:solidFill>
                  <a:schemeClr val="bg1"/>
                </a:solidFill>
                <a:effectLst>
                  <a:outerShdw blurRad="38100" dist="38100" dir="2700000" algn="tl">
                    <a:srgbClr val="000000">
                      <a:alpha val="43137"/>
                    </a:srgbClr>
                  </a:outerShdw>
                </a:effectLst>
                <a:latin typeface="Franklin Gothic Medium Cond" panose="020B0606030402020204" pitchFamily="34" charset="0"/>
              </a:rPr>
              <a:t>sederhana</a:t>
            </a:r>
            <a:r>
              <a:rPr lang="en-US" dirty="0">
                <a:solidFill>
                  <a:schemeClr val="bg1"/>
                </a:solidFill>
                <a:effectLst>
                  <a:outerShdw blurRad="38100" dist="38100" dir="2700000" algn="tl">
                    <a:srgbClr val="000000">
                      <a:alpha val="43137"/>
                    </a:srgbClr>
                  </a:outerShdw>
                </a:effectLst>
                <a:latin typeface="Franklin Gothic Medium Cond" panose="020B0606030402020204" pitchFamily="34" charset="0"/>
              </a:rPr>
              <a:t>, metadata </a:t>
            </a:r>
            <a:r>
              <a:rPr lang="en-US" dirty="0" err="1">
                <a:solidFill>
                  <a:schemeClr val="bg1"/>
                </a:solidFill>
                <a:effectLst>
                  <a:outerShdw blurRad="38100" dist="38100" dir="2700000" algn="tl">
                    <a:srgbClr val="000000">
                      <a:alpha val="43137"/>
                    </a:srgbClr>
                  </a:outerShdw>
                </a:effectLst>
                <a:latin typeface="Franklin Gothic Medium Cond" panose="020B0606030402020204" pitchFamily="34" charset="0"/>
              </a:rPr>
              <a:t>variabel</a:t>
            </a:r>
            <a:r>
              <a:rPr lang="en-US" dirty="0">
                <a:solidFill>
                  <a:schemeClr val="bg1"/>
                </a:solidFill>
                <a:effectLst>
                  <a:outerShdw blurRad="38100" dist="38100" dir="2700000" algn="tl">
                    <a:srgbClr val="000000">
                      <a:alpha val="43137"/>
                    </a:srgbClr>
                  </a:outerShdw>
                </a:effectLst>
                <a:latin typeface="Franklin Gothic Medium Cond" panose="020B0606030402020204" pitchFamily="34" charset="0"/>
              </a:rPr>
              <a:t> </a:t>
            </a:r>
            <a:r>
              <a:rPr lang="en-US" dirty="0" err="1">
                <a:solidFill>
                  <a:schemeClr val="bg1"/>
                </a:solidFill>
                <a:effectLst>
                  <a:outerShdw blurRad="38100" dist="38100" dir="2700000" algn="tl">
                    <a:srgbClr val="000000">
                      <a:alpha val="43137"/>
                    </a:srgbClr>
                  </a:outerShdw>
                </a:effectLst>
                <a:latin typeface="Franklin Gothic Medium Cond" panose="020B0606030402020204" pitchFamily="34" charset="0"/>
              </a:rPr>
              <a:t>adalah</a:t>
            </a:r>
            <a:r>
              <a:rPr lang="en-US" dirty="0">
                <a:solidFill>
                  <a:schemeClr val="bg1"/>
                </a:solidFill>
                <a:effectLst>
                  <a:outerShdw blurRad="38100" dist="38100" dir="2700000" algn="tl">
                    <a:srgbClr val="000000">
                      <a:alpha val="43137"/>
                    </a:srgbClr>
                  </a:outerShdw>
                </a:effectLst>
                <a:latin typeface="Franklin Gothic Medium Cond" panose="020B0606030402020204" pitchFamily="34" charset="0"/>
              </a:rPr>
              <a:t> </a:t>
            </a:r>
            <a:r>
              <a:rPr lang="en-US" dirty="0" err="1">
                <a:solidFill>
                  <a:schemeClr val="bg1"/>
                </a:solidFill>
                <a:effectLst>
                  <a:outerShdw blurRad="38100" dist="38100" dir="2700000" algn="tl">
                    <a:srgbClr val="000000">
                      <a:alpha val="43137"/>
                    </a:srgbClr>
                  </a:outerShdw>
                </a:effectLst>
                <a:latin typeface="Franklin Gothic Medium Cond" panose="020B0606030402020204" pitchFamily="34" charset="0"/>
              </a:rPr>
              <a:t>informasi</a:t>
            </a:r>
            <a:r>
              <a:rPr lang="en-US" dirty="0">
                <a:solidFill>
                  <a:schemeClr val="bg1"/>
                </a:solidFill>
                <a:effectLst>
                  <a:outerShdw blurRad="38100" dist="38100" dir="2700000" algn="tl">
                    <a:srgbClr val="000000">
                      <a:alpha val="43137"/>
                    </a:srgbClr>
                  </a:outerShdw>
                </a:effectLst>
                <a:latin typeface="Franklin Gothic Medium Cond" panose="020B0606030402020204" pitchFamily="34" charset="0"/>
              </a:rPr>
              <a:t> </a:t>
            </a:r>
            <a:r>
              <a:rPr lang="en-US" dirty="0" err="1">
                <a:solidFill>
                  <a:schemeClr val="bg1"/>
                </a:solidFill>
                <a:effectLst>
                  <a:outerShdw blurRad="38100" dist="38100" dir="2700000" algn="tl">
                    <a:srgbClr val="000000">
                      <a:alpha val="43137"/>
                    </a:srgbClr>
                  </a:outerShdw>
                </a:effectLst>
                <a:latin typeface="Franklin Gothic Medium Cond" panose="020B0606030402020204" pitchFamily="34" charset="0"/>
              </a:rPr>
              <a:t>dari</a:t>
            </a:r>
            <a:r>
              <a:rPr lang="en-US" dirty="0">
                <a:solidFill>
                  <a:schemeClr val="bg1"/>
                </a:solidFill>
                <a:effectLst>
                  <a:outerShdw blurRad="38100" dist="38100" dir="2700000" algn="tl">
                    <a:srgbClr val="000000">
                      <a:alpha val="43137"/>
                    </a:srgbClr>
                  </a:outerShdw>
                </a:effectLst>
                <a:latin typeface="Franklin Gothic Medium Cond" panose="020B0606030402020204" pitchFamily="34" charset="0"/>
              </a:rPr>
              <a:t> </a:t>
            </a:r>
            <a:r>
              <a:rPr lang="en-US" dirty="0" err="1">
                <a:solidFill>
                  <a:schemeClr val="bg1"/>
                </a:solidFill>
                <a:effectLst>
                  <a:outerShdw blurRad="38100" dist="38100" dir="2700000" algn="tl">
                    <a:srgbClr val="000000">
                      <a:alpha val="43137"/>
                    </a:srgbClr>
                  </a:outerShdw>
                </a:effectLst>
                <a:latin typeface="Franklin Gothic Medium Cond" panose="020B0606030402020204" pitchFamily="34" charset="0"/>
              </a:rPr>
              <a:t>variabel</a:t>
            </a:r>
            <a:r>
              <a:rPr lang="en-US" dirty="0">
                <a:solidFill>
                  <a:schemeClr val="bg1"/>
                </a:solidFill>
                <a:effectLst>
                  <a:outerShdw blurRad="38100" dist="38100" dir="2700000" algn="tl">
                    <a:srgbClr val="000000">
                      <a:alpha val="43137"/>
                    </a:srgbClr>
                  </a:outerShdw>
                </a:effectLst>
                <a:latin typeface="Franklin Gothic Medium Cond" panose="020B0606030402020204" pitchFamily="34" charset="0"/>
              </a:rPr>
              <a:t>.</a:t>
            </a:r>
          </a:p>
        </p:txBody>
      </p:sp>
      <p:grpSp>
        <p:nvGrpSpPr>
          <p:cNvPr id="10" name="Group 9">
            <a:extLst>
              <a:ext uri="{FF2B5EF4-FFF2-40B4-BE49-F238E27FC236}">
                <a16:creationId xmlns:a16="http://schemas.microsoft.com/office/drawing/2014/main" id="{D92B600C-B7F4-41C8-A234-BA74939BD607}"/>
              </a:ext>
            </a:extLst>
          </p:cNvPr>
          <p:cNvGrpSpPr/>
          <p:nvPr/>
        </p:nvGrpSpPr>
        <p:grpSpPr>
          <a:xfrm>
            <a:off x="557599" y="2882364"/>
            <a:ext cx="4467911" cy="3337471"/>
            <a:chOff x="737245" y="2150771"/>
            <a:chExt cx="3498998" cy="2613706"/>
          </a:xfrm>
        </p:grpSpPr>
        <p:pic>
          <p:nvPicPr>
            <p:cNvPr id="23" name="Picture 22">
              <a:extLst>
                <a:ext uri="{FF2B5EF4-FFF2-40B4-BE49-F238E27FC236}">
                  <a16:creationId xmlns:a16="http://schemas.microsoft.com/office/drawing/2014/main" id="{30005952-5F1B-4BE1-8A35-F533501BD05F}"/>
                </a:ext>
              </a:extLst>
            </p:cNvPr>
            <p:cNvPicPr>
              <a:picLocks noChangeAspect="1"/>
            </p:cNvPicPr>
            <p:nvPr/>
          </p:nvPicPr>
          <p:blipFill>
            <a:blip r:embed="rId3"/>
            <a:stretch>
              <a:fillRect/>
            </a:stretch>
          </p:blipFill>
          <p:spPr>
            <a:xfrm rot="20698415">
              <a:off x="737245" y="2150771"/>
              <a:ext cx="1399762" cy="2258419"/>
            </a:xfrm>
            <a:prstGeom prst="rect">
              <a:avLst/>
            </a:prstGeom>
          </p:spPr>
        </p:pic>
        <p:grpSp>
          <p:nvGrpSpPr>
            <p:cNvPr id="12" name="Group 11">
              <a:extLst>
                <a:ext uri="{FF2B5EF4-FFF2-40B4-BE49-F238E27FC236}">
                  <a16:creationId xmlns:a16="http://schemas.microsoft.com/office/drawing/2014/main" id="{F1C8C23D-7D2E-4770-86D4-39DC1C567E22}"/>
                </a:ext>
              </a:extLst>
            </p:cNvPr>
            <p:cNvGrpSpPr/>
            <p:nvPr/>
          </p:nvGrpSpPr>
          <p:grpSpPr>
            <a:xfrm>
              <a:off x="2212890" y="2207276"/>
              <a:ext cx="2023353" cy="1378295"/>
              <a:chOff x="562702" y="1830460"/>
              <a:chExt cx="4812278" cy="3278093"/>
            </a:xfrm>
          </p:grpSpPr>
          <p:sp>
            <p:nvSpPr>
              <p:cNvPr id="13" name="Rectangle 12">
                <a:extLst>
                  <a:ext uri="{FF2B5EF4-FFF2-40B4-BE49-F238E27FC236}">
                    <a16:creationId xmlns:a16="http://schemas.microsoft.com/office/drawing/2014/main" id="{AEE6C397-EFDE-4357-8FAF-6C50EE90718E}"/>
                  </a:ext>
                </a:extLst>
              </p:cNvPr>
              <p:cNvSpPr/>
              <p:nvPr/>
            </p:nvSpPr>
            <p:spPr>
              <a:xfrm rot="21174216">
                <a:off x="632042" y="1878823"/>
                <a:ext cx="4742938" cy="3229730"/>
              </a:xfrm>
              <a:prstGeom prst="rect">
                <a:avLst/>
              </a:prstGeom>
              <a:solidFill>
                <a:schemeClr val="tx1">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14" name="Picture 13">
                <a:extLst>
                  <a:ext uri="{FF2B5EF4-FFF2-40B4-BE49-F238E27FC236}">
                    <a16:creationId xmlns:a16="http://schemas.microsoft.com/office/drawing/2014/main" id="{8F81BF4C-A8C5-4A8A-9AA1-B6C5EA25DFB2}"/>
                  </a:ext>
                </a:extLst>
              </p:cNvPr>
              <p:cNvPicPr>
                <a:picLocks noChangeAspect="1"/>
              </p:cNvPicPr>
              <p:nvPr/>
            </p:nvPicPr>
            <p:blipFill>
              <a:blip r:embed="rId4"/>
              <a:stretch>
                <a:fillRect/>
              </a:stretch>
            </p:blipFill>
            <p:spPr>
              <a:xfrm rot="21059420">
                <a:off x="562702" y="1830460"/>
                <a:ext cx="4611700" cy="3245927"/>
              </a:xfrm>
              <a:prstGeom prst="rect">
                <a:avLst/>
              </a:prstGeom>
            </p:spPr>
          </p:pic>
        </p:grpSp>
        <p:grpSp>
          <p:nvGrpSpPr>
            <p:cNvPr id="15" name="Group 14">
              <a:extLst>
                <a:ext uri="{FF2B5EF4-FFF2-40B4-BE49-F238E27FC236}">
                  <a16:creationId xmlns:a16="http://schemas.microsoft.com/office/drawing/2014/main" id="{64C17934-FF17-4A83-AE4D-34B986D6C2F9}"/>
                </a:ext>
              </a:extLst>
            </p:cNvPr>
            <p:cNvGrpSpPr>
              <a:grpSpLocks noChangeAspect="1"/>
            </p:cNvGrpSpPr>
            <p:nvPr/>
          </p:nvGrpSpPr>
          <p:grpSpPr>
            <a:xfrm>
              <a:off x="1764523" y="3320816"/>
              <a:ext cx="2020824" cy="1443661"/>
              <a:chOff x="532342" y="1649011"/>
              <a:chExt cx="4842638" cy="3459542"/>
            </a:xfrm>
          </p:grpSpPr>
          <p:sp>
            <p:nvSpPr>
              <p:cNvPr id="17" name="Rectangle 16">
                <a:extLst>
                  <a:ext uri="{FF2B5EF4-FFF2-40B4-BE49-F238E27FC236}">
                    <a16:creationId xmlns:a16="http://schemas.microsoft.com/office/drawing/2014/main" id="{7B73BB10-C2A8-4937-BF61-C2CA838753A4}"/>
                  </a:ext>
                </a:extLst>
              </p:cNvPr>
              <p:cNvSpPr/>
              <p:nvPr/>
            </p:nvSpPr>
            <p:spPr>
              <a:xfrm rot="21174216">
                <a:off x="632042" y="1878823"/>
                <a:ext cx="4742938" cy="3229730"/>
              </a:xfrm>
              <a:prstGeom prst="rect">
                <a:avLst/>
              </a:prstGeom>
              <a:solidFill>
                <a:schemeClr val="tx1">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18" name="Picture 17">
                <a:extLst>
                  <a:ext uri="{FF2B5EF4-FFF2-40B4-BE49-F238E27FC236}">
                    <a16:creationId xmlns:a16="http://schemas.microsoft.com/office/drawing/2014/main" id="{D2E46CE3-3315-4710-A9A5-66288A081DB3}"/>
                  </a:ext>
                </a:extLst>
              </p:cNvPr>
              <p:cNvPicPr>
                <a:picLocks noChangeAspect="1"/>
              </p:cNvPicPr>
              <p:nvPr/>
            </p:nvPicPr>
            <p:blipFill>
              <a:blip r:embed="rId5"/>
              <a:stretch>
                <a:fillRect/>
              </a:stretch>
            </p:blipFill>
            <p:spPr>
              <a:xfrm rot="21043983">
                <a:off x="532342" y="1649011"/>
                <a:ext cx="4783168" cy="3377051"/>
              </a:xfrm>
              <a:prstGeom prst="rect">
                <a:avLst/>
              </a:prstGeom>
            </p:spPr>
          </p:pic>
        </p:grpSp>
      </p:grpSp>
      <p:cxnSp>
        <p:nvCxnSpPr>
          <p:cNvPr id="6" name="Straight Arrow Connector 5">
            <a:extLst>
              <a:ext uri="{FF2B5EF4-FFF2-40B4-BE49-F238E27FC236}">
                <a16:creationId xmlns:a16="http://schemas.microsoft.com/office/drawing/2014/main" id="{6D616E16-C8FA-41CC-8BE9-8D0E095601BE}"/>
              </a:ext>
            </a:extLst>
          </p:cNvPr>
          <p:cNvCxnSpPr/>
          <p:nvPr/>
        </p:nvCxnSpPr>
        <p:spPr>
          <a:xfrm>
            <a:off x="3838921" y="5035237"/>
            <a:ext cx="1755777" cy="0"/>
          </a:xfrm>
          <a:prstGeom prst="straightConnector1">
            <a:avLst/>
          </a:prstGeom>
          <a:ln w="3810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106755B9-90F1-4D2B-846E-FC07547AA60A}"/>
              </a:ext>
            </a:extLst>
          </p:cNvPr>
          <p:cNvCxnSpPr/>
          <p:nvPr/>
        </p:nvCxnSpPr>
        <p:spPr>
          <a:xfrm>
            <a:off x="3838921" y="3997012"/>
            <a:ext cx="1755777" cy="0"/>
          </a:xfrm>
          <a:prstGeom prst="straightConnector1">
            <a:avLst/>
          </a:prstGeom>
          <a:ln w="3810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8" name="Connector: Elbow 7">
            <a:extLst>
              <a:ext uri="{FF2B5EF4-FFF2-40B4-BE49-F238E27FC236}">
                <a16:creationId xmlns:a16="http://schemas.microsoft.com/office/drawing/2014/main" id="{22A27A2B-FFEE-4079-B0C6-8A5DB2707A22}"/>
              </a:ext>
            </a:extLst>
          </p:cNvPr>
          <p:cNvCxnSpPr>
            <a:cxnSpLocks/>
          </p:cNvCxnSpPr>
          <p:nvPr/>
        </p:nvCxnSpPr>
        <p:spPr>
          <a:xfrm flipV="1">
            <a:off x="1208221" y="2897458"/>
            <a:ext cx="4386477" cy="570053"/>
          </a:xfrm>
          <a:prstGeom prst="bentConnector3">
            <a:avLst>
              <a:gd name="adj1" fmla="val 274"/>
            </a:avLst>
          </a:prstGeom>
          <a:ln w="3810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6" name="文本框 25">
            <a:extLst>
              <a:ext uri="{FF2B5EF4-FFF2-40B4-BE49-F238E27FC236}">
                <a16:creationId xmlns:a16="http://schemas.microsoft.com/office/drawing/2014/main" id="{863691F7-3DEF-4E16-8039-06130B78B888}"/>
              </a:ext>
            </a:extLst>
          </p:cNvPr>
          <p:cNvSpPr txBox="1"/>
          <p:nvPr/>
        </p:nvSpPr>
        <p:spPr>
          <a:xfrm>
            <a:off x="303875" y="104105"/>
            <a:ext cx="6487450" cy="769441"/>
          </a:xfrm>
          <a:prstGeom prst="rect">
            <a:avLst/>
          </a:prstGeom>
          <a:noFill/>
        </p:spPr>
        <p:txBody>
          <a:bodyPr wrap="square" rtlCol="0">
            <a:spAutoFit/>
          </a:bodyPr>
          <a:lstStyle/>
          <a:p>
            <a:r>
              <a:rPr lang="en-US" altLang="zh-CN" sz="4400" dirty="0" err="1">
                <a:solidFill>
                  <a:schemeClr val="bg1"/>
                </a:solidFill>
                <a:latin typeface="Franklin Gothic Medium Cond" panose="020B0606030402020204" pitchFamily="34" charset="0"/>
              </a:rPr>
              <a:t>Jenis-jenis</a:t>
            </a:r>
            <a:r>
              <a:rPr lang="en-US" altLang="zh-CN" sz="4400" dirty="0">
                <a:solidFill>
                  <a:srgbClr val="FFC000"/>
                </a:solidFill>
                <a:latin typeface="Franklin Gothic Medium Cond" panose="020B0606030402020204" pitchFamily="34" charset="0"/>
              </a:rPr>
              <a:t> Metadata </a:t>
            </a:r>
            <a:r>
              <a:rPr lang="en-US" altLang="zh-CN" sz="4400" dirty="0" err="1">
                <a:solidFill>
                  <a:srgbClr val="FFC000"/>
                </a:solidFill>
                <a:latin typeface="Franklin Gothic Medium Cond" panose="020B0606030402020204" pitchFamily="34" charset="0"/>
              </a:rPr>
              <a:t>Statistik</a:t>
            </a:r>
            <a:endParaRPr lang="en-US" altLang="zh-CN" sz="2800" dirty="0">
              <a:solidFill>
                <a:schemeClr val="bg1"/>
              </a:solidFill>
              <a:latin typeface="Franklin Gothic Medium Cond" panose="020B0606030402020204" pitchFamily="34" charset="0"/>
            </a:endParaRPr>
          </a:p>
        </p:txBody>
      </p:sp>
      <p:sp>
        <p:nvSpPr>
          <p:cNvPr id="19" name="Snip Diagonal Corner Rectangle 31">
            <a:extLst>
              <a:ext uri="{FF2B5EF4-FFF2-40B4-BE49-F238E27FC236}">
                <a16:creationId xmlns:a16="http://schemas.microsoft.com/office/drawing/2014/main" id="{C13026EE-2A8A-47A8-B3EA-D93D347138B6}"/>
              </a:ext>
            </a:extLst>
          </p:cNvPr>
          <p:cNvSpPr/>
          <p:nvPr/>
        </p:nvSpPr>
        <p:spPr>
          <a:xfrm>
            <a:off x="450561" y="1121157"/>
            <a:ext cx="11342767" cy="1150016"/>
          </a:xfrm>
          <a:prstGeom prst="snip2DiagRect">
            <a:avLst>
              <a:gd name="adj1" fmla="val 28483"/>
              <a:gd name="adj2" fmla="val 0"/>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矩形 36">
            <a:extLst>
              <a:ext uri="{FF2B5EF4-FFF2-40B4-BE49-F238E27FC236}">
                <a16:creationId xmlns:a16="http://schemas.microsoft.com/office/drawing/2014/main" id="{9BA90B37-C916-46AF-A0A1-ECEC07B96003}"/>
              </a:ext>
            </a:extLst>
          </p:cNvPr>
          <p:cNvSpPr/>
          <p:nvPr/>
        </p:nvSpPr>
        <p:spPr>
          <a:xfrm>
            <a:off x="614467" y="1314702"/>
            <a:ext cx="10963065" cy="1162796"/>
          </a:xfrm>
          <a:prstGeom prst="snip2DiagRect">
            <a:avLst>
              <a:gd name="adj1" fmla="val 14060"/>
              <a:gd name="adj2" fmla="val 0"/>
            </a:avLst>
          </a:prstGeom>
          <a:solidFill>
            <a:srgbClr val="4A8DC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1" name="Rectangle 20">
            <a:extLst>
              <a:ext uri="{FF2B5EF4-FFF2-40B4-BE49-F238E27FC236}">
                <a16:creationId xmlns:a16="http://schemas.microsoft.com/office/drawing/2014/main" id="{80942439-1308-4DAA-83D1-694E51FB4EBA}"/>
              </a:ext>
            </a:extLst>
          </p:cNvPr>
          <p:cNvSpPr/>
          <p:nvPr/>
        </p:nvSpPr>
        <p:spPr>
          <a:xfrm>
            <a:off x="782622" y="1332865"/>
            <a:ext cx="10666695" cy="1015663"/>
          </a:xfrm>
          <a:prstGeom prst="rect">
            <a:avLst/>
          </a:prstGeom>
        </p:spPr>
        <p:txBody>
          <a:bodyPr wrap="square">
            <a:spAutoFit/>
          </a:bodyPr>
          <a:lstStyle/>
          <a:p>
            <a:r>
              <a:rPr lang="en-US" sz="2000" i="1" dirty="0" err="1">
                <a:solidFill>
                  <a:schemeClr val="bg1"/>
                </a:solidFill>
              </a:rPr>
              <a:t>Dalam</a:t>
            </a:r>
            <a:r>
              <a:rPr lang="en-US" sz="2000" i="1" dirty="0">
                <a:solidFill>
                  <a:schemeClr val="bg1"/>
                </a:solidFill>
              </a:rPr>
              <a:t> </a:t>
            </a:r>
            <a:r>
              <a:rPr lang="en-US" sz="2000" i="1" dirty="0" err="1">
                <a:solidFill>
                  <a:schemeClr val="bg1"/>
                </a:solidFill>
              </a:rPr>
              <a:t>rangka</a:t>
            </a:r>
            <a:r>
              <a:rPr lang="en-US" sz="2000" i="1" dirty="0">
                <a:solidFill>
                  <a:schemeClr val="bg1"/>
                </a:solidFill>
              </a:rPr>
              <a:t> </a:t>
            </a:r>
            <a:r>
              <a:rPr lang="en-US" sz="2000" i="1" dirty="0" err="1">
                <a:solidFill>
                  <a:schemeClr val="bg1"/>
                </a:solidFill>
              </a:rPr>
              <a:t>mengelola</a:t>
            </a:r>
            <a:r>
              <a:rPr lang="en-US" sz="2000" i="1" dirty="0">
                <a:solidFill>
                  <a:schemeClr val="bg1"/>
                </a:solidFill>
              </a:rPr>
              <a:t> metadata, BPS </a:t>
            </a:r>
            <a:r>
              <a:rPr lang="en-US" sz="2000" i="1" dirty="0" err="1">
                <a:solidFill>
                  <a:schemeClr val="bg1"/>
                </a:solidFill>
              </a:rPr>
              <a:t>melakukan</a:t>
            </a:r>
            <a:r>
              <a:rPr lang="en-US" sz="2000" i="1" dirty="0">
                <a:solidFill>
                  <a:schemeClr val="bg1"/>
                </a:solidFill>
              </a:rPr>
              <a:t> </a:t>
            </a:r>
            <a:r>
              <a:rPr lang="en-US" sz="2000" i="1" dirty="0" err="1">
                <a:solidFill>
                  <a:schemeClr val="bg1"/>
                </a:solidFill>
              </a:rPr>
              <a:t>inventarisasi</a:t>
            </a:r>
            <a:r>
              <a:rPr lang="en-US" sz="2000" i="1" dirty="0">
                <a:solidFill>
                  <a:schemeClr val="bg1"/>
                </a:solidFill>
              </a:rPr>
              <a:t> Metadata. </a:t>
            </a:r>
            <a:r>
              <a:rPr lang="en-US" sz="2000" i="1" dirty="0" err="1">
                <a:solidFill>
                  <a:schemeClr val="bg1"/>
                </a:solidFill>
              </a:rPr>
              <a:t>Inventarisasi</a:t>
            </a:r>
            <a:r>
              <a:rPr lang="en-US" sz="2000" i="1" dirty="0">
                <a:solidFill>
                  <a:schemeClr val="bg1"/>
                </a:solidFill>
              </a:rPr>
              <a:t> </a:t>
            </a:r>
            <a:r>
              <a:rPr lang="en-US" sz="2000" i="1" dirty="0" err="1">
                <a:solidFill>
                  <a:schemeClr val="bg1"/>
                </a:solidFill>
              </a:rPr>
              <a:t>dilakukan</a:t>
            </a:r>
            <a:r>
              <a:rPr lang="en-US" sz="2000" i="1" dirty="0">
                <a:solidFill>
                  <a:schemeClr val="bg1"/>
                </a:solidFill>
              </a:rPr>
              <a:t> </a:t>
            </a:r>
            <a:r>
              <a:rPr lang="en-US" sz="2000" i="1" dirty="0" err="1">
                <a:solidFill>
                  <a:schemeClr val="bg1"/>
                </a:solidFill>
              </a:rPr>
              <a:t>dengan</a:t>
            </a:r>
            <a:r>
              <a:rPr lang="en-US" sz="2000" i="1" dirty="0">
                <a:solidFill>
                  <a:schemeClr val="bg1"/>
                </a:solidFill>
              </a:rPr>
              <a:t> </a:t>
            </a:r>
            <a:r>
              <a:rPr lang="en-US" sz="2000" i="1" dirty="0" err="1">
                <a:solidFill>
                  <a:schemeClr val="bg1"/>
                </a:solidFill>
              </a:rPr>
              <a:t>menggunakan</a:t>
            </a:r>
            <a:r>
              <a:rPr lang="en-US" sz="2000" i="1" dirty="0">
                <a:solidFill>
                  <a:schemeClr val="bg1"/>
                </a:solidFill>
              </a:rPr>
              <a:t> </a:t>
            </a:r>
            <a:r>
              <a:rPr lang="en-US" sz="2000" i="1" dirty="0" err="1">
                <a:solidFill>
                  <a:schemeClr val="bg1"/>
                </a:solidFill>
              </a:rPr>
              <a:t>Formulir</a:t>
            </a:r>
            <a:r>
              <a:rPr lang="en-US" sz="2000" i="1" dirty="0">
                <a:solidFill>
                  <a:schemeClr val="bg1"/>
                </a:solidFill>
              </a:rPr>
              <a:t> Metadata </a:t>
            </a:r>
            <a:r>
              <a:rPr lang="en-US" sz="2000" i="1" dirty="0" err="1">
                <a:solidFill>
                  <a:schemeClr val="bg1"/>
                </a:solidFill>
              </a:rPr>
              <a:t>Statistik</a:t>
            </a:r>
            <a:r>
              <a:rPr lang="en-US" sz="2000" i="1" dirty="0">
                <a:solidFill>
                  <a:schemeClr val="bg1"/>
                </a:solidFill>
              </a:rPr>
              <a:t> pada </a:t>
            </a:r>
            <a:r>
              <a:rPr lang="en-US" sz="2000" i="1" dirty="0" err="1">
                <a:solidFill>
                  <a:srgbClr val="FFFF00"/>
                </a:solidFill>
              </a:rPr>
              <a:t>Peraturan</a:t>
            </a:r>
            <a:r>
              <a:rPr lang="en-US" sz="2000" i="1" dirty="0">
                <a:solidFill>
                  <a:srgbClr val="FFFF00"/>
                </a:solidFill>
              </a:rPr>
              <a:t> BPS No. 5 </a:t>
            </a:r>
            <a:r>
              <a:rPr lang="en-US" sz="2000" i="1" dirty="0" err="1">
                <a:solidFill>
                  <a:srgbClr val="FFFF00"/>
                </a:solidFill>
              </a:rPr>
              <a:t>Tahun</a:t>
            </a:r>
            <a:r>
              <a:rPr lang="en-US" sz="2000" i="1" dirty="0">
                <a:solidFill>
                  <a:srgbClr val="FFFF00"/>
                </a:solidFill>
              </a:rPr>
              <a:t> 2020</a:t>
            </a:r>
            <a:r>
              <a:rPr lang="en-US" sz="2000" i="1" dirty="0">
                <a:solidFill>
                  <a:schemeClr val="bg1"/>
                </a:solidFill>
              </a:rPr>
              <a:t>. </a:t>
            </a:r>
            <a:r>
              <a:rPr lang="en-US" sz="2000" i="1" dirty="0" err="1">
                <a:solidFill>
                  <a:schemeClr val="bg1"/>
                </a:solidFill>
              </a:rPr>
              <a:t>Formulir</a:t>
            </a:r>
            <a:r>
              <a:rPr lang="en-US" sz="2000" i="1" dirty="0">
                <a:solidFill>
                  <a:schemeClr val="bg1"/>
                </a:solidFill>
              </a:rPr>
              <a:t> </a:t>
            </a:r>
            <a:r>
              <a:rPr lang="en-US" sz="2000" i="1" dirty="0" err="1">
                <a:solidFill>
                  <a:schemeClr val="bg1"/>
                </a:solidFill>
              </a:rPr>
              <a:t>tersebut</a:t>
            </a:r>
            <a:r>
              <a:rPr lang="en-US" sz="2000" i="1" dirty="0">
                <a:solidFill>
                  <a:schemeClr val="bg1"/>
                </a:solidFill>
              </a:rPr>
              <a:t> </a:t>
            </a:r>
            <a:r>
              <a:rPr lang="en-US" sz="2000" i="1" dirty="0" err="1">
                <a:solidFill>
                  <a:schemeClr val="bg1"/>
                </a:solidFill>
              </a:rPr>
              <a:t>terdiri</a:t>
            </a:r>
            <a:r>
              <a:rPr lang="en-US" sz="2000" i="1" dirty="0">
                <a:solidFill>
                  <a:schemeClr val="bg1"/>
                </a:solidFill>
              </a:rPr>
              <a:t> </a:t>
            </a:r>
            <a:r>
              <a:rPr lang="en-US" sz="2000" i="1" dirty="0" err="1">
                <a:solidFill>
                  <a:schemeClr val="bg1"/>
                </a:solidFill>
              </a:rPr>
              <a:t>atas</a:t>
            </a:r>
            <a:r>
              <a:rPr lang="en-US" sz="2000" i="1" dirty="0">
                <a:solidFill>
                  <a:schemeClr val="bg1"/>
                </a:solidFill>
              </a:rPr>
              <a:t> :</a:t>
            </a:r>
          </a:p>
        </p:txBody>
      </p:sp>
    </p:spTree>
    <p:extLst>
      <p:ext uri="{BB962C8B-B14F-4D97-AF65-F5344CB8AC3E}">
        <p14:creationId xmlns:p14="http://schemas.microsoft.com/office/powerpoint/2010/main" val="30201781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 name="Picture 43">
            <a:extLst>
              <a:ext uri="{FF2B5EF4-FFF2-40B4-BE49-F238E27FC236}">
                <a16:creationId xmlns:a16="http://schemas.microsoft.com/office/drawing/2014/main" id="{5209402F-D23E-4A3F-9069-DEDC64E852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2667000" y="-2667000"/>
            <a:ext cx="6858000" cy="12192000"/>
          </a:xfrm>
          <a:prstGeom prst="rect">
            <a:avLst/>
          </a:prstGeom>
        </p:spPr>
      </p:pic>
      <p:pic>
        <p:nvPicPr>
          <p:cNvPr id="5" name="Picture 4">
            <a:extLst>
              <a:ext uri="{FF2B5EF4-FFF2-40B4-BE49-F238E27FC236}">
                <a16:creationId xmlns:a16="http://schemas.microsoft.com/office/drawing/2014/main" id="{D2A7C692-3B92-4D6C-857C-31C5080233CB}"/>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10308444" y="5852160"/>
            <a:ext cx="1880019" cy="1005840"/>
          </a:xfrm>
          <a:prstGeom prst="rect">
            <a:avLst/>
          </a:prstGeom>
        </p:spPr>
      </p:pic>
      <p:sp>
        <p:nvSpPr>
          <p:cNvPr id="2" name="Slide Number Placeholder 1">
            <a:extLst>
              <a:ext uri="{FF2B5EF4-FFF2-40B4-BE49-F238E27FC236}">
                <a16:creationId xmlns:a16="http://schemas.microsoft.com/office/drawing/2014/main" id="{71BE6939-0C1A-40C1-9E34-0C67FD20A1C0}"/>
              </a:ext>
            </a:extLst>
          </p:cNvPr>
          <p:cNvSpPr>
            <a:spLocks noGrp="1"/>
          </p:cNvSpPr>
          <p:nvPr>
            <p:ph type="sldNum" sz="quarter" idx="12"/>
          </p:nvPr>
        </p:nvSpPr>
        <p:spPr/>
        <p:txBody>
          <a:bodyPr/>
          <a:lstStyle/>
          <a:p>
            <a:fld id="{EB9E5DA5-6055-4EBD-AF78-CBB20B4B5717}" type="slidenum">
              <a:rPr lang="en-US" smtClean="0"/>
              <a:pPr/>
              <a:t>40</a:t>
            </a:fld>
            <a:endParaRPr lang="en-US" dirty="0"/>
          </a:p>
        </p:txBody>
      </p:sp>
      <p:sp>
        <p:nvSpPr>
          <p:cNvPr id="40" name="TextBox 7">
            <a:extLst>
              <a:ext uri="{FF2B5EF4-FFF2-40B4-BE49-F238E27FC236}">
                <a16:creationId xmlns:a16="http://schemas.microsoft.com/office/drawing/2014/main" id="{1B1B105B-A260-4F4A-9152-23D051FD9610}"/>
              </a:ext>
            </a:extLst>
          </p:cNvPr>
          <p:cNvSpPr txBox="1">
            <a:spLocks noChangeArrowheads="1"/>
          </p:cNvSpPr>
          <p:nvPr/>
        </p:nvSpPr>
        <p:spPr bwMode="auto">
          <a:xfrm>
            <a:off x="5606229" y="1752503"/>
            <a:ext cx="6252062" cy="4154984"/>
          </a:xfrm>
          <a:prstGeom prst="rect">
            <a:avLst/>
          </a:prstGeom>
          <a:solidFill>
            <a:srgbClr val="5085B2">
              <a:alpha val="60000"/>
            </a:srgbClr>
          </a:solidFill>
          <a:ln>
            <a:noFill/>
          </a:ln>
        </p:spPr>
        <p:txBody>
          <a:bodyPr wrap="square">
            <a:spAutoFit/>
          </a:bodyPr>
          <a:lstStyle>
            <a:lvl1pPr marL="285750" indent="-285750">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342900" indent="-342900">
              <a:buFont typeface="Courier New" panose="02070309020205020404" pitchFamily="49" charset="0"/>
              <a:buChar char="o"/>
            </a:pPr>
            <a:r>
              <a:rPr lang="en-US" altLang="ko-KR" b="1" dirty="0">
                <a:solidFill>
                  <a:srgbClr val="FFFF00"/>
                </a:solidFill>
              </a:rPr>
              <a:t>Kolom (4) </a:t>
            </a:r>
            <a:r>
              <a:rPr lang="en-US" altLang="ko-KR" b="1" dirty="0" err="1">
                <a:solidFill>
                  <a:srgbClr val="FFFF00"/>
                </a:solidFill>
              </a:rPr>
              <a:t>Definisi</a:t>
            </a:r>
            <a:r>
              <a:rPr lang="en-US" altLang="ko-KR" dirty="0">
                <a:solidFill>
                  <a:schemeClr val="bg1"/>
                </a:solidFill>
              </a:rPr>
              <a:t> : </a:t>
            </a:r>
            <a:r>
              <a:rPr lang="id-ID" sz="1600" dirty="0">
                <a:solidFill>
                  <a:schemeClr val="bg1"/>
                </a:solidFill>
              </a:rPr>
              <a:t>Tuliskan definisi indikator yang dihasilkan dari kegiatan statistik terkait dengan jelas dan rinci agar lebih informatif.</a:t>
            </a:r>
            <a:r>
              <a:rPr lang="en-US" sz="1600" dirty="0">
                <a:solidFill>
                  <a:schemeClr val="bg1"/>
                </a:solidFill>
              </a:rPr>
              <a:t> </a:t>
            </a:r>
            <a:r>
              <a:rPr lang="id-ID" sz="1600" dirty="0">
                <a:solidFill>
                  <a:schemeClr val="bg1"/>
                </a:solidFill>
              </a:rPr>
              <a:t>Definisi menurut </a:t>
            </a:r>
            <a:r>
              <a:rPr lang="en-US" sz="1600" dirty="0" err="1">
                <a:solidFill>
                  <a:schemeClr val="bg1"/>
                </a:solidFill>
              </a:rPr>
              <a:t>Perpres</a:t>
            </a:r>
            <a:r>
              <a:rPr lang="en-US" sz="1600" dirty="0">
                <a:solidFill>
                  <a:schemeClr val="bg1"/>
                </a:solidFill>
              </a:rPr>
              <a:t> SDI </a:t>
            </a:r>
            <a:r>
              <a:rPr lang="id-ID" sz="1600" dirty="0">
                <a:solidFill>
                  <a:schemeClr val="bg1"/>
                </a:solidFill>
              </a:rPr>
              <a:t>adalah penjelasan tentang data yang memberi batas atau membedakan secara jelas arti dan cakupan data tertentu dengan data yang lain.</a:t>
            </a:r>
            <a:endParaRPr lang="en-US" sz="1600" dirty="0">
              <a:solidFill>
                <a:schemeClr val="bg1"/>
              </a:solidFill>
            </a:endParaRPr>
          </a:p>
          <a:p>
            <a:pPr marL="342900" indent="-342900">
              <a:buFont typeface="Courier New" panose="02070309020205020404" pitchFamily="49" charset="0"/>
              <a:buChar char="o"/>
            </a:pPr>
            <a:r>
              <a:rPr lang="en-US" altLang="ko-KR" b="1" dirty="0">
                <a:solidFill>
                  <a:srgbClr val="FFFF00"/>
                </a:solidFill>
              </a:rPr>
              <a:t>Kolom (5) </a:t>
            </a:r>
            <a:r>
              <a:rPr lang="en-US" altLang="ko-KR" b="1" dirty="0" err="1">
                <a:solidFill>
                  <a:srgbClr val="FFFF00"/>
                </a:solidFill>
              </a:rPr>
              <a:t>Interpretasi</a:t>
            </a:r>
            <a:r>
              <a:rPr lang="en-US" altLang="ko-KR" sz="1600" dirty="0">
                <a:solidFill>
                  <a:schemeClr val="bg1"/>
                </a:solidFill>
              </a:rPr>
              <a:t> : </a:t>
            </a:r>
            <a:r>
              <a:rPr lang="id-ID" sz="1600" dirty="0">
                <a:solidFill>
                  <a:schemeClr val="bg1"/>
                </a:solidFill>
              </a:rPr>
              <a:t>Tuliskan interpretasi atau manfaat indikator yang dihasilkan dari kegiatan statistik terkait dengan jelas dan rinci</a:t>
            </a:r>
            <a:endParaRPr lang="en-US" sz="1600" dirty="0">
              <a:solidFill>
                <a:schemeClr val="bg1"/>
              </a:solidFill>
            </a:endParaRPr>
          </a:p>
          <a:p>
            <a:pPr marL="342900" indent="-342900">
              <a:buFont typeface="Courier New" panose="02070309020205020404" pitchFamily="49" charset="0"/>
              <a:buChar char="o"/>
            </a:pPr>
            <a:r>
              <a:rPr lang="en-US" altLang="ko-KR" b="1" dirty="0">
                <a:solidFill>
                  <a:srgbClr val="FFFF00"/>
                </a:solidFill>
              </a:rPr>
              <a:t>Kolom (6) </a:t>
            </a:r>
            <a:r>
              <a:rPr lang="en-US" altLang="ko-KR" b="1" dirty="0" err="1">
                <a:solidFill>
                  <a:srgbClr val="FFFF00"/>
                </a:solidFill>
              </a:rPr>
              <a:t>Metode</a:t>
            </a:r>
            <a:r>
              <a:rPr lang="en-US" altLang="ko-KR" b="1" dirty="0">
                <a:solidFill>
                  <a:srgbClr val="FFFF00"/>
                </a:solidFill>
              </a:rPr>
              <a:t>/</a:t>
            </a:r>
            <a:r>
              <a:rPr lang="en-US" altLang="ko-KR" b="1" dirty="0" err="1">
                <a:solidFill>
                  <a:srgbClr val="FFFF00"/>
                </a:solidFill>
              </a:rPr>
              <a:t>Rumus</a:t>
            </a:r>
            <a:r>
              <a:rPr lang="en-US" altLang="ko-KR" b="1" dirty="0">
                <a:solidFill>
                  <a:srgbClr val="FFFF00"/>
                </a:solidFill>
              </a:rPr>
              <a:t> </a:t>
            </a:r>
            <a:r>
              <a:rPr lang="en-US" altLang="ko-KR" b="1" dirty="0" err="1">
                <a:solidFill>
                  <a:srgbClr val="FFFF00"/>
                </a:solidFill>
              </a:rPr>
              <a:t>Penghitungan</a:t>
            </a:r>
            <a:r>
              <a:rPr lang="en-US" altLang="ko-KR" b="1" dirty="0">
                <a:solidFill>
                  <a:schemeClr val="bg1"/>
                </a:solidFill>
              </a:rPr>
              <a:t> </a:t>
            </a:r>
            <a:r>
              <a:rPr lang="en-US" altLang="ko-KR" sz="1600" dirty="0">
                <a:solidFill>
                  <a:schemeClr val="bg1"/>
                </a:solidFill>
              </a:rPr>
              <a:t>: </a:t>
            </a:r>
            <a:r>
              <a:rPr lang="id-ID" sz="1600" dirty="0">
                <a:solidFill>
                  <a:schemeClr val="bg1"/>
                </a:solidFill>
              </a:rPr>
              <a:t>Tuliskan metode/rumus penghitungan indikator dengan jelas</a:t>
            </a:r>
            <a:endParaRPr lang="en-US" sz="1600" dirty="0">
              <a:solidFill>
                <a:schemeClr val="bg1"/>
              </a:solidFill>
            </a:endParaRPr>
          </a:p>
          <a:p>
            <a:pPr marL="342900" indent="-342900">
              <a:buFont typeface="Courier New" panose="02070309020205020404" pitchFamily="49" charset="0"/>
              <a:buChar char="o"/>
            </a:pPr>
            <a:r>
              <a:rPr lang="en-US" altLang="ko-KR" b="1" dirty="0">
                <a:solidFill>
                  <a:srgbClr val="FFFF00"/>
                </a:solidFill>
              </a:rPr>
              <a:t>Kolom (7) </a:t>
            </a:r>
            <a:r>
              <a:rPr lang="en-US" altLang="ko-KR" b="1" dirty="0" err="1">
                <a:solidFill>
                  <a:srgbClr val="FFFF00"/>
                </a:solidFill>
              </a:rPr>
              <a:t>Ukuran</a:t>
            </a:r>
            <a:r>
              <a:rPr lang="en-US" altLang="ko-KR" b="1" dirty="0">
                <a:solidFill>
                  <a:schemeClr val="bg1"/>
                </a:solidFill>
              </a:rPr>
              <a:t> </a:t>
            </a:r>
            <a:r>
              <a:rPr lang="en-US" altLang="ko-KR" sz="1600" dirty="0">
                <a:solidFill>
                  <a:schemeClr val="bg1"/>
                </a:solidFill>
              </a:rPr>
              <a:t>: </a:t>
            </a:r>
            <a:r>
              <a:rPr lang="id-ID" sz="1600" dirty="0">
                <a:solidFill>
                  <a:schemeClr val="bg1"/>
                </a:solidFill>
              </a:rPr>
              <a:t>Tuliskan ukuran yang dipakai dalam penghitungan indikator dengan jelas.</a:t>
            </a:r>
            <a:r>
              <a:rPr lang="en-US" sz="1600" dirty="0">
                <a:solidFill>
                  <a:schemeClr val="bg1"/>
                </a:solidFill>
              </a:rPr>
              <a:t> </a:t>
            </a:r>
            <a:r>
              <a:rPr lang="en-US" sz="1600" dirty="0" err="1">
                <a:solidFill>
                  <a:schemeClr val="bg1"/>
                </a:solidFill>
              </a:rPr>
              <a:t>Dalam</a:t>
            </a:r>
            <a:r>
              <a:rPr lang="en-US" sz="1600" dirty="0">
                <a:solidFill>
                  <a:schemeClr val="bg1"/>
                </a:solidFill>
              </a:rPr>
              <a:t> </a:t>
            </a:r>
            <a:r>
              <a:rPr lang="en-US" sz="1600" dirty="0" err="1">
                <a:solidFill>
                  <a:schemeClr val="bg1"/>
                </a:solidFill>
              </a:rPr>
              <a:t>Perpres</a:t>
            </a:r>
            <a:r>
              <a:rPr lang="en-US" sz="1600" dirty="0">
                <a:solidFill>
                  <a:schemeClr val="bg1"/>
                </a:solidFill>
              </a:rPr>
              <a:t> </a:t>
            </a:r>
            <a:r>
              <a:rPr lang="en-US" sz="1600" dirty="0" err="1">
                <a:solidFill>
                  <a:schemeClr val="bg1"/>
                </a:solidFill>
              </a:rPr>
              <a:t>tentang</a:t>
            </a:r>
            <a:r>
              <a:rPr lang="en-US" sz="1600" dirty="0">
                <a:solidFill>
                  <a:schemeClr val="bg1"/>
                </a:solidFill>
              </a:rPr>
              <a:t> Satu Data Indonesia </a:t>
            </a:r>
            <a:r>
              <a:rPr lang="en-US" sz="1600" dirty="0" err="1">
                <a:solidFill>
                  <a:schemeClr val="bg1"/>
                </a:solidFill>
              </a:rPr>
              <a:t>ukuran</a:t>
            </a:r>
            <a:r>
              <a:rPr lang="en-US" sz="1600" dirty="0">
                <a:solidFill>
                  <a:schemeClr val="bg1"/>
                </a:solidFill>
              </a:rPr>
              <a:t> </a:t>
            </a:r>
            <a:r>
              <a:rPr lang="en-US" sz="1600" dirty="0" err="1">
                <a:solidFill>
                  <a:schemeClr val="bg1"/>
                </a:solidFill>
              </a:rPr>
              <a:t>adalah</a:t>
            </a:r>
            <a:r>
              <a:rPr lang="en-US" sz="1600" dirty="0">
                <a:solidFill>
                  <a:schemeClr val="bg1"/>
                </a:solidFill>
              </a:rPr>
              <a:t> unit yang </a:t>
            </a:r>
            <a:r>
              <a:rPr lang="en-US" sz="1600" dirty="0" err="1">
                <a:solidFill>
                  <a:schemeClr val="bg1"/>
                </a:solidFill>
              </a:rPr>
              <a:t>digunakan</a:t>
            </a:r>
            <a:r>
              <a:rPr lang="en-US" sz="1600" dirty="0">
                <a:solidFill>
                  <a:schemeClr val="bg1"/>
                </a:solidFill>
              </a:rPr>
              <a:t> </a:t>
            </a:r>
            <a:r>
              <a:rPr lang="en-US" sz="1600" dirty="0" err="1">
                <a:solidFill>
                  <a:schemeClr val="bg1"/>
                </a:solidFill>
              </a:rPr>
              <a:t>dalam</a:t>
            </a:r>
            <a:r>
              <a:rPr lang="en-US" sz="1600" dirty="0">
                <a:solidFill>
                  <a:schemeClr val="bg1"/>
                </a:solidFill>
              </a:rPr>
              <a:t> </a:t>
            </a:r>
            <a:r>
              <a:rPr lang="en-US" sz="1600" dirty="0" err="1">
                <a:solidFill>
                  <a:schemeClr val="bg1"/>
                </a:solidFill>
              </a:rPr>
              <a:t>pengukuran</a:t>
            </a:r>
            <a:r>
              <a:rPr lang="en-US" sz="1600" dirty="0">
                <a:solidFill>
                  <a:schemeClr val="bg1"/>
                </a:solidFill>
              </a:rPr>
              <a:t> </a:t>
            </a:r>
            <a:r>
              <a:rPr lang="en-US" sz="1600" dirty="0" err="1">
                <a:solidFill>
                  <a:schemeClr val="bg1"/>
                </a:solidFill>
              </a:rPr>
              <a:t>jumlah</a:t>
            </a:r>
            <a:r>
              <a:rPr lang="en-US" sz="1600" dirty="0">
                <a:solidFill>
                  <a:schemeClr val="bg1"/>
                </a:solidFill>
              </a:rPr>
              <a:t>, </a:t>
            </a:r>
            <a:r>
              <a:rPr lang="en-US" sz="1600" dirty="0" err="1">
                <a:solidFill>
                  <a:schemeClr val="bg1"/>
                </a:solidFill>
              </a:rPr>
              <a:t>kadar</a:t>
            </a:r>
            <a:r>
              <a:rPr lang="en-US" sz="1600" dirty="0">
                <a:solidFill>
                  <a:schemeClr val="bg1"/>
                </a:solidFill>
              </a:rPr>
              <a:t>, </a:t>
            </a:r>
            <a:r>
              <a:rPr lang="en-US" sz="1600" dirty="0" err="1">
                <a:solidFill>
                  <a:schemeClr val="bg1"/>
                </a:solidFill>
              </a:rPr>
              <a:t>atau</a:t>
            </a:r>
            <a:r>
              <a:rPr lang="en-US" sz="1600" dirty="0">
                <a:solidFill>
                  <a:schemeClr val="bg1"/>
                </a:solidFill>
              </a:rPr>
              <a:t> </a:t>
            </a:r>
            <a:r>
              <a:rPr lang="en-US" sz="1600" dirty="0" err="1">
                <a:solidFill>
                  <a:schemeClr val="bg1"/>
                </a:solidFill>
              </a:rPr>
              <a:t>cakupan</a:t>
            </a:r>
            <a:r>
              <a:rPr lang="en-US" sz="1600" dirty="0">
                <a:solidFill>
                  <a:schemeClr val="bg1"/>
                </a:solidFill>
              </a:rPr>
              <a:t>.</a:t>
            </a:r>
          </a:p>
          <a:p>
            <a:pPr marL="342900" indent="-342900" algn="just">
              <a:buFont typeface="+mj-lt"/>
              <a:buAutoNum type="arabicPeriod"/>
            </a:pPr>
            <a:endParaRPr lang="en-US" altLang="ko-KR" sz="1600" dirty="0">
              <a:solidFill>
                <a:schemeClr val="bg1"/>
              </a:solidFill>
            </a:endParaRPr>
          </a:p>
        </p:txBody>
      </p:sp>
      <p:sp>
        <p:nvSpPr>
          <p:cNvPr id="13" name="文本框 25">
            <a:extLst>
              <a:ext uri="{FF2B5EF4-FFF2-40B4-BE49-F238E27FC236}">
                <a16:creationId xmlns:a16="http://schemas.microsoft.com/office/drawing/2014/main" id="{610D074A-687D-4A28-A687-C4CCAD79C3E4}"/>
              </a:ext>
            </a:extLst>
          </p:cNvPr>
          <p:cNvSpPr txBox="1"/>
          <p:nvPr/>
        </p:nvSpPr>
        <p:spPr>
          <a:xfrm>
            <a:off x="289732" y="157311"/>
            <a:ext cx="11129557" cy="1200329"/>
          </a:xfrm>
          <a:prstGeom prst="rect">
            <a:avLst/>
          </a:prstGeom>
          <a:noFill/>
        </p:spPr>
        <p:txBody>
          <a:bodyPr wrap="square" rtlCol="0">
            <a:spAutoFit/>
          </a:bodyPr>
          <a:lstStyle/>
          <a:p>
            <a:r>
              <a:rPr lang="en-US" altLang="zh-CN" sz="4400" dirty="0">
                <a:solidFill>
                  <a:srgbClr val="FFC000"/>
                </a:solidFill>
                <a:latin typeface="Franklin Gothic Medium Cond" panose="020B0606030402020204" pitchFamily="34" charset="0"/>
              </a:rPr>
              <a:t>Metadata </a:t>
            </a:r>
            <a:r>
              <a:rPr lang="en-US" altLang="zh-CN" sz="4400" dirty="0" err="1">
                <a:solidFill>
                  <a:srgbClr val="FFC000"/>
                </a:solidFill>
                <a:latin typeface="Franklin Gothic Medium Cond" panose="020B0606030402020204" pitchFamily="34" charset="0"/>
              </a:rPr>
              <a:t>Statistik</a:t>
            </a:r>
            <a:r>
              <a:rPr lang="en-US" altLang="zh-CN" sz="4400" dirty="0">
                <a:solidFill>
                  <a:srgbClr val="FFC000"/>
                </a:solidFill>
                <a:latin typeface="Franklin Gothic Medium Cond" panose="020B0606030402020204" pitchFamily="34" charset="0"/>
              </a:rPr>
              <a:t> - </a:t>
            </a:r>
            <a:r>
              <a:rPr lang="en-US" altLang="zh-CN" sz="4400" dirty="0" err="1">
                <a:solidFill>
                  <a:schemeClr val="bg1"/>
                </a:solidFill>
                <a:latin typeface="Franklin Gothic Medium Cond" panose="020B0606030402020204" pitchFamily="34" charset="0"/>
              </a:rPr>
              <a:t>Indikator</a:t>
            </a:r>
            <a:endParaRPr lang="en-US" altLang="zh-CN" sz="2800" dirty="0">
              <a:solidFill>
                <a:schemeClr val="bg1"/>
              </a:solidFill>
              <a:latin typeface="Franklin Gothic Medium Cond" panose="020B0606030402020204" pitchFamily="34" charset="0"/>
            </a:endParaRPr>
          </a:p>
          <a:p>
            <a:r>
              <a:rPr lang="en-US" altLang="zh-CN" sz="2800" dirty="0">
                <a:solidFill>
                  <a:schemeClr val="bg1"/>
                </a:solidFill>
                <a:latin typeface="Franklin Gothic Medium Cond" panose="020B0606030402020204" pitchFamily="34" charset="0"/>
              </a:rPr>
              <a:t>(MS-Ind)</a:t>
            </a:r>
            <a:endParaRPr lang="en-US" altLang="zh-CN" sz="4400" dirty="0">
              <a:solidFill>
                <a:schemeClr val="bg1"/>
              </a:solidFill>
              <a:latin typeface="Franklin Gothic Medium Cond" panose="020B0606030402020204" pitchFamily="34" charset="0"/>
            </a:endParaRPr>
          </a:p>
        </p:txBody>
      </p:sp>
      <p:pic>
        <p:nvPicPr>
          <p:cNvPr id="4" name="Picture 3">
            <a:extLst>
              <a:ext uri="{FF2B5EF4-FFF2-40B4-BE49-F238E27FC236}">
                <a16:creationId xmlns:a16="http://schemas.microsoft.com/office/drawing/2014/main" id="{E5BD6D4C-22EC-4C31-9250-F9EFC7C859E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660" y="2238173"/>
            <a:ext cx="3344491" cy="3669314"/>
          </a:xfrm>
          <a:prstGeom prst="rect">
            <a:avLst/>
          </a:prstGeom>
        </p:spPr>
      </p:pic>
      <p:cxnSp>
        <p:nvCxnSpPr>
          <p:cNvPr id="11" name="Connector: Elbow 10">
            <a:extLst>
              <a:ext uri="{FF2B5EF4-FFF2-40B4-BE49-F238E27FC236}">
                <a16:creationId xmlns:a16="http://schemas.microsoft.com/office/drawing/2014/main" id="{A8484AFE-6FA6-497B-BE89-E98F383D7F84}"/>
              </a:ext>
            </a:extLst>
          </p:cNvPr>
          <p:cNvCxnSpPr>
            <a:cxnSpLocks/>
          </p:cNvCxnSpPr>
          <p:nvPr/>
        </p:nvCxnSpPr>
        <p:spPr>
          <a:xfrm flipV="1">
            <a:off x="1086678" y="2009017"/>
            <a:ext cx="4342572" cy="555523"/>
          </a:xfrm>
          <a:prstGeom prst="bentConnector3">
            <a:avLst>
              <a:gd name="adj1" fmla="val 257"/>
            </a:avLst>
          </a:prstGeom>
          <a:ln w="3810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4" name="Connector: Elbow 23">
            <a:extLst>
              <a:ext uri="{FF2B5EF4-FFF2-40B4-BE49-F238E27FC236}">
                <a16:creationId xmlns:a16="http://schemas.microsoft.com/office/drawing/2014/main" id="{02726FFD-AD47-43B7-91A2-5D84E5A82D2F}"/>
              </a:ext>
            </a:extLst>
          </p:cNvPr>
          <p:cNvCxnSpPr>
            <a:cxnSpLocks/>
          </p:cNvCxnSpPr>
          <p:nvPr/>
        </p:nvCxnSpPr>
        <p:spPr>
          <a:xfrm>
            <a:off x="2035142" y="2393912"/>
            <a:ext cx="3571087" cy="1035088"/>
          </a:xfrm>
          <a:prstGeom prst="bentConnector3">
            <a:avLst>
              <a:gd name="adj1" fmla="val 55566"/>
            </a:avLst>
          </a:prstGeom>
          <a:ln w="3810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AF32F8B1-2FA0-41DE-A789-39A1D0195FF8}"/>
              </a:ext>
            </a:extLst>
          </p:cNvPr>
          <p:cNvCxnSpPr>
            <a:cxnSpLocks/>
          </p:cNvCxnSpPr>
          <p:nvPr/>
        </p:nvCxnSpPr>
        <p:spPr>
          <a:xfrm>
            <a:off x="2994991" y="3097575"/>
            <a:ext cx="2434259" cy="1102950"/>
          </a:xfrm>
          <a:prstGeom prst="bentConnector3">
            <a:avLst>
              <a:gd name="adj1" fmla="val 1004"/>
            </a:avLst>
          </a:prstGeom>
          <a:ln w="3810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EC533DD6-1692-49BA-8761-CEA23B8CCF02}"/>
              </a:ext>
            </a:extLst>
          </p:cNvPr>
          <p:cNvCxnSpPr>
            <a:cxnSpLocks/>
          </p:cNvCxnSpPr>
          <p:nvPr/>
        </p:nvCxnSpPr>
        <p:spPr>
          <a:xfrm rot="16200000" flipH="1">
            <a:off x="3686454" y="3042660"/>
            <a:ext cx="1737094" cy="1723097"/>
          </a:xfrm>
          <a:prstGeom prst="bentConnector3">
            <a:avLst>
              <a:gd name="adj1" fmla="val 100351"/>
            </a:avLst>
          </a:prstGeom>
          <a:ln w="3810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931626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 name="Picture 43">
            <a:extLst>
              <a:ext uri="{FF2B5EF4-FFF2-40B4-BE49-F238E27FC236}">
                <a16:creationId xmlns:a16="http://schemas.microsoft.com/office/drawing/2014/main" id="{5209402F-D23E-4A3F-9069-DEDC64E852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2667000" y="-2667000"/>
            <a:ext cx="6858000" cy="12192000"/>
          </a:xfrm>
          <a:prstGeom prst="rect">
            <a:avLst/>
          </a:prstGeom>
        </p:spPr>
      </p:pic>
      <p:pic>
        <p:nvPicPr>
          <p:cNvPr id="5" name="Picture 4">
            <a:extLst>
              <a:ext uri="{FF2B5EF4-FFF2-40B4-BE49-F238E27FC236}">
                <a16:creationId xmlns:a16="http://schemas.microsoft.com/office/drawing/2014/main" id="{D2A7C692-3B92-4D6C-857C-31C5080233CB}"/>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10308444" y="5852160"/>
            <a:ext cx="1880019" cy="1005840"/>
          </a:xfrm>
          <a:prstGeom prst="rect">
            <a:avLst/>
          </a:prstGeom>
        </p:spPr>
      </p:pic>
      <p:sp>
        <p:nvSpPr>
          <p:cNvPr id="2" name="Slide Number Placeholder 1">
            <a:extLst>
              <a:ext uri="{FF2B5EF4-FFF2-40B4-BE49-F238E27FC236}">
                <a16:creationId xmlns:a16="http://schemas.microsoft.com/office/drawing/2014/main" id="{71BE6939-0C1A-40C1-9E34-0C67FD20A1C0}"/>
              </a:ext>
            </a:extLst>
          </p:cNvPr>
          <p:cNvSpPr>
            <a:spLocks noGrp="1"/>
          </p:cNvSpPr>
          <p:nvPr>
            <p:ph type="sldNum" sz="quarter" idx="12"/>
          </p:nvPr>
        </p:nvSpPr>
        <p:spPr/>
        <p:txBody>
          <a:bodyPr/>
          <a:lstStyle/>
          <a:p>
            <a:fld id="{EB9E5DA5-6055-4EBD-AF78-CBB20B4B5717}" type="slidenum">
              <a:rPr lang="en-US" smtClean="0"/>
              <a:pPr/>
              <a:t>41</a:t>
            </a:fld>
            <a:endParaRPr lang="en-US" dirty="0"/>
          </a:p>
        </p:txBody>
      </p:sp>
      <p:sp>
        <p:nvSpPr>
          <p:cNvPr id="40" name="TextBox 7">
            <a:extLst>
              <a:ext uri="{FF2B5EF4-FFF2-40B4-BE49-F238E27FC236}">
                <a16:creationId xmlns:a16="http://schemas.microsoft.com/office/drawing/2014/main" id="{1B1B105B-A260-4F4A-9152-23D051FD9610}"/>
              </a:ext>
            </a:extLst>
          </p:cNvPr>
          <p:cNvSpPr txBox="1">
            <a:spLocks noChangeArrowheads="1"/>
          </p:cNvSpPr>
          <p:nvPr/>
        </p:nvSpPr>
        <p:spPr bwMode="auto">
          <a:xfrm>
            <a:off x="5606229" y="1752503"/>
            <a:ext cx="6252062" cy="4093428"/>
          </a:xfrm>
          <a:prstGeom prst="rect">
            <a:avLst/>
          </a:prstGeom>
          <a:solidFill>
            <a:srgbClr val="5085B2">
              <a:alpha val="60000"/>
            </a:srgbClr>
          </a:solidFill>
          <a:ln>
            <a:noFill/>
          </a:ln>
        </p:spPr>
        <p:txBody>
          <a:bodyPr wrap="square">
            <a:spAutoFit/>
          </a:bodyPr>
          <a:lstStyle>
            <a:lvl1pPr marL="285750" indent="-285750">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ko-KR" sz="1600" b="1" dirty="0">
                <a:solidFill>
                  <a:srgbClr val="FFFF00"/>
                </a:solidFill>
              </a:rPr>
              <a:t>Kolom (8) </a:t>
            </a:r>
            <a:r>
              <a:rPr lang="en-US" altLang="ko-KR" sz="1600" b="1" dirty="0" err="1">
                <a:solidFill>
                  <a:srgbClr val="FFFF00"/>
                </a:solidFill>
              </a:rPr>
              <a:t>Satuan</a:t>
            </a:r>
            <a:r>
              <a:rPr lang="en-US" altLang="ko-KR" sz="1600" dirty="0">
                <a:solidFill>
                  <a:schemeClr val="bg1"/>
                </a:solidFill>
              </a:rPr>
              <a:t> </a:t>
            </a:r>
            <a:r>
              <a:rPr lang="en-US" altLang="ko-KR" dirty="0">
                <a:solidFill>
                  <a:schemeClr val="bg1"/>
                </a:solidFill>
              </a:rPr>
              <a:t>: </a:t>
            </a:r>
            <a:r>
              <a:rPr lang="id-ID" sz="1600" dirty="0">
                <a:solidFill>
                  <a:schemeClr val="bg1"/>
                </a:solidFill>
              </a:rPr>
              <a:t>Tuliskan satuan yang dipakai dalam penghitungan indikator dengan jelas. Dalam Perpres no. 39 Tahun 2019 tentang Satu Data Indonesia</a:t>
            </a:r>
            <a:r>
              <a:rPr lang="en-US" sz="1600" dirty="0">
                <a:solidFill>
                  <a:schemeClr val="bg1"/>
                </a:solidFill>
              </a:rPr>
              <a:t>, </a:t>
            </a:r>
            <a:r>
              <a:rPr lang="id-ID" sz="1600" dirty="0">
                <a:solidFill>
                  <a:schemeClr val="bg1"/>
                </a:solidFill>
              </a:rPr>
              <a:t>satuan </a:t>
            </a:r>
            <a:r>
              <a:rPr lang="en-US" sz="1600" dirty="0" err="1">
                <a:solidFill>
                  <a:schemeClr val="bg1"/>
                </a:solidFill>
              </a:rPr>
              <a:t>adalah</a:t>
            </a:r>
            <a:r>
              <a:rPr lang="id-ID" sz="1600" dirty="0">
                <a:solidFill>
                  <a:schemeClr val="bg1"/>
                </a:solidFill>
              </a:rPr>
              <a:t> besaran tertentu dalam data yang digunakan untuk mengukur atau menakar sebagai sebuah keseluruhan.</a:t>
            </a:r>
            <a:endParaRPr lang="en-US" sz="2000" i="1" dirty="0">
              <a:solidFill>
                <a:schemeClr val="bg1"/>
              </a:solidFill>
            </a:endParaRPr>
          </a:p>
          <a:p>
            <a:r>
              <a:rPr lang="en-US" altLang="ko-KR" sz="1600" b="1" dirty="0">
                <a:solidFill>
                  <a:srgbClr val="FFFF00"/>
                </a:solidFill>
              </a:rPr>
              <a:t>Kolom (9) </a:t>
            </a:r>
            <a:r>
              <a:rPr lang="en-US" altLang="ko-KR" sz="1600" b="1" dirty="0" err="1">
                <a:solidFill>
                  <a:srgbClr val="FFFF00"/>
                </a:solidFill>
              </a:rPr>
              <a:t>Klasifikasi</a:t>
            </a:r>
            <a:r>
              <a:rPr lang="en-US" altLang="ko-KR" sz="1600" dirty="0">
                <a:solidFill>
                  <a:schemeClr val="bg1"/>
                </a:solidFill>
              </a:rPr>
              <a:t> : </a:t>
            </a:r>
            <a:r>
              <a:rPr lang="id-ID" sz="1600" dirty="0">
                <a:solidFill>
                  <a:schemeClr val="bg1"/>
                </a:solidFill>
              </a:rPr>
              <a:t>Tuliskan </a:t>
            </a:r>
            <a:r>
              <a:rPr lang="en-US" sz="1600" dirty="0" err="1">
                <a:solidFill>
                  <a:schemeClr val="bg1"/>
                </a:solidFill>
              </a:rPr>
              <a:t>klasifikasi</a:t>
            </a:r>
            <a:r>
              <a:rPr lang="id-ID" sz="1600" dirty="0">
                <a:solidFill>
                  <a:schemeClr val="bg1"/>
                </a:solidFill>
              </a:rPr>
              <a:t> yang dipakai dalam penghitungan indikator dengan jelas. </a:t>
            </a:r>
            <a:r>
              <a:rPr lang="id-ID" sz="1600" dirty="0">
                <a:solidFill>
                  <a:schemeClr val="bg1"/>
                </a:solidFill>
                <a:highlight>
                  <a:srgbClr val="FF0000"/>
                </a:highlight>
              </a:rPr>
              <a:t>Klasifikasi yang dimaksud pada</a:t>
            </a:r>
            <a:r>
              <a:rPr lang="en-US" sz="1600" dirty="0">
                <a:solidFill>
                  <a:schemeClr val="bg1"/>
                </a:solidFill>
                <a:highlight>
                  <a:srgbClr val="FF0000"/>
                </a:highlight>
              </a:rPr>
              <a:t> </a:t>
            </a:r>
            <a:r>
              <a:rPr lang="id-ID" sz="1600" dirty="0">
                <a:solidFill>
                  <a:schemeClr val="bg1"/>
                </a:solidFill>
                <a:highlight>
                  <a:srgbClr val="FF0000"/>
                </a:highlight>
              </a:rPr>
              <a:t>metadata indikator ini adalah klasifikasi penyajian data</a:t>
            </a:r>
            <a:r>
              <a:rPr lang="id-ID" sz="1600" dirty="0">
                <a:solidFill>
                  <a:schemeClr val="bg1"/>
                </a:solidFill>
              </a:rPr>
              <a:t>. Contoh dari</a:t>
            </a:r>
            <a:r>
              <a:rPr lang="en-US" sz="1600" dirty="0">
                <a:solidFill>
                  <a:schemeClr val="bg1"/>
                </a:solidFill>
              </a:rPr>
              <a:t> </a:t>
            </a:r>
            <a:r>
              <a:rPr lang="id-ID" sz="1600" dirty="0">
                <a:solidFill>
                  <a:schemeClr val="bg1"/>
                </a:solidFill>
              </a:rPr>
              <a:t>klasifikasi yang dimaksud seperti: data disajikan berdasarkan</a:t>
            </a:r>
            <a:r>
              <a:rPr lang="en-US" sz="1600" dirty="0">
                <a:solidFill>
                  <a:schemeClr val="bg1"/>
                </a:solidFill>
              </a:rPr>
              <a:t> </a:t>
            </a:r>
            <a:r>
              <a:rPr lang="id-ID" sz="1600" dirty="0">
                <a:solidFill>
                  <a:schemeClr val="bg1"/>
                </a:solidFill>
              </a:rPr>
              <a:t>klasifikasi wilayah, klasifikasi komoditas, klasifikasi lapangan usaha,</a:t>
            </a:r>
            <a:r>
              <a:rPr lang="en-US" sz="1600" dirty="0">
                <a:solidFill>
                  <a:schemeClr val="bg1"/>
                </a:solidFill>
              </a:rPr>
              <a:t> </a:t>
            </a:r>
            <a:r>
              <a:rPr lang="id-ID" sz="1600" dirty="0">
                <a:solidFill>
                  <a:schemeClr val="bg1"/>
                </a:solidFill>
              </a:rPr>
              <a:t>atau data dapat dikategorikan menurut jenis kelamin, kelompok</a:t>
            </a:r>
            <a:r>
              <a:rPr lang="en-US" sz="1600" dirty="0">
                <a:solidFill>
                  <a:schemeClr val="bg1"/>
                </a:solidFill>
              </a:rPr>
              <a:t> </a:t>
            </a:r>
            <a:r>
              <a:rPr lang="id-ID" sz="1600" dirty="0">
                <a:solidFill>
                  <a:schemeClr val="bg1"/>
                </a:solidFill>
              </a:rPr>
              <a:t>umur, dll.</a:t>
            </a:r>
            <a:endParaRPr lang="en-US" sz="2000" i="1" dirty="0">
              <a:solidFill>
                <a:schemeClr val="bg1"/>
              </a:solidFill>
            </a:endParaRPr>
          </a:p>
          <a:p>
            <a:r>
              <a:rPr lang="en-US" altLang="ko-KR" sz="1600" b="1" dirty="0">
                <a:solidFill>
                  <a:srgbClr val="FFFF00"/>
                </a:solidFill>
              </a:rPr>
              <a:t>Kolom (10) </a:t>
            </a:r>
            <a:r>
              <a:rPr lang="en-US" altLang="ko-KR" sz="1600" b="1" dirty="0" err="1">
                <a:solidFill>
                  <a:srgbClr val="FFFF00"/>
                </a:solidFill>
              </a:rPr>
              <a:t>Apakah</a:t>
            </a:r>
            <a:r>
              <a:rPr lang="en-US" altLang="ko-KR" sz="1600" b="1" dirty="0">
                <a:solidFill>
                  <a:srgbClr val="FFFF00"/>
                </a:solidFill>
              </a:rPr>
              <a:t> Kolom (2) </a:t>
            </a:r>
            <a:r>
              <a:rPr lang="en-US" altLang="ko-KR" sz="1600" b="1" dirty="0" err="1">
                <a:solidFill>
                  <a:srgbClr val="FFFF00"/>
                </a:solidFill>
              </a:rPr>
              <a:t>Indikator</a:t>
            </a:r>
            <a:r>
              <a:rPr lang="en-US" altLang="ko-KR" sz="1600" b="1" dirty="0">
                <a:solidFill>
                  <a:srgbClr val="FFFF00"/>
                </a:solidFill>
              </a:rPr>
              <a:t> </a:t>
            </a:r>
            <a:r>
              <a:rPr lang="en-US" altLang="ko-KR" sz="1600" b="1" dirty="0" err="1">
                <a:solidFill>
                  <a:srgbClr val="FFFF00"/>
                </a:solidFill>
              </a:rPr>
              <a:t>Komposit</a:t>
            </a:r>
            <a:r>
              <a:rPr lang="en-US" altLang="ko-KR" sz="1600" b="1" dirty="0">
                <a:solidFill>
                  <a:srgbClr val="FFFF00"/>
                </a:solidFill>
              </a:rPr>
              <a:t> ?</a:t>
            </a:r>
            <a:r>
              <a:rPr lang="en-US" altLang="ko-KR" b="1" dirty="0">
                <a:solidFill>
                  <a:srgbClr val="FFFF00"/>
                </a:solidFill>
              </a:rPr>
              <a:t> </a:t>
            </a:r>
            <a:r>
              <a:rPr lang="en-US" altLang="ko-KR" sz="1600" dirty="0">
                <a:solidFill>
                  <a:schemeClr val="bg1"/>
                </a:solidFill>
              </a:rPr>
              <a:t>: </a:t>
            </a:r>
            <a:r>
              <a:rPr lang="id-ID" sz="1600" dirty="0">
                <a:solidFill>
                  <a:schemeClr val="bg1"/>
                </a:solidFill>
              </a:rPr>
              <a:t>Jika indikator yang ditulis pada kolom (2) adalah indikator komposit, maka tuliskan kode 1. Jika indikator tersebut bukan merupakan indikator komposit, maka tuliskan kode 2.</a:t>
            </a:r>
            <a:endParaRPr lang="en-US" sz="2000" i="1" dirty="0">
              <a:solidFill>
                <a:schemeClr val="bg1"/>
              </a:solidFill>
            </a:endParaRPr>
          </a:p>
        </p:txBody>
      </p:sp>
      <p:sp>
        <p:nvSpPr>
          <p:cNvPr id="12" name="文本框 25">
            <a:extLst>
              <a:ext uri="{FF2B5EF4-FFF2-40B4-BE49-F238E27FC236}">
                <a16:creationId xmlns:a16="http://schemas.microsoft.com/office/drawing/2014/main" id="{8020ED6D-CCB6-4879-B5A2-BAB225BDFA9B}"/>
              </a:ext>
            </a:extLst>
          </p:cNvPr>
          <p:cNvSpPr txBox="1"/>
          <p:nvPr/>
        </p:nvSpPr>
        <p:spPr>
          <a:xfrm>
            <a:off x="289732" y="157311"/>
            <a:ext cx="11129557" cy="1200329"/>
          </a:xfrm>
          <a:prstGeom prst="rect">
            <a:avLst/>
          </a:prstGeom>
          <a:noFill/>
        </p:spPr>
        <p:txBody>
          <a:bodyPr wrap="square" rtlCol="0">
            <a:spAutoFit/>
          </a:bodyPr>
          <a:lstStyle/>
          <a:p>
            <a:r>
              <a:rPr lang="en-US" altLang="zh-CN" sz="4400" dirty="0">
                <a:solidFill>
                  <a:srgbClr val="FFC000"/>
                </a:solidFill>
                <a:latin typeface="Franklin Gothic Medium Cond" panose="020B0606030402020204" pitchFamily="34" charset="0"/>
              </a:rPr>
              <a:t>Metadata </a:t>
            </a:r>
            <a:r>
              <a:rPr lang="en-US" altLang="zh-CN" sz="4400" dirty="0" err="1">
                <a:solidFill>
                  <a:srgbClr val="FFC000"/>
                </a:solidFill>
                <a:latin typeface="Franklin Gothic Medium Cond" panose="020B0606030402020204" pitchFamily="34" charset="0"/>
              </a:rPr>
              <a:t>Statistik</a:t>
            </a:r>
            <a:r>
              <a:rPr lang="en-US" altLang="zh-CN" sz="4400" dirty="0">
                <a:solidFill>
                  <a:srgbClr val="FFC000"/>
                </a:solidFill>
                <a:latin typeface="Franklin Gothic Medium Cond" panose="020B0606030402020204" pitchFamily="34" charset="0"/>
              </a:rPr>
              <a:t> - </a:t>
            </a:r>
            <a:r>
              <a:rPr lang="en-US" altLang="zh-CN" sz="4400" dirty="0" err="1">
                <a:solidFill>
                  <a:schemeClr val="bg1"/>
                </a:solidFill>
                <a:latin typeface="Franklin Gothic Medium Cond" panose="020B0606030402020204" pitchFamily="34" charset="0"/>
              </a:rPr>
              <a:t>Indikator</a:t>
            </a:r>
            <a:endParaRPr lang="en-US" altLang="zh-CN" sz="2800" dirty="0">
              <a:solidFill>
                <a:schemeClr val="bg1"/>
              </a:solidFill>
              <a:latin typeface="Franklin Gothic Medium Cond" panose="020B0606030402020204" pitchFamily="34" charset="0"/>
            </a:endParaRPr>
          </a:p>
          <a:p>
            <a:r>
              <a:rPr lang="en-US" altLang="zh-CN" sz="2800" dirty="0">
                <a:solidFill>
                  <a:schemeClr val="bg1"/>
                </a:solidFill>
                <a:latin typeface="Franklin Gothic Medium Cond" panose="020B0606030402020204" pitchFamily="34" charset="0"/>
              </a:rPr>
              <a:t>(MS-Ind)</a:t>
            </a:r>
            <a:endParaRPr lang="en-US" altLang="zh-CN" sz="4400" dirty="0">
              <a:solidFill>
                <a:schemeClr val="bg1"/>
              </a:solidFill>
              <a:latin typeface="Franklin Gothic Medium Cond" panose="020B0606030402020204" pitchFamily="34" charset="0"/>
            </a:endParaRPr>
          </a:p>
        </p:txBody>
      </p:sp>
      <p:pic>
        <p:nvPicPr>
          <p:cNvPr id="4" name="Picture 3">
            <a:extLst>
              <a:ext uri="{FF2B5EF4-FFF2-40B4-BE49-F238E27FC236}">
                <a16:creationId xmlns:a16="http://schemas.microsoft.com/office/drawing/2014/main" id="{6AA760BC-469B-4D72-9C44-4ECCA19607C0}"/>
              </a:ext>
            </a:extLst>
          </p:cNvPr>
          <p:cNvPicPr>
            <a:picLocks noChangeAspect="1"/>
          </p:cNvPicPr>
          <p:nvPr/>
        </p:nvPicPr>
        <p:blipFill rotWithShape="1">
          <a:blip r:embed="rId4">
            <a:extLst>
              <a:ext uri="{28A0092B-C50C-407E-A947-70E740481C1C}">
                <a14:useLocalDpi xmlns:a14="http://schemas.microsoft.com/office/drawing/2010/main" val="0"/>
              </a:ext>
            </a:extLst>
          </a:blip>
          <a:srcRect r="30107"/>
          <a:stretch/>
        </p:blipFill>
        <p:spPr>
          <a:xfrm>
            <a:off x="555489" y="1902770"/>
            <a:ext cx="2743200" cy="4620270"/>
          </a:xfrm>
          <a:prstGeom prst="rect">
            <a:avLst/>
          </a:prstGeom>
        </p:spPr>
      </p:pic>
      <p:cxnSp>
        <p:nvCxnSpPr>
          <p:cNvPr id="11" name="Connector: Elbow 10">
            <a:extLst>
              <a:ext uri="{FF2B5EF4-FFF2-40B4-BE49-F238E27FC236}">
                <a16:creationId xmlns:a16="http://schemas.microsoft.com/office/drawing/2014/main" id="{A8484AFE-6FA6-497B-BE89-E98F383D7F84}"/>
              </a:ext>
            </a:extLst>
          </p:cNvPr>
          <p:cNvCxnSpPr>
            <a:cxnSpLocks/>
          </p:cNvCxnSpPr>
          <p:nvPr/>
        </p:nvCxnSpPr>
        <p:spPr>
          <a:xfrm flipV="1">
            <a:off x="927652" y="2009017"/>
            <a:ext cx="4501598" cy="197856"/>
          </a:xfrm>
          <a:prstGeom prst="bentConnector3">
            <a:avLst>
              <a:gd name="adj1" fmla="val 248"/>
            </a:avLst>
          </a:prstGeom>
          <a:ln w="3810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4" name="Connector: Elbow 23">
            <a:extLst>
              <a:ext uri="{FF2B5EF4-FFF2-40B4-BE49-F238E27FC236}">
                <a16:creationId xmlns:a16="http://schemas.microsoft.com/office/drawing/2014/main" id="{02726FFD-AD47-43B7-91A2-5D84E5A82D2F}"/>
              </a:ext>
            </a:extLst>
          </p:cNvPr>
          <p:cNvCxnSpPr>
            <a:cxnSpLocks/>
          </p:cNvCxnSpPr>
          <p:nvPr/>
        </p:nvCxnSpPr>
        <p:spPr>
          <a:xfrm>
            <a:off x="1782969" y="2704281"/>
            <a:ext cx="3573113" cy="529249"/>
          </a:xfrm>
          <a:prstGeom prst="bentConnector3">
            <a:avLst>
              <a:gd name="adj1" fmla="val 672"/>
            </a:avLst>
          </a:prstGeom>
          <a:ln w="3810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AF32F8B1-2FA0-41DE-A789-39A1D0195FF8}"/>
              </a:ext>
            </a:extLst>
          </p:cNvPr>
          <p:cNvCxnSpPr>
            <a:cxnSpLocks/>
          </p:cNvCxnSpPr>
          <p:nvPr/>
        </p:nvCxnSpPr>
        <p:spPr>
          <a:xfrm>
            <a:off x="3034748" y="2670188"/>
            <a:ext cx="2394502" cy="2011903"/>
          </a:xfrm>
          <a:prstGeom prst="bentConnector3">
            <a:avLst>
              <a:gd name="adj1" fmla="val -917"/>
            </a:avLst>
          </a:prstGeom>
          <a:ln w="3810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22665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 name="Picture 43">
            <a:extLst>
              <a:ext uri="{FF2B5EF4-FFF2-40B4-BE49-F238E27FC236}">
                <a16:creationId xmlns:a16="http://schemas.microsoft.com/office/drawing/2014/main" id="{5209402F-D23E-4A3F-9069-DEDC64E852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2667000" y="-2667000"/>
            <a:ext cx="6858000" cy="12192000"/>
          </a:xfrm>
          <a:prstGeom prst="rect">
            <a:avLst/>
          </a:prstGeom>
        </p:spPr>
      </p:pic>
      <p:pic>
        <p:nvPicPr>
          <p:cNvPr id="5" name="Picture 4">
            <a:extLst>
              <a:ext uri="{FF2B5EF4-FFF2-40B4-BE49-F238E27FC236}">
                <a16:creationId xmlns:a16="http://schemas.microsoft.com/office/drawing/2014/main" id="{D2A7C692-3B92-4D6C-857C-31C5080233CB}"/>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10308444" y="5852160"/>
            <a:ext cx="1880019" cy="1005840"/>
          </a:xfrm>
          <a:prstGeom prst="rect">
            <a:avLst/>
          </a:prstGeom>
        </p:spPr>
      </p:pic>
      <p:sp>
        <p:nvSpPr>
          <p:cNvPr id="2" name="Slide Number Placeholder 1">
            <a:extLst>
              <a:ext uri="{FF2B5EF4-FFF2-40B4-BE49-F238E27FC236}">
                <a16:creationId xmlns:a16="http://schemas.microsoft.com/office/drawing/2014/main" id="{71BE6939-0C1A-40C1-9E34-0C67FD20A1C0}"/>
              </a:ext>
            </a:extLst>
          </p:cNvPr>
          <p:cNvSpPr>
            <a:spLocks noGrp="1"/>
          </p:cNvSpPr>
          <p:nvPr>
            <p:ph type="sldNum" sz="quarter" idx="12"/>
          </p:nvPr>
        </p:nvSpPr>
        <p:spPr/>
        <p:txBody>
          <a:bodyPr/>
          <a:lstStyle/>
          <a:p>
            <a:fld id="{EB9E5DA5-6055-4EBD-AF78-CBB20B4B5717}" type="slidenum">
              <a:rPr lang="en-US" smtClean="0"/>
              <a:pPr/>
              <a:t>42</a:t>
            </a:fld>
            <a:endParaRPr lang="en-US" dirty="0"/>
          </a:p>
        </p:txBody>
      </p:sp>
      <p:sp>
        <p:nvSpPr>
          <p:cNvPr id="40" name="TextBox 7">
            <a:extLst>
              <a:ext uri="{FF2B5EF4-FFF2-40B4-BE49-F238E27FC236}">
                <a16:creationId xmlns:a16="http://schemas.microsoft.com/office/drawing/2014/main" id="{1B1B105B-A260-4F4A-9152-23D051FD9610}"/>
              </a:ext>
            </a:extLst>
          </p:cNvPr>
          <p:cNvSpPr txBox="1">
            <a:spLocks noChangeArrowheads="1"/>
          </p:cNvSpPr>
          <p:nvPr/>
        </p:nvSpPr>
        <p:spPr bwMode="auto">
          <a:xfrm>
            <a:off x="5606229" y="1752503"/>
            <a:ext cx="6131342" cy="1846659"/>
          </a:xfrm>
          <a:prstGeom prst="rect">
            <a:avLst/>
          </a:prstGeom>
          <a:solidFill>
            <a:srgbClr val="5085B2">
              <a:alpha val="60000"/>
            </a:srgbClr>
          </a:solidFill>
          <a:ln>
            <a:noFill/>
          </a:ln>
        </p:spPr>
        <p:txBody>
          <a:bodyPr wrap="square">
            <a:spAutoFit/>
          </a:bodyPr>
          <a:lstStyle>
            <a:lvl1pPr marL="285750" indent="-285750">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ko-KR" sz="1600" b="1" dirty="0">
                <a:solidFill>
                  <a:srgbClr val="FFFF00"/>
                </a:solidFill>
              </a:rPr>
              <a:t>Kolom (11) </a:t>
            </a:r>
            <a:r>
              <a:rPr lang="en-US" altLang="ko-KR" sz="1600" b="1" dirty="0" err="1">
                <a:solidFill>
                  <a:srgbClr val="FFFF00"/>
                </a:solidFill>
              </a:rPr>
              <a:t>Publikasi</a:t>
            </a:r>
            <a:r>
              <a:rPr lang="en-US" altLang="ko-KR" sz="1600" b="1" dirty="0">
                <a:solidFill>
                  <a:srgbClr val="FFFF00"/>
                </a:solidFill>
              </a:rPr>
              <a:t> </a:t>
            </a:r>
            <a:r>
              <a:rPr lang="en-US" altLang="ko-KR" sz="1600" b="1" dirty="0" err="1">
                <a:solidFill>
                  <a:srgbClr val="FFFF00"/>
                </a:solidFill>
              </a:rPr>
              <a:t>Ketersedian</a:t>
            </a:r>
            <a:r>
              <a:rPr lang="en-US" altLang="ko-KR" sz="1600" b="1" dirty="0">
                <a:solidFill>
                  <a:srgbClr val="FFFF00"/>
                </a:solidFill>
              </a:rPr>
              <a:t> </a:t>
            </a:r>
            <a:r>
              <a:rPr lang="en-US" altLang="ko-KR" sz="1600" b="1" dirty="0" err="1">
                <a:solidFill>
                  <a:srgbClr val="FFFF00"/>
                </a:solidFill>
              </a:rPr>
              <a:t>Indikator</a:t>
            </a:r>
            <a:r>
              <a:rPr lang="en-US" altLang="ko-KR" sz="1600" b="1" dirty="0">
                <a:solidFill>
                  <a:srgbClr val="FFFF00"/>
                </a:solidFill>
              </a:rPr>
              <a:t> </a:t>
            </a:r>
            <a:r>
              <a:rPr lang="en-US" altLang="ko-KR" sz="1600" b="1" dirty="0" err="1">
                <a:solidFill>
                  <a:srgbClr val="FFFF00"/>
                </a:solidFill>
              </a:rPr>
              <a:t>Pembangun</a:t>
            </a:r>
            <a:r>
              <a:rPr lang="en-US" altLang="ko-KR" b="1" dirty="0">
                <a:solidFill>
                  <a:schemeClr val="bg1"/>
                </a:solidFill>
              </a:rPr>
              <a:t> </a:t>
            </a:r>
            <a:r>
              <a:rPr lang="en-US" altLang="ko-KR" sz="1600" dirty="0">
                <a:solidFill>
                  <a:schemeClr val="bg1"/>
                </a:solidFill>
              </a:rPr>
              <a:t>: </a:t>
            </a:r>
            <a:r>
              <a:rPr lang="id-ID" sz="1600" dirty="0">
                <a:solidFill>
                  <a:schemeClr val="bg1"/>
                </a:solidFill>
              </a:rPr>
              <a:t>Tuliskan judul publikasi atau URL yang memuat indikator pembangun dengan jelas dan lengkap.</a:t>
            </a:r>
            <a:endParaRPr lang="en-US" sz="2000" i="1" dirty="0">
              <a:solidFill>
                <a:schemeClr val="bg1"/>
              </a:solidFill>
            </a:endParaRPr>
          </a:p>
          <a:p>
            <a:r>
              <a:rPr lang="en-US" altLang="ko-KR" sz="1600" b="1" dirty="0">
                <a:solidFill>
                  <a:srgbClr val="FFFF00"/>
                </a:solidFill>
              </a:rPr>
              <a:t>Kolom (12) Nama </a:t>
            </a:r>
            <a:r>
              <a:rPr lang="en-US" altLang="ko-KR" sz="1600" b="1" dirty="0" err="1">
                <a:solidFill>
                  <a:srgbClr val="FFFF00"/>
                </a:solidFill>
              </a:rPr>
              <a:t>Indikator</a:t>
            </a:r>
            <a:r>
              <a:rPr lang="en-US" altLang="ko-KR" sz="1600" b="1" dirty="0">
                <a:solidFill>
                  <a:srgbClr val="FFFF00"/>
                </a:solidFill>
              </a:rPr>
              <a:t> </a:t>
            </a:r>
            <a:r>
              <a:rPr lang="en-US" altLang="ko-KR" sz="1600" b="1" dirty="0" err="1">
                <a:solidFill>
                  <a:srgbClr val="FFFF00"/>
                </a:solidFill>
              </a:rPr>
              <a:t>Pembangun</a:t>
            </a:r>
            <a:r>
              <a:rPr lang="en-US" altLang="ko-KR" sz="1600" dirty="0">
                <a:solidFill>
                  <a:schemeClr val="bg1"/>
                </a:solidFill>
              </a:rPr>
              <a:t> : </a:t>
            </a:r>
            <a:r>
              <a:rPr lang="id-ID" sz="1600" dirty="0">
                <a:solidFill>
                  <a:schemeClr val="bg1"/>
                </a:solidFill>
              </a:rPr>
              <a:t>Tuliskan nama indikator pembangun dari indikator yang dihasilkan.</a:t>
            </a:r>
            <a:r>
              <a:rPr lang="en-US" sz="1600" dirty="0">
                <a:solidFill>
                  <a:schemeClr val="bg1"/>
                </a:solidFill>
              </a:rPr>
              <a:t> </a:t>
            </a:r>
            <a:r>
              <a:rPr lang="id-ID" sz="1600" dirty="0">
                <a:solidFill>
                  <a:schemeClr val="bg1"/>
                </a:solidFill>
              </a:rPr>
              <a:t>Indikator pembangun merupakan suatu indikator yang menjadi subkomponen dalam penghitungan indikator komposit</a:t>
            </a:r>
            <a:endParaRPr lang="en-US" sz="2000" i="1" dirty="0">
              <a:solidFill>
                <a:schemeClr val="bg1"/>
              </a:solidFill>
            </a:endParaRPr>
          </a:p>
        </p:txBody>
      </p:sp>
      <p:sp>
        <p:nvSpPr>
          <p:cNvPr id="12" name="文本框 25">
            <a:extLst>
              <a:ext uri="{FF2B5EF4-FFF2-40B4-BE49-F238E27FC236}">
                <a16:creationId xmlns:a16="http://schemas.microsoft.com/office/drawing/2014/main" id="{8020ED6D-CCB6-4879-B5A2-BAB225BDFA9B}"/>
              </a:ext>
            </a:extLst>
          </p:cNvPr>
          <p:cNvSpPr txBox="1"/>
          <p:nvPr/>
        </p:nvSpPr>
        <p:spPr>
          <a:xfrm>
            <a:off x="289732" y="157311"/>
            <a:ext cx="11129557" cy="1200329"/>
          </a:xfrm>
          <a:prstGeom prst="rect">
            <a:avLst/>
          </a:prstGeom>
          <a:noFill/>
        </p:spPr>
        <p:txBody>
          <a:bodyPr wrap="square" rtlCol="0">
            <a:spAutoFit/>
          </a:bodyPr>
          <a:lstStyle/>
          <a:p>
            <a:r>
              <a:rPr lang="en-US" altLang="zh-CN" sz="4400" dirty="0">
                <a:solidFill>
                  <a:srgbClr val="FFC000"/>
                </a:solidFill>
                <a:latin typeface="Franklin Gothic Medium Cond" panose="020B0606030402020204" pitchFamily="34" charset="0"/>
              </a:rPr>
              <a:t>Metadata </a:t>
            </a:r>
            <a:r>
              <a:rPr lang="en-US" altLang="zh-CN" sz="4400" dirty="0" err="1">
                <a:solidFill>
                  <a:srgbClr val="FFC000"/>
                </a:solidFill>
                <a:latin typeface="Franklin Gothic Medium Cond" panose="020B0606030402020204" pitchFamily="34" charset="0"/>
              </a:rPr>
              <a:t>Statistik</a:t>
            </a:r>
            <a:r>
              <a:rPr lang="en-US" altLang="zh-CN" sz="4400" dirty="0">
                <a:solidFill>
                  <a:srgbClr val="FFC000"/>
                </a:solidFill>
                <a:latin typeface="Franklin Gothic Medium Cond" panose="020B0606030402020204" pitchFamily="34" charset="0"/>
              </a:rPr>
              <a:t> - </a:t>
            </a:r>
            <a:r>
              <a:rPr lang="en-US" altLang="zh-CN" sz="4400" dirty="0" err="1">
                <a:solidFill>
                  <a:schemeClr val="bg1"/>
                </a:solidFill>
                <a:latin typeface="Franklin Gothic Medium Cond" panose="020B0606030402020204" pitchFamily="34" charset="0"/>
              </a:rPr>
              <a:t>Indikator</a:t>
            </a:r>
            <a:endParaRPr lang="en-US" altLang="zh-CN" sz="2800" dirty="0">
              <a:solidFill>
                <a:schemeClr val="bg1"/>
              </a:solidFill>
              <a:latin typeface="Franklin Gothic Medium Cond" panose="020B0606030402020204" pitchFamily="34" charset="0"/>
            </a:endParaRPr>
          </a:p>
          <a:p>
            <a:r>
              <a:rPr lang="en-US" altLang="zh-CN" sz="2800" dirty="0">
                <a:solidFill>
                  <a:schemeClr val="bg1"/>
                </a:solidFill>
                <a:latin typeface="Franklin Gothic Medium Cond" panose="020B0606030402020204" pitchFamily="34" charset="0"/>
              </a:rPr>
              <a:t>(MS-Ind)</a:t>
            </a:r>
            <a:endParaRPr lang="en-US" altLang="zh-CN" sz="4400" dirty="0">
              <a:solidFill>
                <a:schemeClr val="bg1"/>
              </a:solidFill>
              <a:latin typeface="Franklin Gothic Medium Cond" panose="020B0606030402020204" pitchFamily="34" charset="0"/>
            </a:endParaRPr>
          </a:p>
        </p:txBody>
      </p:sp>
      <p:pic>
        <p:nvPicPr>
          <p:cNvPr id="6" name="Picture 5">
            <a:extLst>
              <a:ext uri="{FF2B5EF4-FFF2-40B4-BE49-F238E27FC236}">
                <a16:creationId xmlns:a16="http://schemas.microsoft.com/office/drawing/2014/main" id="{C2B966F2-EC63-48B3-AC92-7CA4620701D6}"/>
              </a:ext>
            </a:extLst>
          </p:cNvPr>
          <p:cNvPicPr>
            <a:picLocks noChangeAspect="1"/>
          </p:cNvPicPr>
          <p:nvPr/>
        </p:nvPicPr>
        <p:blipFill rotWithShape="1">
          <a:blip r:embed="rId4"/>
          <a:srcRect l="59110"/>
          <a:stretch/>
        </p:blipFill>
        <p:spPr>
          <a:xfrm>
            <a:off x="750673" y="1824423"/>
            <a:ext cx="2574418" cy="4510475"/>
          </a:xfrm>
          <a:prstGeom prst="rect">
            <a:avLst/>
          </a:prstGeom>
        </p:spPr>
      </p:pic>
      <p:cxnSp>
        <p:nvCxnSpPr>
          <p:cNvPr id="11" name="Connector: Elbow 10">
            <a:extLst>
              <a:ext uri="{FF2B5EF4-FFF2-40B4-BE49-F238E27FC236}">
                <a16:creationId xmlns:a16="http://schemas.microsoft.com/office/drawing/2014/main" id="{A8484AFE-6FA6-497B-BE89-E98F383D7F84}"/>
              </a:ext>
            </a:extLst>
          </p:cNvPr>
          <p:cNvCxnSpPr>
            <a:cxnSpLocks/>
          </p:cNvCxnSpPr>
          <p:nvPr/>
        </p:nvCxnSpPr>
        <p:spPr>
          <a:xfrm flipV="1">
            <a:off x="964276" y="1967568"/>
            <a:ext cx="4543470" cy="545396"/>
          </a:xfrm>
          <a:prstGeom prst="bentConnector3">
            <a:avLst>
              <a:gd name="adj1" fmla="val -497"/>
            </a:avLst>
          </a:prstGeom>
          <a:ln w="3810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4" name="Connector: Elbow 23">
            <a:extLst>
              <a:ext uri="{FF2B5EF4-FFF2-40B4-BE49-F238E27FC236}">
                <a16:creationId xmlns:a16="http://schemas.microsoft.com/office/drawing/2014/main" id="{02726FFD-AD47-43B7-91A2-5D84E5A82D2F}"/>
              </a:ext>
            </a:extLst>
          </p:cNvPr>
          <p:cNvCxnSpPr>
            <a:cxnSpLocks/>
          </p:cNvCxnSpPr>
          <p:nvPr/>
        </p:nvCxnSpPr>
        <p:spPr>
          <a:xfrm>
            <a:off x="3059084" y="2519834"/>
            <a:ext cx="2213436" cy="155998"/>
          </a:xfrm>
          <a:prstGeom prst="bentConnector3">
            <a:avLst>
              <a:gd name="adj1" fmla="val 50000"/>
            </a:avLst>
          </a:prstGeom>
          <a:ln w="3810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777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 name="Picture 43">
            <a:extLst>
              <a:ext uri="{FF2B5EF4-FFF2-40B4-BE49-F238E27FC236}">
                <a16:creationId xmlns:a16="http://schemas.microsoft.com/office/drawing/2014/main" id="{5209402F-D23E-4A3F-9069-DEDC64E852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2667000" y="-2667000"/>
            <a:ext cx="6858000" cy="12192000"/>
          </a:xfrm>
          <a:prstGeom prst="rect">
            <a:avLst/>
          </a:prstGeom>
        </p:spPr>
      </p:pic>
      <p:pic>
        <p:nvPicPr>
          <p:cNvPr id="5" name="Picture 4">
            <a:extLst>
              <a:ext uri="{FF2B5EF4-FFF2-40B4-BE49-F238E27FC236}">
                <a16:creationId xmlns:a16="http://schemas.microsoft.com/office/drawing/2014/main" id="{D2A7C692-3B92-4D6C-857C-31C5080233CB}"/>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10308444" y="5852160"/>
            <a:ext cx="1880019" cy="1005840"/>
          </a:xfrm>
          <a:prstGeom prst="rect">
            <a:avLst/>
          </a:prstGeom>
        </p:spPr>
      </p:pic>
      <p:sp>
        <p:nvSpPr>
          <p:cNvPr id="2" name="Slide Number Placeholder 1">
            <a:extLst>
              <a:ext uri="{FF2B5EF4-FFF2-40B4-BE49-F238E27FC236}">
                <a16:creationId xmlns:a16="http://schemas.microsoft.com/office/drawing/2014/main" id="{71BE6939-0C1A-40C1-9E34-0C67FD20A1C0}"/>
              </a:ext>
            </a:extLst>
          </p:cNvPr>
          <p:cNvSpPr>
            <a:spLocks noGrp="1"/>
          </p:cNvSpPr>
          <p:nvPr>
            <p:ph type="sldNum" sz="quarter" idx="12"/>
          </p:nvPr>
        </p:nvSpPr>
        <p:spPr/>
        <p:txBody>
          <a:bodyPr/>
          <a:lstStyle/>
          <a:p>
            <a:fld id="{EB9E5DA5-6055-4EBD-AF78-CBB20B4B5717}" type="slidenum">
              <a:rPr lang="en-US" smtClean="0"/>
              <a:pPr/>
              <a:t>43</a:t>
            </a:fld>
            <a:endParaRPr lang="en-US" dirty="0"/>
          </a:p>
        </p:txBody>
      </p:sp>
      <p:sp>
        <p:nvSpPr>
          <p:cNvPr id="40" name="TextBox 7">
            <a:extLst>
              <a:ext uri="{FF2B5EF4-FFF2-40B4-BE49-F238E27FC236}">
                <a16:creationId xmlns:a16="http://schemas.microsoft.com/office/drawing/2014/main" id="{1B1B105B-A260-4F4A-9152-23D051FD9610}"/>
              </a:ext>
            </a:extLst>
          </p:cNvPr>
          <p:cNvSpPr txBox="1">
            <a:spLocks noChangeArrowheads="1"/>
          </p:cNvSpPr>
          <p:nvPr/>
        </p:nvSpPr>
        <p:spPr bwMode="auto">
          <a:xfrm>
            <a:off x="5561452" y="2463797"/>
            <a:ext cx="5426579" cy="2339102"/>
          </a:xfrm>
          <a:prstGeom prst="rect">
            <a:avLst/>
          </a:prstGeom>
          <a:solidFill>
            <a:srgbClr val="5085B2">
              <a:alpha val="60000"/>
            </a:srgbClr>
          </a:solidFill>
          <a:ln>
            <a:noFill/>
          </a:ln>
        </p:spPr>
        <p:txBody>
          <a:bodyPr wrap="square">
            <a:spAutoFit/>
          </a:bodyPr>
          <a:lstStyle>
            <a:lvl1pPr marL="285750" indent="-285750">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ko-KR" sz="1600" b="1" dirty="0">
                <a:solidFill>
                  <a:srgbClr val="FFFF00"/>
                </a:solidFill>
              </a:rPr>
              <a:t>Kolom (13) </a:t>
            </a:r>
            <a:r>
              <a:rPr lang="en-US" altLang="ko-KR" sz="1600" b="1" dirty="0" err="1">
                <a:solidFill>
                  <a:srgbClr val="FFFF00"/>
                </a:solidFill>
              </a:rPr>
              <a:t>Kegiatan</a:t>
            </a:r>
            <a:r>
              <a:rPr lang="en-US" altLang="ko-KR" sz="1600" b="1" dirty="0">
                <a:solidFill>
                  <a:srgbClr val="FFFF00"/>
                </a:solidFill>
              </a:rPr>
              <a:t> </a:t>
            </a:r>
            <a:r>
              <a:rPr lang="en-US" altLang="ko-KR" sz="1600" b="1" dirty="0" err="1">
                <a:solidFill>
                  <a:srgbClr val="FFFF00"/>
                </a:solidFill>
              </a:rPr>
              <a:t>Penghasil</a:t>
            </a:r>
            <a:r>
              <a:rPr lang="en-US" altLang="ko-KR" sz="1600" b="1" dirty="0">
                <a:solidFill>
                  <a:srgbClr val="FFFF00"/>
                </a:solidFill>
              </a:rPr>
              <a:t> </a:t>
            </a:r>
            <a:r>
              <a:rPr lang="en-US" altLang="ko-KR" sz="1600" b="1" dirty="0" err="1">
                <a:solidFill>
                  <a:srgbClr val="FFFF00"/>
                </a:solidFill>
              </a:rPr>
              <a:t>Variabel</a:t>
            </a:r>
            <a:r>
              <a:rPr lang="en-US" altLang="ko-KR" sz="1600" b="1" dirty="0">
                <a:solidFill>
                  <a:srgbClr val="FFFF00"/>
                </a:solidFill>
              </a:rPr>
              <a:t> </a:t>
            </a:r>
            <a:r>
              <a:rPr lang="en-US" altLang="ko-KR" sz="1600" b="1" dirty="0" err="1">
                <a:solidFill>
                  <a:srgbClr val="FFFF00"/>
                </a:solidFill>
              </a:rPr>
              <a:t>Pembangun</a:t>
            </a:r>
            <a:r>
              <a:rPr lang="en-US" altLang="ko-KR" sz="1600" dirty="0">
                <a:solidFill>
                  <a:schemeClr val="bg1"/>
                </a:solidFill>
              </a:rPr>
              <a:t> : </a:t>
            </a:r>
            <a:r>
              <a:rPr lang="id-ID" sz="1600" dirty="0">
                <a:solidFill>
                  <a:schemeClr val="bg1"/>
                </a:solidFill>
              </a:rPr>
              <a:t>Tuliskan nama kegiatan statistik yang menghasilkan variable</a:t>
            </a:r>
            <a:r>
              <a:rPr lang="en-US" sz="1600" dirty="0">
                <a:solidFill>
                  <a:schemeClr val="bg1"/>
                </a:solidFill>
              </a:rPr>
              <a:t> </a:t>
            </a:r>
            <a:r>
              <a:rPr lang="id-ID" sz="1600" dirty="0">
                <a:solidFill>
                  <a:schemeClr val="bg1"/>
                </a:solidFill>
              </a:rPr>
              <a:t>pembangun</a:t>
            </a:r>
            <a:r>
              <a:rPr lang="en-US" sz="1600" dirty="0">
                <a:solidFill>
                  <a:schemeClr val="bg1"/>
                </a:solidFill>
              </a:rPr>
              <a:t>.</a:t>
            </a:r>
            <a:endParaRPr lang="en-US" sz="2000" i="1" dirty="0">
              <a:solidFill>
                <a:schemeClr val="bg1"/>
              </a:solidFill>
            </a:endParaRPr>
          </a:p>
          <a:p>
            <a:r>
              <a:rPr lang="en-US" altLang="ko-KR" sz="1600" b="1" dirty="0">
                <a:solidFill>
                  <a:srgbClr val="FFFF00"/>
                </a:solidFill>
              </a:rPr>
              <a:t>Kolom (14) Kode </a:t>
            </a:r>
            <a:r>
              <a:rPr lang="en-US" altLang="ko-KR" sz="1600" b="1" dirty="0" err="1">
                <a:solidFill>
                  <a:srgbClr val="FFFF00"/>
                </a:solidFill>
              </a:rPr>
              <a:t>Kegiatan</a:t>
            </a:r>
            <a:r>
              <a:rPr lang="en-US" altLang="ko-KR" sz="1600" b="1" dirty="0">
                <a:solidFill>
                  <a:srgbClr val="FFFF00"/>
                </a:solidFill>
              </a:rPr>
              <a:t> </a:t>
            </a:r>
            <a:r>
              <a:rPr lang="en-US" altLang="ko-KR" sz="1600" b="1" dirty="0" err="1">
                <a:solidFill>
                  <a:srgbClr val="FFFF00"/>
                </a:solidFill>
              </a:rPr>
              <a:t>Penghasil</a:t>
            </a:r>
            <a:r>
              <a:rPr lang="en-US" altLang="ko-KR" sz="1600" b="1" dirty="0">
                <a:solidFill>
                  <a:srgbClr val="FFFF00"/>
                </a:solidFill>
              </a:rPr>
              <a:t> </a:t>
            </a:r>
            <a:r>
              <a:rPr lang="en-US" altLang="ko-KR" sz="1600" b="1" dirty="0" err="1">
                <a:solidFill>
                  <a:srgbClr val="FFFF00"/>
                </a:solidFill>
              </a:rPr>
              <a:t>Variabel</a:t>
            </a:r>
            <a:r>
              <a:rPr lang="en-US" altLang="ko-KR" sz="1600" b="1" dirty="0">
                <a:solidFill>
                  <a:srgbClr val="FFFF00"/>
                </a:solidFill>
              </a:rPr>
              <a:t> </a:t>
            </a:r>
            <a:r>
              <a:rPr lang="en-US" altLang="ko-KR" sz="1600" b="1" dirty="0" err="1">
                <a:solidFill>
                  <a:srgbClr val="FFFF00"/>
                </a:solidFill>
              </a:rPr>
              <a:t>Pembangun</a:t>
            </a:r>
            <a:r>
              <a:rPr lang="en-US" altLang="ko-KR" b="1" dirty="0">
                <a:solidFill>
                  <a:srgbClr val="FFFF00"/>
                </a:solidFill>
              </a:rPr>
              <a:t> </a:t>
            </a:r>
            <a:r>
              <a:rPr lang="en-US" altLang="ko-KR" sz="1600" dirty="0">
                <a:solidFill>
                  <a:schemeClr val="bg1"/>
                </a:solidFill>
              </a:rPr>
              <a:t>: </a:t>
            </a:r>
            <a:r>
              <a:rPr lang="id-ID" sz="1600" dirty="0">
                <a:solidFill>
                  <a:schemeClr val="bg1"/>
                </a:solidFill>
              </a:rPr>
              <a:t>Tuliskan kode kegiatan statistik penghasil variabel pembangun. </a:t>
            </a:r>
            <a:r>
              <a:rPr lang="id-ID" sz="1600" dirty="0">
                <a:solidFill>
                  <a:schemeClr val="bg1"/>
                </a:solidFill>
                <a:highlight>
                  <a:srgbClr val="FF0000"/>
                </a:highlight>
              </a:rPr>
              <a:t>Kolom ini diisi oleh petugas.</a:t>
            </a:r>
            <a:endParaRPr lang="en-US" sz="2000" i="1" dirty="0">
              <a:solidFill>
                <a:schemeClr val="bg1"/>
              </a:solidFill>
              <a:highlight>
                <a:srgbClr val="FF0000"/>
              </a:highlight>
            </a:endParaRPr>
          </a:p>
          <a:p>
            <a:r>
              <a:rPr lang="en-US" altLang="ko-KR" sz="1600" b="1" dirty="0">
                <a:solidFill>
                  <a:srgbClr val="FFFF00"/>
                </a:solidFill>
              </a:rPr>
              <a:t>Kolom (15) Nama </a:t>
            </a:r>
            <a:r>
              <a:rPr lang="en-US" altLang="ko-KR" sz="1600" b="1" dirty="0" err="1">
                <a:solidFill>
                  <a:srgbClr val="FFFF00"/>
                </a:solidFill>
              </a:rPr>
              <a:t>Variabel</a:t>
            </a:r>
            <a:r>
              <a:rPr lang="en-US" altLang="ko-KR" sz="1600" b="1" dirty="0">
                <a:solidFill>
                  <a:srgbClr val="FFFF00"/>
                </a:solidFill>
              </a:rPr>
              <a:t> </a:t>
            </a:r>
            <a:r>
              <a:rPr lang="en-US" altLang="ko-KR" sz="1600" b="1" dirty="0" err="1">
                <a:solidFill>
                  <a:srgbClr val="FFFF00"/>
                </a:solidFill>
              </a:rPr>
              <a:t>Pembangun</a:t>
            </a:r>
            <a:r>
              <a:rPr lang="en-US" altLang="ko-KR" sz="1600" b="1" dirty="0">
                <a:solidFill>
                  <a:srgbClr val="FFFF00"/>
                </a:solidFill>
              </a:rPr>
              <a:t> </a:t>
            </a:r>
            <a:r>
              <a:rPr lang="en-US" altLang="ko-KR" sz="1600" dirty="0">
                <a:solidFill>
                  <a:schemeClr val="bg1"/>
                </a:solidFill>
              </a:rPr>
              <a:t>: </a:t>
            </a:r>
            <a:r>
              <a:rPr lang="id-ID" sz="1600" dirty="0">
                <a:solidFill>
                  <a:schemeClr val="bg1"/>
                </a:solidFill>
              </a:rPr>
              <a:t>Tuliskan nama variabel pembangun dari indikator yang dihasilkan</a:t>
            </a:r>
            <a:endParaRPr lang="en-US" sz="2000" i="1" dirty="0">
              <a:solidFill>
                <a:schemeClr val="bg1"/>
              </a:solidFill>
            </a:endParaRPr>
          </a:p>
        </p:txBody>
      </p:sp>
      <p:sp>
        <p:nvSpPr>
          <p:cNvPr id="13" name="文本框 25">
            <a:extLst>
              <a:ext uri="{FF2B5EF4-FFF2-40B4-BE49-F238E27FC236}">
                <a16:creationId xmlns:a16="http://schemas.microsoft.com/office/drawing/2014/main" id="{EC06CA47-31D5-415F-88C7-5749372601AB}"/>
              </a:ext>
            </a:extLst>
          </p:cNvPr>
          <p:cNvSpPr txBox="1"/>
          <p:nvPr/>
        </p:nvSpPr>
        <p:spPr>
          <a:xfrm>
            <a:off x="289732" y="157311"/>
            <a:ext cx="11129557" cy="1200329"/>
          </a:xfrm>
          <a:prstGeom prst="rect">
            <a:avLst/>
          </a:prstGeom>
          <a:noFill/>
        </p:spPr>
        <p:txBody>
          <a:bodyPr wrap="square" rtlCol="0">
            <a:spAutoFit/>
          </a:bodyPr>
          <a:lstStyle/>
          <a:p>
            <a:r>
              <a:rPr lang="en-US" altLang="zh-CN" sz="4400" dirty="0">
                <a:solidFill>
                  <a:srgbClr val="FFC000"/>
                </a:solidFill>
                <a:latin typeface="Franklin Gothic Medium Cond" panose="020B0606030402020204" pitchFamily="34" charset="0"/>
              </a:rPr>
              <a:t>Metadata </a:t>
            </a:r>
            <a:r>
              <a:rPr lang="en-US" altLang="zh-CN" sz="4400" dirty="0" err="1">
                <a:solidFill>
                  <a:srgbClr val="FFC000"/>
                </a:solidFill>
                <a:latin typeface="Franklin Gothic Medium Cond" panose="020B0606030402020204" pitchFamily="34" charset="0"/>
              </a:rPr>
              <a:t>Statistik</a:t>
            </a:r>
            <a:r>
              <a:rPr lang="en-US" altLang="zh-CN" sz="4400" dirty="0">
                <a:solidFill>
                  <a:srgbClr val="FFC000"/>
                </a:solidFill>
                <a:latin typeface="Franklin Gothic Medium Cond" panose="020B0606030402020204" pitchFamily="34" charset="0"/>
              </a:rPr>
              <a:t> - </a:t>
            </a:r>
            <a:r>
              <a:rPr lang="en-US" altLang="zh-CN" sz="4400" dirty="0" err="1">
                <a:solidFill>
                  <a:schemeClr val="bg1"/>
                </a:solidFill>
                <a:latin typeface="Franklin Gothic Medium Cond" panose="020B0606030402020204" pitchFamily="34" charset="0"/>
              </a:rPr>
              <a:t>Indikator</a:t>
            </a:r>
            <a:endParaRPr lang="en-US" altLang="zh-CN" sz="2800" dirty="0">
              <a:solidFill>
                <a:schemeClr val="bg1"/>
              </a:solidFill>
              <a:latin typeface="Franklin Gothic Medium Cond" panose="020B0606030402020204" pitchFamily="34" charset="0"/>
            </a:endParaRPr>
          </a:p>
          <a:p>
            <a:r>
              <a:rPr lang="en-US" altLang="zh-CN" sz="2800" dirty="0">
                <a:solidFill>
                  <a:schemeClr val="bg1"/>
                </a:solidFill>
                <a:latin typeface="Franklin Gothic Medium Cond" panose="020B0606030402020204" pitchFamily="34" charset="0"/>
              </a:rPr>
              <a:t>(MS-Ind)</a:t>
            </a:r>
            <a:endParaRPr lang="en-US" altLang="zh-CN" sz="4400" dirty="0">
              <a:solidFill>
                <a:schemeClr val="bg1"/>
              </a:solidFill>
              <a:latin typeface="Franklin Gothic Medium Cond" panose="020B0606030402020204" pitchFamily="34" charset="0"/>
            </a:endParaRPr>
          </a:p>
        </p:txBody>
      </p:sp>
      <p:pic>
        <p:nvPicPr>
          <p:cNvPr id="6" name="Picture 5">
            <a:extLst>
              <a:ext uri="{FF2B5EF4-FFF2-40B4-BE49-F238E27FC236}">
                <a16:creationId xmlns:a16="http://schemas.microsoft.com/office/drawing/2014/main" id="{AEBB3A4E-A239-484B-97C5-A2A84A1CD9FF}"/>
              </a:ext>
            </a:extLst>
          </p:cNvPr>
          <p:cNvPicPr>
            <a:picLocks noChangeAspect="1"/>
          </p:cNvPicPr>
          <p:nvPr/>
        </p:nvPicPr>
        <p:blipFill rotWithShape="1">
          <a:blip r:embed="rId4"/>
          <a:srcRect b="26265"/>
          <a:stretch/>
        </p:blipFill>
        <p:spPr>
          <a:xfrm>
            <a:off x="754889" y="2149186"/>
            <a:ext cx="3113571" cy="3691144"/>
          </a:xfrm>
          <a:prstGeom prst="rect">
            <a:avLst/>
          </a:prstGeom>
        </p:spPr>
      </p:pic>
      <p:cxnSp>
        <p:nvCxnSpPr>
          <p:cNvPr id="11" name="Connector: Elbow 10">
            <a:extLst>
              <a:ext uri="{FF2B5EF4-FFF2-40B4-BE49-F238E27FC236}">
                <a16:creationId xmlns:a16="http://schemas.microsoft.com/office/drawing/2014/main" id="{A8484AFE-6FA6-497B-BE89-E98F383D7F84}"/>
              </a:ext>
            </a:extLst>
          </p:cNvPr>
          <p:cNvCxnSpPr>
            <a:cxnSpLocks/>
          </p:cNvCxnSpPr>
          <p:nvPr/>
        </p:nvCxnSpPr>
        <p:spPr>
          <a:xfrm flipV="1">
            <a:off x="1330036" y="2637014"/>
            <a:ext cx="3956859" cy="472857"/>
          </a:xfrm>
          <a:prstGeom prst="bentConnector3">
            <a:avLst>
              <a:gd name="adj1" fmla="val -1260"/>
            </a:avLst>
          </a:prstGeom>
          <a:ln w="3810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4" name="Connector: Elbow 23">
            <a:extLst>
              <a:ext uri="{FF2B5EF4-FFF2-40B4-BE49-F238E27FC236}">
                <a16:creationId xmlns:a16="http://schemas.microsoft.com/office/drawing/2014/main" id="{02726FFD-AD47-43B7-91A2-5D84E5A82D2F}"/>
              </a:ext>
            </a:extLst>
          </p:cNvPr>
          <p:cNvCxnSpPr>
            <a:cxnSpLocks/>
          </p:cNvCxnSpPr>
          <p:nvPr/>
        </p:nvCxnSpPr>
        <p:spPr>
          <a:xfrm>
            <a:off x="1923864" y="2903993"/>
            <a:ext cx="3363031" cy="411756"/>
          </a:xfrm>
          <a:prstGeom prst="bentConnector3">
            <a:avLst>
              <a:gd name="adj1" fmla="val 70"/>
            </a:avLst>
          </a:prstGeom>
          <a:ln w="3810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EC533DD6-1692-49BA-8761-CEA23B8CCF02}"/>
              </a:ext>
            </a:extLst>
          </p:cNvPr>
          <p:cNvCxnSpPr>
            <a:cxnSpLocks/>
          </p:cNvCxnSpPr>
          <p:nvPr/>
        </p:nvCxnSpPr>
        <p:spPr>
          <a:xfrm>
            <a:off x="3616856" y="2863972"/>
            <a:ext cx="1809963" cy="1420459"/>
          </a:xfrm>
          <a:prstGeom prst="bentConnector3">
            <a:avLst>
              <a:gd name="adj1" fmla="val -520"/>
            </a:avLst>
          </a:prstGeom>
          <a:ln w="3810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43240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 name="Picture 43">
            <a:extLst>
              <a:ext uri="{FF2B5EF4-FFF2-40B4-BE49-F238E27FC236}">
                <a16:creationId xmlns:a16="http://schemas.microsoft.com/office/drawing/2014/main" id="{5209402F-D23E-4A3F-9069-DEDC64E852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2667000" y="-2667000"/>
            <a:ext cx="6858000" cy="12192000"/>
          </a:xfrm>
          <a:prstGeom prst="rect">
            <a:avLst/>
          </a:prstGeom>
        </p:spPr>
      </p:pic>
      <p:pic>
        <p:nvPicPr>
          <p:cNvPr id="13" name="Picture 12">
            <a:extLst>
              <a:ext uri="{FF2B5EF4-FFF2-40B4-BE49-F238E27FC236}">
                <a16:creationId xmlns:a16="http://schemas.microsoft.com/office/drawing/2014/main" id="{EC224113-EA5C-4A49-8790-D018643DE8EF}"/>
              </a:ext>
            </a:extLst>
          </p:cNvPr>
          <p:cNvPicPr>
            <a:picLocks noChangeAspect="1"/>
          </p:cNvPicPr>
          <p:nvPr/>
        </p:nvPicPr>
        <p:blipFill rotWithShape="1">
          <a:blip r:embed="rId3"/>
          <a:srcRect l="86746" t="2347" r="1717" b="41384"/>
          <a:stretch/>
        </p:blipFill>
        <p:spPr>
          <a:xfrm>
            <a:off x="664724" y="1993263"/>
            <a:ext cx="1216352" cy="3858897"/>
          </a:xfrm>
          <a:prstGeom prst="rect">
            <a:avLst/>
          </a:prstGeom>
        </p:spPr>
      </p:pic>
      <p:pic>
        <p:nvPicPr>
          <p:cNvPr id="5" name="Picture 4">
            <a:extLst>
              <a:ext uri="{FF2B5EF4-FFF2-40B4-BE49-F238E27FC236}">
                <a16:creationId xmlns:a16="http://schemas.microsoft.com/office/drawing/2014/main" id="{D2A7C692-3B92-4D6C-857C-31C5080233CB}"/>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0308444" y="5852160"/>
            <a:ext cx="1880019" cy="1005840"/>
          </a:xfrm>
          <a:prstGeom prst="rect">
            <a:avLst/>
          </a:prstGeom>
        </p:spPr>
      </p:pic>
      <p:sp>
        <p:nvSpPr>
          <p:cNvPr id="2" name="Slide Number Placeholder 1">
            <a:extLst>
              <a:ext uri="{FF2B5EF4-FFF2-40B4-BE49-F238E27FC236}">
                <a16:creationId xmlns:a16="http://schemas.microsoft.com/office/drawing/2014/main" id="{71BE6939-0C1A-40C1-9E34-0C67FD20A1C0}"/>
              </a:ext>
            </a:extLst>
          </p:cNvPr>
          <p:cNvSpPr>
            <a:spLocks noGrp="1"/>
          </p:cNvSpPr>
          <p:nvPr>
            <p:ph type="sldNum" sz="quarter" idx="12"/>
          </p:nvPr>
        </p:nvSpPr>
        <p:spPr/>
        <p:txBody>
          <a:bodyPr/>
          <a:lstStyle/>
          <a:p>
            <a:fld id="{EB9E5DA5-6055-4EBD-AF78-CBB20B4B5717}" type="slidenum">
              <a:rPr lang="en-US" smtClean="0"/>
              <a:pPr/>
              <a:t>44</a:t>
            </a:fld>
            <a:endParaRPr lang="en-US" dirty="0"/>
          </a:p>
        </p:txBody>
      </p:sp>
      <p:sp>
        <p:nvSpPr>
          <p:cNvPr id="40" name="TextBox 7">
            <a:extLst>
              <a:ext uri="{FF2B5EF4-FFF2-40B4-BE49-F238E27FC236}">
                <a16:creationId xmlns:a16="http://schemas.microsoft.com/office/drawing/2014/main" id="{1B1B105B-A260-4F4A-9152-23D051FD9610}"/>
              </a:ext>
            </a:extLst>
          </p:cNvPr>
          <p:cNvSpPr txBox="1">
            <a:spLocks noChangeArrowheads="1"/>
          </p:cNvSpPr>
          <p:nvPr/>
        </p:nvSpPr>
        <p:spPr bwMode="auto">
          <a:xfrm>
            <a:off x="5546221" y="2000334"/>
            <a:ext cx="6312070" cy="3323987"/>
          </a:xfrm>
          <a:prstGeom prst="rect">
            <a:avLst/>
          </a:prstGeom>
          <a:solidFill>
            <a:srgbClr val="5085B2">
              <a:alpha val="60000"/>
            </a:srgbClr>
          </a:solidFill>
          <a:ln>
            <a:noFill/>
          </a:ln>
        </p:spPr>
        <p:txBody>
          <a:bodyPr wrap="square">
            <a:spAutoFit/>
          </a:bodyPr>
          <a:lstStyle>
            <a:lvl1pPr marL="285750" indent="-285750">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ko-KR" sz="1600" b="1" dirty="0">
                <a:solidFill>
                  <a:srgbClr val="FFFF00"/>
                </a:solidFill>
              </a:rPr>
              <a:t>Kolom (16) Level </a:t>
            </a:r>
            <a:r>
              <a:rPr lang="en-US" altLang="ko-KR" sz="1600" b="1" dirty="0" err="1">
                <a:solidFill>
                  <a:srgbClr val="FFFF00"/>
                </a:solidFill>
              </a:rPr>
              <a:t>Estimasi</a:t>
            </a:r>
            <a:r>
              <a:rPr lang="en-US" altLang="ko-KR" dirty="0">
                <a:solidFill>
                  <a:schemeClr val="bg1"/>
                </a:solidFill>
              </a:rPr>
              <a:t>: </a:t>
            </a:r>
          </a:p>
          <a:p>
            <a:pPr>
              <a:buFont typeface="Wingdings" panose="05000000000000000000" pitchFamily="2" charset="2"/>
              <a:buChar char="ü"/>
            </a:pPr>
            <a:r>
              <a:rPr lang="id-ID" sz="1600" dirty="0">
                <a:solidFill>
                  <a:schemeClr val="bg1"/>
                </a:solidFill>
              </a:rPr>
              <a:t>Tuliskan level estimasi atau level terendah dari penyajian indikator yang dihasilkan dari kegiatan statistik terkait.</a:t>
            </a:r>
            <a:endParaRPr lang="en-US" sz="1600" dirty="0">
              <a:solidFill>
                <a:schemeClr val="bg1"/>
              </a:solidFill>
            </a:endParaRPr>
          </a:p>
          <a:p>
            <a:pPr>
              <a:buFont typeface="Wingdings" panose="05000000000000000000" pitchFamily="2" charset="2"/>
              <a:buChar char="ü"/>
            </a:pPr>
            <a:r>
              <a:rPr lang="id-ID" sz="1600" dirty="0">
                <a:solidFill>
                  <a:schemeClr val="bg1"/>
                </a:solidFill>
              </a:rPr>
              <a:t>Biasanya level estimasi disajikan pada tingkat nasional, provinsi, kabupaten/kota, kecamatan, desa/kelurahan</a:t>
            </a:r>
            <a:endParaRPr lang="en-US" sz="2000" i="1" dirty="0">
              <a:solidFill>
                <a:schemeClr val="bg1"/>
              </a:solidFill>
            </a:endParaRPr>
          </a:p>
          <a:p>
            <a:r>
              <a:rPr lang="en-US" altLang="ko-KR" sz="1600" b="1" dirty="0">
                <a:solidFill>
                  <a:srgbClr val="FFFF00"/>
                </a:solidFill>
              </a:rPr>
              <a:t>Kolom (17) </a:t>
            </a:r>
            <a:r>
              <a:rPr lang="en-US" altLang="ko-KR" sz="1600" b="1" dirty="0" err="1">
                <a:solidFill>
                  <a:srgbClr val="FFFF00"/>
                </a:solidFill>
              </a:rPr>
              <a:t>Apakah</a:t>
            </a:r>
            <a:r>
              <a:rPr lang="en-US" altLang="ko-KR" sz="1600" b="1" dirty="0">
                <a:solidFill>
                  <a:srgbClr val="FFFF00"/>
                </a:solidFill>
              </a:rPr>
              <a:t> Kolom (2) </a:t>
            </a:r>
            <a:r>
              <a:rPr lang="en-US" altLang="ko-KR" sz="1600" b="1" dirty="0" err="1">
                <a:solidFill>
                  <a:srgbClr val="FFFF00"/>
                </a:solidFill>
              </a:rPr>
              <a:t>dapat</a:t>
            </a:r>
            <a:r>
              <a:rPr lang="en-US" altLang="ko-KR" sz="1600" b="1" dirty="0">
                <a:solidFill>
                  <a:srgbClr val="FFFF00"/>
                </a:solidFill>
              </a:rPr>
              <a:t> </a:t>
            </a:r>
            <a:r>
              <a:rPr lang="en-US" altLang="ko-KR" sz="1600" b="1" dirty="0" err="1">
                <a:solidFill>
                  <a:srgbClr val="FFFF00"/>
                </a:solidFill>
              </a:rPr>
              <a:t>Diakses</a:t>
            </a:r>
            <a:r>
              <a:rPr lang="en-US" altLang="ko-KR" sz="1600" b="1" dirty="0">
                <a:solidFill>
                  <a:srgbClr val="FFFF00"/>
                </a:solidFill>
              </a:rPr>
              <a:t> </a:t>
            </a:r>
            <a:r>
              <a:rPr lang="en-US" altLang="ko-KR" sz="1600" b="1" dirty="0" err="1">
                <a:solidFill>
                  <a:srgbClr val="FFFF00"/>
                </a:solidFill>
              </a:rPr>
              <a:t>Umum</a:t>
            </a:r>
            <a:r>
              <a:rPr lang="en-US" altLang="ko-KR" sz="1600" dirty="0">
                <a:solidFill>
                  <a:schemeClr val="bg1"/>
                </a:solidFill>
              </a:rPr>
              <a:t> : </a:t>
            </a:r>
          </a:p>
          <a:p>
            <a:pPr>
              <a:buFont typeface="Wingdings" panose="05000000000000000000" pitchFamily="2" charset="2"/>
              <a:buChar char="ü"/>
            </a:pPr>
            <a:r>
              <a:rPr lang="id-ID" sz="1600" dirty="0">
                <a:solidFill>
                  <a:schemeClr val="bg1"/>
                </a:solidFill>
              </a:rPr>
              <a:t>Jika indikator yang ditulis pada kolom (2) dapat diakses umum, maka tuliskan kode 1. Jika indikator tersebut tidak dapat diakses umum, maka tuliskan kode 2.</a:t>
            </a:r>
            <a:endParaRPr lang="en-US" sz="1600" dirty="0">
              <a:solidFill>
                <a:schemeClr val="bg1"/>
              </a:solidFill>
            </a:endParaRPr>
          </a:p>
          <a:p>
            <a:pPr>
              <a:buFont typeface="Wingdings" panose="05000000000000000000" pitchFamily="2" charset="2"/>
              <a:buChar char="ü"/>
            </a:pPr>
            <a:r>
              <a:rPr lang="en-US" sz="1600" dirty="0" err="1">
                <a:solidFill>
                  <a:schemeClr val="bg1"/>
                </a:solidFill>
              </a:rPr>
              <a:t>Suatu</a:t>
            </a:r>
            <a:r>
              <a:rPr lang="en-US" sz="1600" dirty="0">
                <a:solidFill>
                  <a:schemeClr val="bg1"/>
                </a:solidFill>
              </a:rPr>
              <a:t> </a:t>
            </a:r>
            <a:r>
              <a:rPr lang="en-US" sz="1600" dirty="0" err="1">
                <a:solidFill>
                  <a:schemeClr val="bg1"/>
                </a:solidFill>
              </a:rPr>
              <a:t>indikator</a:t>
            </a:r>
            <a:r>
              <a:rPr lang="en-US" sz="1600" dirty="0">
                <a:solidFill>
                  <a:schemeClr val="bg1"/>
                </a:solidFill>
              </a:rPr>
              <a:t> </a:t>
            </a:r>
            <a:r>
              <a:rPr lang="en-US" sz="1600" dirty="0" err="1">
                <a:solidFill>
                  <a:schemeClr val="bg1"/>
                </a:solidFill>
              </a:rPr>
              <a:t>atau</a:t>
            </a:r>
            <a:r>
              <a:rPr lang="en-US" sz="1600" dirty="0">
                <a:solidFill>
                  <a:schemeClr val="bg1"/>
                </a:solidFill>
              </a:rPr>
              <a:t> </a:t>
            </a:r>
            <a:r>
              <a:rPr lang="en-US" sz="1600" dirty="0" err="1">
                <a:solidFill>
                  <a:schemeClr val="bg1"/>
                </a:solidFill>
              </a:rPr>
              <a:t>kegiatan</a:t>
            </a:r>
            <a:r>
              <a:rPr lang="en-US" sz="1600" dirty="0">
                <a:solidFill>
                  <a:schemeClr val="bg1"/>
                </a:solidFill>
              </a:rPr>
              <a:t> yang </a:t>
            </a:r>
            <a:r>
              <a:rPr lang="en-US" sz="1600" dirty="0" err="1">
                <a:solidFill>
                  <a:schemeClr val="bg1"/>
                </a:solidFill>
              </a:rPr>
              <a:t>dapat</a:t>
            </a:r>
            <a:r>
              <a:rPr lang="en-US" sz="1600" dirty="0">
                <a:solidFill>
                  <a:schemeClr val="bg1"/>
                </a:solidFill>
              </a:rPr>
              <a:t> </a:t>
            </a:r>
            <a:r>
              <a:rPr lang="en-US" sz="1600" dirty="0" err="1">
                <a:solidFill>
                  <a:schemeClr val="bg1"/>
                </a:solidFill>
              </a:rPr>
              <a:t>diakses</a:t>
            </a:r>
            <a:r>
              <a:rPr lang="en-US" sz="1600" dirty="0">
                <a:solidFill>
                  <a:schemeClr val="bg1"/>
                </a:solidFill>
              </a:rPr>
              <a:t> </a:t>
            </a:r>
            <a:r>
              <a:rPr lang="en-US" sz="1600" dirty="0" err="1">
                <a:solidFill>
                  <a:schemeClr val="bg1"/>
                </a:solidFill>
              </a:rPr>
              <a:t>umum</a:t>
            </a:r>
            <a:r>
              <a:rPr lang="en-US" sz="1600" dirty="0">
                <a:solidFill>
                  <a:schemeClr val="bg1"/>
                </a:solidFill>
              </a:rPr>
              <a:t> </a:t>
            </a:r>
            <a:r>
              <a:rPr lang="en-US" sz="1600" dirty="0" err="1">
                <a:solidFill>
                  <a:schemeClr val="bg1"/>
                </a:solidFill>
              </a:rPr>
              <a:t>berarti</a:t>
            </a:r>
            <a:r>
              <a:rPr lang="en-US" sz="1600" dirty="0">
                <a:solidFill>
                  <a:schemeClr val="bg1"/>
                </a:solidFill>
              </a:rPr>
              <a:t> </a:t>
            </a:r>
            <a:r>
              <a:rPr lang="en-US" sz="1600" dirty="0" err="1">
                <a:solidFill>
                  <a:schemeClr val="bg1"/>
                </a:solidFill>
              </a:rPr>
              <a:t>datanya</a:t>
            </a:r>
            <a:r>
              <a:rPr lang="en-US" sz="1600" dirty="0">
                <a:solidFill>
                  <a:schemeClr val="bg1"/>
                </a:solidFill>
              </a:rPr>
              <a:t> </a:t>
            </a:r>
            <a:r>
              <a:rPr lang="en-US" sz="1600" dirty="0" err="1">
                <a:solidFill>
                  <a:schemeClr val="bg1"/>
                </a:solidFill>
              </a:rPr>
              <a:t>dipublikasikan</a:t>
            </a:r>
            <a:r>
              <a:rPr lang="en-US" sz="1600" dirty="0">
                <a:solidFill>
                  <a:schemeClr val="bg1"/>
                </a:solidFill>
              </a:rPr>
              <a:t> </a:t>
            </a:r>
            <a:r>
              <a:rPr lang="en-US" sz="1600" dirty="0" err="1">
                <a:solidFill>
                  <a:schemeClr val="bg1"/>
                </a:solidFill>
              </a:rPr>
              <a:t>sehingga</a:t>
            </a:r>
            <a:r>
              <a:rPr lang="en-US" sz="1600" dirty="0">
                <a:solidFill>
                  <a:schemeClr val="bg1"/>
                </a:solidFill>
              </a:rPr>
              <a:t> </a:t>
            </a:r>
            <a:r>
              <a:rPr lang="en-US" sz="1600" dirty="0" err="1">
                <a:solidFill>
                  <a:schemeClr val="bg1"/>
                </a:solidFill>
              </a:rPr>
              <a:t>informasi</a:t>
            </a:r>
            <a:r>
              <a:rPr lang="en-US" sz="1600" dirty="0">
                <a:solidFill>
                  <a:schemeClr val="bg1"/>
                </a:solidFill>
              </a:rPr>
              <a:t> </a:t>
            </a:r>
            <a:r>
              <a:rPr lang="en-US" sz="1600" dirty="0" err="1">
                <a:solidFill>
                  <a:schemeClr val="bg1"/>
                </a:solidFill>
              </a:rPr>
              <a:t>indikator</a:t>
            </a:r>
            <a:r>
              <a:rPr lang="en-US" sz="1600" dirty="0">
                <a:solidFill>
                  <a:schemeClr val="bg1"/>
                </a:solidFill>
              </a:rPr>
              <a:t> </a:t>
            </a:r>
            <a:r>
              <a:rPr lang="en-US" sz="1600" dirty="0" err="1">
                <a:solidFill>
                  <a:schemeClr val="bg1"/>
                </a:solidFill>
              </a:rPr>
              <a:t>ini</a:t>
            </a:r>
            <a:r>
              <a:rPr lang="en-US" sz="1600" dirty="0">
                <a:solidFill>
                  <a:schemeClr val="bg1"/>
                </a:solidFill>
              </a:rPr>
              <a:t> </a:t>
            </a:r>
            <a:r>
              <a:rPr lang="en-US" sz="1600" dirty="0" err="1">
                <a:solidFill>
                  <a:schemeClr val="bg1"/>
                </a:solidFill>
              </a:rPr>
              <a:t>akan</a:t>
            </a:r>
            <a:r>
              <a:rPr lang="en-US" sz="1600" dirty="0">
                <a:solidFill>
                  <a:schemeClr val="bg1"/>
                </a:solidFill>
              </a:rPr>
              <a:t> </a:t>
            </a:r>
            <a:r>
              <a:rPr lang="en-US" sz="1600" dirty="0" err="1">
                <a:solidFill>
                  <a:schemeClr val="bg1"/>
                </a:solidFill>
              </a:rPr>
              <a:t>ditampilkan</a:t>
            </a:r>
            <a:r>
              <a:rPr lang="en-US" sz="1600" dirty="0">
                <a:solidFill>
                  <a:schemeClr val="bg1"/>
                </a:solidFill>
              </a:rPr>
              <a:t> pada website </a:t>
            </a:r>
            <a:r>
              <a:rPr lang="en-US" sz="1600" dirty="0" err="1">
                <a:solidFill>
                  <a:schemeClr val="bg1"/>
                </a:solidFill>
              </a:rPr>
              <a:t>Sistem</a:t>
            </a:r>
            <a:r>
              <a:rPr lang="en-US" sz="1600" dirty="0">
                <a:solidFill>
                  <a:schemeClr val="bg1"/>
                </a:solidFill>
              </a:rPr>
              <a:t> </a:t>
            </a:r>
            <a:r>
              <a:rPr lang="en-US" sz="1600" dirty="0" err="1">
                <a:solidFill>
                  <a:schemeClr val="bg1"/>
                </a:solidFill>
              </a:rPr>
              <a:t>Informasi</a:t>
            </a:r>
            <a:r>
              <a:rPr lang="en-US" sz="1600" dirty="0">
                <a:solidFill>
                  <a:schemeClr val="bg1"/>
                </a:solidFill>
              </a:rPr>
              <a:t> </a:t>
            </a:r>
            <a:r>
              <a:rPr lang="en-US" sz="1600" dirty="0" err="1">
                <a:solidFill>
                  <a:schemeClr val="bg1"/>
                </a:solidFill>
              </a:rPr>
              <a:t>Rujukan</a:t>
            </a:r>
            <a:r>
              <a:rPr lang="en-US" sz="1600" dirty="0">
                <a:solidFill>
                  <a:schemeClr val="bg1"/>
                </a:solidFill>
              </a:rPr>
              <a:t> </a:t>
            </a:r>
            <a:r>
              <a:rPr lang="en-US" sz="1600" dirty="0" err="1">
                <a:solidFill>
                  <a:schemeClr val="bg1"/>
                </a:solidFill>
              </a:rPr>
              <a:t>Statistik</a:t>
            </a:r>
            <a:r>
              <a:rPr lang="en-US" sz="1600" dirty="0">
                <a:solidFill>
                  <a:schemeClr val="bg1"/>
                </a:solidFill>
              </a:rPr>
              <a:t> (</a:t>
            </a:r>
            <a:r>
              <a:rPr lang="en-US" sz="1600" dirty="0">
                <a:solidFill>
                  <a:schemeClr val="tx2">
                    <a:lumMod val="75000"/>
                  </a:schemeClr>
                </a:solidFill>
              </a:rPr>
              <a:t>https://sirusa.bps.go.id</a:t>
            </a:r>
            <a:r>
              <a:rPr lang="en-US" sz="1600" dirty="0">
                <a:solidFill>
                  <a:schemeClr val="bg1"/>
                </a:solidFill>
              </a:rPr>
              <a:t>).</a:t>
            </a:r>
          </a:p>
        </p:txBody>
      </p:sp>
      <p:cxnSp>
        <p:nvCxnSpPr>
          <p:cNvPr id="11" name="Connector: Elbow 10">
            <a:extLst>
              <a:ext uri="{FF2B5EF4-FFF2-40B4-BE49-F238E27FC236}">
                <a16:creationId xmlns:a16="http://schemas.microsoft.com/office/drawing/2014/main" id="{A8484AFE-6FA6-497B-BE89-E98F383D7F84}"/>
              </a:ext>
            </a:extLst>
          </p:cNvPr>
          <p:cNvCxnSpPr>
            <a:cxnSpLocks/>
          </p:cNvCxnSpPr>
          <p:nvPr/>
        </p:nvCxnSpPr>
        <p:spPr>
          <a:xfrm flipV="1">
            <a:off x="964276" y="2256848"/>
            <a:ext cx="4464974" cy="1172152"/>
          </a:xfrm>
          <a:prstGeom prst="bentConnector3">
            <a:avLst>
              <a:gd name="adj1" fmla="val 105"/>
            </a:avLst>
          </a:prstGeom>
          <a:ln w="3810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4" name="Connector: Elbow 23">
            <a:extLst>
              <a:ext uri="{FF2B5EF4-FFF2-40B4-BE49-F238E27FC236}">
                <a16:creationId xmlns:a16="http://schemas.microsoft.com/office/drawing/2014/main" id="{02726FFD-AD47-43B7-91A2-5D84E5A82D2F}"/>
              </a:ext>
            </a:extLst>
          </p:cNvPr>
          <p:cNvCxnSpPr>
            <a:cxnSpLocks/>
          </p:cNvCxnSpPr>
          <p:nvPr/>
        </p:nvCxnSpPr>
        <p:spPr>
          <a:xfrm>
            <a:off x="1760434" y="3400201"/>
            <a:ext cx="3668816" cy="12700"/>
          </a:xfrm>
          <a:prstGeom prst="bentConnector3">
            <a:avLst>
              <a:gd name="adj1" fmla="val 50000"/>
            </a:avLst>
          </a:prstGeom>
          <a:ln w="3810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0" name="文本框 25">
            <a:extLst>
              <a:ext uri="{FF2B5EF4-FFF2-40B4-BE49-F238E27FC236}">
                <a16:creationId xmlns:a16="http://schemas.microsoft.com/office/drawing/2014/main" id="{12586E0E-187C-4ADA-9E1D-9633671245EC}"/>
              </a:ext>
            </a:extLst>
          </p:cNvPr>
          <p:cNvSpPr txBox="1"/>
          <p:nvPr/>
        </p:nvSpPr>
        <p:spPr>
          <a:xfrm>
            <a:off x="289732" y="157311"/>
            <a:ext cx="11129557" cy="1200329"/>
          </a:xfrm>
          <a:prstGeom prst="rect">
            <a:avLst/>
          </a:prstGeom>
          <a:noFill/>
        </p:spPr>
        <p:txBody>
          <a:bodyPr wrap="square" rtlCol="0">
            <a:spAutoFit/>
          </a:bodyPr>
          <a:lstStyle/>
          <a:p>
            <a:r>
              <a:rPr lang="en-US" altLang="zh-CN" sz="4400" dirty="0">
                <a:solidFill>
                  <a:srgbClr val="FFC000"/>
                </a:solidFill>
                <a:latin typeface="Franklin Gothic Medium Cond" panose="020B0606030402020204" pitchFamily="34" charset="0"/>
              </a:rPr>
              <a:t>Metadata </a:t>
            </a:r>
            <a:r>
              <a:rPr lang="en-US" altLang="zh-CN" sz="4400" dirty="0" err="1">
                <a:solidFill>
                  <a:srgbClr val="FFC000"/>
                </a:solidFill>
                <a:latin typeface="Franklin Gothic Medium Cond" panose="020B0606030402020204" pitchFamily="34" charset="0"/>
              </a:rPr>
              <a:t>Statistik</a:t>
            </a:r>
            <a:r>
              <a:rPr lang="en-US" altLang="zh-CN" sz="4400" dirty="0">
                <a:solidFill>
                  <a:srgbClr val="FFC000"/>
                </a:solidFill>
                <a:latin typeface="Franklin Gothic Medium Cond" panose="020B0606030402020204" pitchFamily="34" charset="0"/>
              </a:rPr>
              <a:t> - </a:t>
            </a:r>
            <a:r>
              <a:rPr lang="en-US" altLang="zh-CN" sz="4400" dirty="0" err="1">
                <a:solidFill>
                  <a:schemeClr val="bg1"/>
                </a:solidFill>
                <a:latin typeface="Franklin Gothic Medium Cond" panose="020B0606030402020204" pitchFamily="34" charset="0"/>
              </a:rPr>
              <a:t>Indikator</a:t>
            </a:r>
            <a:endParaRPr lang="en-US" altLang="zh-CN" sz="2800" dirty="0">
              <a:solidFill>
                <a:schemeClr val="bg1"/>
              </a:solidFill>
              <a:latin typeface="Franklin Gothic Medium Cond" panose="020B0606030402020204" pitchFamily="34" charset="0"/>
            </a:endParaRPr>
          </a:p>
          <a:p>
            <a:r>
              <a:rPr lang="en-US" altLang="zh-CN" sz="2800" dirty="0">
                <a:solidFill>
                  <a:schemeClr val="bg1"/>
                </a:solidFill>
                <a:latin typeface="Franklin Gothic Medium Cond" panose="020B0606030402020204" pitchFamily="34" charset="0"/>
              </a:rPr>
              <a:t>(MS-Ind)</a:t>
            </a:r>
            <a:endParaRPr lang="en-US" altLang="zh-CN" sz="4400" dirty="0">
              <a:solidFill>
                <a:schemeClr val="bg1"/>
              </a:solidFill>
              <a:latin typeface="Franklin Gothic Medium Cond" panose="020B0606030402020204" pitchFamily="34" charset="0"/>
            </a:endParaRPr>
          </a:p>
        </p:txBody>
      </p:sp>
    </p:spTree>
    <p:extLst>
      <p:ext uri="{BB962C8B-B14F-4D97-AF65-F5344CB8AC3E}">
        <p14:creationId xmlns:p14="http://schemas.microsoft.com/office/powerpoint/2010/main" val="31193685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 name="Picture 43">
            <a:extLst>
              <a:ext uri="{FF2B5EF4-FFF2-40B4-BE49-F238E27FC236}">
                <a16:creationId xmlns:a16="http://schemas.microsoft.com/office/drawing/2014/main" id="{5209402F-D23E-4A3F-9069-DEDC64E852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2667000" y="-2667000"/>
            <a:ext cx="6858000" cy="12192000"/>
          </a:xfrm>
          <a:prstGeom prst="rect">
            <a:avLst/>
          </a:prstGeom>
        </p:spPr>
      </p:pic>
      <p:pic>
        <p:nvPicPr>
          <p:cNvPr id="5" name="Picture 4">
            <a:extLst>
              <a:ext uri="{FF2B5EF4-FFF2-40B4-BE49-F238E27FC236}">
                <a16:creationId xmlns:a16="http://schemas.microsoft.com/office/drawing/2014/main" id="{D2A7C692-3B92-4D6C-857C-31C5080233CB}"/>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0308444" y="5852160"/>
            <a:ext cx="1880019" cy="1005840"/>
          </a:xfrm>
          <a:prstGeom prst="rect">
            <a:avLst/>
          </a:prstGeom>
        </p:spPr>
      </p:pic>
      <p:sp>
        <p:nvSpPr>
          <p:cNvPr id="2" name="Slide Number Placeholder 1">
            <a:extLst>
              <a:ext uri="{FF2B5EF4-FFF2-40B4-BE49-F238E27FC236}">
                <a16:creationId xmlns:a16="http://schemas.microsoft.com/office/drawing/2014/main" id="{71BE6939-0C1A-40C1-9E34-0C67FD20A1C0}"/>
              </a:ext>
            </a:extLst>
          </p:cNvPr>
          <p:cNvSpPr>
            <a:spLocks noGrp="1"/>
          </p:cNvSpPr>
          <p:nvPr>
            <p:ph type="sldNum" sz="quarter" idx="12"/>
          </p:nvPr>
        </p:nvSpPr>
        <p:spPr/>
        <p:txBody>
          <a:bodyPr/>
          <a:lstStyle/>
          <a:p>
            <a:fld id="{EB9E5DA5-6055-4EBD-AF78-CBB20B4B5717}" type="slidenum">
              <a:rPr lang="en-US" smtClean="0"/>
              <a:pPr/>
              <a:t>45</a:t>
            </a:fld>
            <a:endParaRPr lang="en-US" dirty="0"/>
          </a:p>
        </p:txBody>
      </p:sp>
      <p:sp>
        <p:nvSpPr>
          <p:cNvPr id="10" name="文本框 25">
            <a:extLst>
              <a:ext uri="{FF2B5EF4-FFF2-40B4-BE49-F238E27FC236}">
                <a16:creationId xmlns:a16="http://schemas.microsoft.com/office/drawing/2014/main" id="{12586E0E-187C-4ADA-9E1D-9633671245EC}"/>
              </a:ext>
            </a:extLst>
          </p:cNvPr>
          <p:cNvSpPr txBox="1"/>
          <p:nvPr/>
        </p:nvSpPr>
        <p:spPr>
          <a:xfrm>
            <a:off x="289732" y="157311"/>
            <a:ext cx="11129557" cy="1200329"/>
          </a:xfrm>
          <a:prstGeom prst="rect">
            <a:avLst/>
          </a:prstGeom>
          <a:noFill/>
        </p:spPr>
        <p:txBody>
          <a:bodyPr wrap="square" rtlCol="0">
            <a:spAutoFit/>
          </a:bodyPr>
          <a:lstStyle/>
          <a:p>
            <a:r>
              <a:rPr lang="en-US" altLang="zh-CN" sz="4400" dirty="0">
                <a:solidFill>
                  <a:srgbClr val="FFC000"/>
                </a:solidFill>
                <a:latin typeface="Franklin Gothic Medium Cond" panose="020B0606030402020204" pitchFamily="34" charset="0"/>
              </a:rPr>
              <a:t>Metadata </a:t>
            </a:r>
            <a:r>
              <a:rPr lang="en-US" altLang="zh-CN" sz="4400" dirty="0" err="1">
                <a:solidFill>
                  <a:srgbClr val="FFC000"/>
                </a:solidFill>
                <a:latin typeface="Franklin Gothic Medium Cond" panose="020B0606030402020204" pitchFamily="34" charset="0"/>
              </a:rPr>
              <a:t>Statistik</a:t>
            </a:r>
            <a:r>
              <a:rPr lang="en-US" altLang="zh-CN" sz="4400" dirty="0">
                <a:solidFill>
                  <a:srgbClr val="FFC000"/>
                </a:solidFill>
                <a:latin typeface="Franklin Gothic Medium Cond" panose="020B0606030402020204" pitchFamily="34" charset="0"/>
              </a:rPr>
              <a:t> - </a:t>
            </a:r>
            <a:r>
              <a:rPr lang="en-US" altLang="zh-CN" sz="4400" dirty="0" err="1">
                <a:solidFill>
                  <a:schemeClr val="bg1"/>
                </a:solidFill>
                <a:latin typeface="Franklin Gothic Medium Cond" panose="020B0606030402020204" pitchFamily="34" charset="0"/>
              </a:rPr>
              <a:t>Indikator</a:t>
            </a:r>
            <a:endParaRPr lang="en-US" altLang="zh-CN" sz="2800" dirty="0">
              <a:solidFill>
                <a:schemeClr val="bg1"/>
              </a:solidFill>
              <a:latin typeface="Franklin Gothic Medium Cond" panose="020B0606030402020204" pitchFamily="34" charset="0"/>
            </a:endParaRPr>
          </a:p>
          <a:p>
            <a:r>
              <a:rPr lang="en-US" altLang="zh-CN" sz="2800" dirty="0">
                <a:solidFill>
                  <a:schemeClr val="bg1"/>
                </a:solidFill>
                <a:latin typeface="Franklin Gothic Medium Cond" panose="020B0606030402020204" pitchFamily="34" charset="0"/>
              </a:rPr>
              <a:t>(MS-Ind)</a:t>
            </a:r>
            <a:endParaRPr lang="en-US" altLang="zh-CN" sz="4400" dirty="0">
              <a:solidFill>
                <a:schemeClr val="bg1"/>
              </a:solidFill>
              <a:latin typeface="Franklin Gothic Medium Cond" panose="020B0606030402020204" pitchFamily="34" charset="0"/>
            </a:endParaRPr>
          </a:p>
        </p:txBody>
      </p:sp>
      <p:sp>
        <p:nvSpPr>
          <p:cNvPr id="12" name="TextBox 11">
            <a:extLst>
              <a:ext uri="{FF2B5EF4-FFF2-40B4-BE49-F238E27FC236}">
                <a16:creationId xmlns:a16="http://schemas.microsoft.com/office/drawing/2014/main" id="{A5F448AB-4857-4F78-8D31-60C23508D913}"/>
              </a:ext>
            </a:extLst>
          </p:cNvPr>
          <p:cNvSpPr txBox="1"/>
          <p:nvPr/>
        </p:nvSpPr>
        <p:spPr>
          <a:xfrm>
            <a:off x="989279" y="2301467"/>
            <a:ext cx="10213441" cy="4170372"/>
          </a:xfrm>
          <a:prstGeom prst="rect">
            <a:avLst/>
          </a:prstGeom>
          <a:noFill/>
        </p:spPr>
        <p:txBody>
          <a:bodyPr wrap="square">
            <a:spAutoFit/>
          </a:bodyPr>
          <a:lstStyle/>
          <a:p>
            <a:pPr marL="115888" algn="just">
              <a:spcBef>
                <a:spcPts val="300"/>
              </a:spcBef>
              <a:spcAft>
                <a:spcPts val="300"/>
              </a:spcAft>
            </a:pPr>
            <a:r>
              <a:rPr lang="en-US" sz="2400" dirty="0">
                <a:solidFill>
                  <a:schemeClr val="bg1"/>
                </a:solidFill>
                <a:highlight>
                  <a:srgbClr val="FF0000"/>
                </a:highlight>
                <a:latin typeface="Franklin Gothic Medium Cond" panose="020B0606030402020204" pitchFamily="34" charset="0"/>
              </a:rPr>
              <a:t>[ </a:t>
            </a:r>
            <a:r>
              <a:rPr lang="en-US" sz="2400" dirty="0" err="1">
                <a:solidFill>
                  <a:schemeClr val="bg1"/>
                </a:solidFill>
                <a:highlight>
                  <a:srgbClr val="FF0000"/>
                </a:highlight>
                <a:latin typeface="Franklin Gothic Medium Cond" panose="020B0606030402020204" pitchFamily="34" charset="0"/>
              </a:rPr>
              <a:t>Penegasan</a:t>
            </a:r>
            <a:r>
              <a:rPr lang="en-US" sz="2400" dirty="0">
                <a:solidFill>
                  <a:schemeClr val="bg1"/>
                </a:solidFill>
                <a:highlight>
                  <a:srgbClr val="FF0000"/>
                </a:highlight>
                <a:latin typeface="Franklin Gothic Medium Cond" panose="020B0606030402020204" pitchFamily="34" charset="0"/>
              </a:rPr>
              <a:t>]</a:t>
            </a:r>
          </a:p>
          <a:p>
            <a:pPr marL="625475" indent="-342900">
              <a:spcBef>
                <a:spcPts val="300"/>
              </a:spcBef>
              <a:spcAft>
                <a:spcPts val="300"/>
              </a:spcAft>
              <a:buFont typeface="Arial" panose="020B0604020202020204" pitchFamily="34" charset="0"/>
              <a:buChar char="•"/>
            </a:pPr>
            <a:r>
              <a:rPr lang="en-US" sz="2400" i="1" dirty="0">
                <a:solidFill>
                  <a:srgbClr val="ECF1F7"/>
                </a:solidFill>
                <a:latin typeface="Franklin Gothic Medium Cond" panose="020B0606030402020204" pitchFamily="34" charset="0"/>
              </a:rPr>
              <a:t>Jika </a:t>
            </a:r>
            <a:r>
              <a:rPr lang="en-US" sz="2400" i="1" dirty="0" err="1">
                <a:solidFill>
                  <a:srgbClr val="ECF1F7"/>
                </a:solidFill>
                <a:latin typeface="Franklin Gothic Medium Cond" panose="020B0606030402020204" pitchFamily="34" charset="0"/>
              </a:rPr>
              <a:t>kegiatan</a:t>
            </a:r>
            <a:r>
              <a:rPr lang="en-US" sz="2400" i="1" dirty="0">
                <a:solidFill>
                  <a:srgbClr val="ECF1F7"/>
                </a:solidFill>
                <a:latin typeface="Franklin Gothic Medium Cond" panose="020B0606030402020204" pitchFamily="34" charset="0"/>
              </a:rPr>
              <a:t> </a:t>
            </a:r>
            <a:r>
              <a:rPr lang="en-US" sz="2400" i="1" dirty="0" err="1">
                <a:solidFill>
                  <a:srgbClr val="ECF1F7"/>
                </a:solidFill>
                <a:latin typeface="Franklin Gothic Medium Cond" panose="020B0606030402020204" pitchFamily="34" charset="0"/>
              </a:rPr>
              <a:t>yg</a:t>
            </a:r>
            <a:r>
              <a:rPr lang="en-US" sz="2400" i="1" dirty="0">
                <a:solidFill>
                  <a:srgbClr val="ECF1F7"/>
                </a:solidFill>
                <a:latin typeface="Franklin Gothic Medium Cond" panose="020B0606030402020204" pitchFamily="34" charset="0"/>
              </a:rPr>
              <a:t> </a:t>
            </a:r>
            <a:r>
              <a:rPr lang="en-US" sz="2400" i="1" dirty="0" err="1">
                <a:solidFill>
                  <a:srgbClr val="ECF1F7"/>
                </a:solidFill>
                <a:latin typeface="Franklin Gothic Medium Cond" panose="020B0606030402020204" pitchFamily="34" charset="0"/>
              </a:rPr>
              <a:t>dilakukan</a:t>
            </a:r>
            <a:r>
              <a:rPr lang="en-US" sz="2400" i="1" dirty="0">
                <a:solidFill>
                  <a:srgbClr val="ECF1F7"/>
                </a:solidFill>
                <a:latin typeface="Franklin Gothic Medium Cond" panose="020B0606030402020204" pitchFamily="34" charset="0"/>
              </a:rPr>
              <a:t> </a:t>
            </a:r>
            <a:r>
              <a:rPr lang="en-US" sz="2400" i="1" dirty="0" err="1">
                <a:solidFill>
                  <a:srgbClr val="ECF1F7"/>
                </a:solidFill>
                <a:latin typeface="Franklin Gothic Medium Cond" panose="020B0606030402020204" pitchFamily="34" charset="0"/>
              </a:rPr>
              <a:t>hanya</a:t>
            </a:r>
            <a:r>
              <a:rPr lang="en-US" sz="2400" i="1" dirty="0">
                <a:solidFill>
                  <a:srgbClr val="ECF1F7"/>
                </a:solidFill>
                <a:latin typeface="Franklin Gothic Medium Cond" panose="020B0606030402020204" pitchFamily="34" charset="0"/>
              </a:rPr>
              <a:t> </a:t>
            </a:r>
            <a:r>
              <a:rPr lang="en-US" sz="2400" i="1" dirty="0" err="1">
                <a:solidFill>
                  <a:srgbClr val="ECF1F7"/>
                </a:solidFill>
                <a:latin typeface="Franklin Gothic Medium Cond" panose="020B0606030402020204" pitchFamily="34" charset="0"/>
              </a:rPr>
              <a:t>penyusunan</a:t>
            </a:r>
            <a:r>
              <a:rPr lang="en-US" sz="2400" i="1" dirty="0">
                <a:solidFill>
                  <a:srgbClr val="ECF1F7"/>
                </a:solidFill>
                <a:latin typeface="Franklin Gothic Medium Cond" panose="020B0606030402020204" pitchFamily="34" charset="0"/>
              </a:rPr>
              <a:t>/</a:t>
            </a:r>
            <a:r>
              <a:rPr lang="en-US" sz="2400" i="1" dirty="0" err="1">
                <a:solidFill>
                  <a:srgbClr val="ECF1F7"/>
                </a:solidFill>
                <a:latin typeface="Franklin Gothic Medium Cond" panose="020B0606030402020204" pitchFamily="34" charset="0"/>
              </a:rPr>
              <a:t>penghitungan</a:t>
            </a:r>
            <a:r>
              <a:rPr lang="en-US" sz="2400" i="1" dirty="0">
                <a:solidFill>
                  <a:srgbClr val="ECF1F7"/>
                </a:solidFill>
                <a:latin typeface="Franklin Gothic Medium Cond" panose="020B0606030402020204" pitchFamily="34" charset="0"/>
              </a:rPr>
              <a:t> </a:t>
            </a:r>
            <a:r>
              <a:rPr lang="en-US" sz="2400" i="1" dirty="0" err="1">
                <a:solidFill>
                  <a:srgbClr val="ECF1F7"/>
                </a:solidFill>
                <a:latin typeface="Franklin Gothic Medium Cond" panose="020B0606030402020204" pitchFamily="34" charset="0"/>
              </a:rPr>
              <a:t>Indikator</a:t>
            </a:r>
            <a:r>
              <a:rPr lang="en-US" sz="2400" i="1" dirty="0">
                <a:solidFill>
                  <a:srgbClr val="ECF1F7"/>
                </a:solidFill>
                <a:latin typeface="Franklin Gothic Medium Cond" panose="020B0606030402020204" pitchFamily="34" charset="0"/>
              </a:rPr>
              <a:t> </a:t>
            </a:r>
            <a:r>
              <a:rPr lang="en-US" sz="2400" i="1" dirty="0" err="1">
                <a:solidFill>
                  <a:srgbClr val="ECF1F7"/>
                </a:solidFill>
                <a:latin typeface="Franklin Gothic Medium Cond" panose="020B0606030402020204" pitchFamily="34" charset="0"/>
              </a:rPr>
              <a:t>dari</a:t>
            </a:r>
            <a:r>
              <a:rPr lang="en-US" sz="2400" i="1" dirty="0">
                <a:solidFill>
                  <a:srgbClr val="ECF1F7"/>
                </a:solidFill>
                <a:latin typeface="Franklin Gothic Medium Cond" panose="020B0606030402020204" pitchFamily="34" charset="0"/>
              </a:rPr>
              <a:t> </a:t>
            </a:r>
            <a:r>
              <a:rPr lang="en-US" sz="2400" i="1" dirty="0" err="1">
                <a:solidFill>
                  <a:srgbClr val="ECF1F7"/>
                </a:solidFill>
                <a:latin typeface="Franklin Gothic Medium Cond" panose="020B0606030402020204" pitchFamily="34" charset="0"/>
              </a:rPr>
              <a:t>hasil</a:t>
            </a:r>
            <a:r>
              <a:rPr lang="en-US" sz="2400" i="1" dirty="0">
                <a:solidFill>
                  <a:srgbClr val="ECF1F7"/>
                </a:solidFill>
                <a:latin typeface="Franklin Gothic Medium Cond" panose="020B0606030402020204" pitchFamily="34" charset="0"/>
              </a:rPr>
              <a:t>/output </a:t>
            </a:r>
            <a:r>
              <a:rPr lang="en-US" sz="2400" i="1" dirty="0" err="1">
                <a:solidFill>
                  <a:srgbClr val="ECF1F7"/>
                </a:solidFill>
                <a:latin typeface="Franklin Gothic Medium Cond" panose="020B0606030402020204" pitchFamily="34" charset="0"/>
              </a:rPr>
              <a:t>kegiatan</a:t>
            </a:r>
            <a:r>
              <a:rPr lang="en-US" sz="2400" i="1" dirty="0">
                <a:solidFill>
                  <a:srgbClr val="ECF1F7"/>
                </a:solidFill>
                <a:latin typeface="Franklin Gothic Medium Cond" panose="020B0606030402020204" pitchFamily="34" charset="0"/>
              </a:rPr>
              <a:t> </a:t>
            </a:r>
            <a:r>
              <a:rPr lang="en-US" sz="2400" i="1" dirty="0" err="1">
                <a:solidFill>
                  <a:srgbClr val="ECF1F7"/>
                </a:solidFill>
                <a:latin typeface="Franklin Gothic Medium Cond" panose="020B0606030402020204" pitchFamily="34" charset="0"/>
              </a:rPr>
              <a:t>statistik</a:t>
            </a:r>
            <a:r>
              <a:rPr lang="en-US" sz="2400" i="1" dirty="0">
                <a:solidFill>
                  <a:srgbClr val="ECF1F7"/>
                </a:solidFill>
                <a:latin typeface="Franklin Gothic Medium Cond" panose="020B0606030402020204" pitchFamily="34" charset="0"/>
              </a:rPr>
              <a:t> </a:t>
            </a:r>
            <a:r>
              <a:rPr lang="en-US" sz="2400" i="1" dirty="0" err="1">
                <a:solidFill>
                  <a:srgbClr val="ECF1F7"/>
                </a:solidFill>
                <a:latin typeface="Franklin Gothic Medium Cond" panose="020B0606030402020204" pitchFamily="34" charset="0"/>
              </a:rPr>
              <a:t>yg</a:t>
            </a:r>
            <a:r>
              <a:rPr lang="en-US" sz="2400" i="1" dirty="0">
                <a:solidFill>
                  <a:srgbClr val="ECF1F7"/>
                </a:solidFill>
                <a:latin typeface="Franklin Gothic Medium Cond" panose="020B0606030402020204" pitchFamily="34" charset="0"/>
              </a:rPr>
              <a:t> </a:t>
            </a:r>
            <a:r>
              <a:rPr lang="en-US" sz="2400" i="1" dirty="0" err="1">
                <a:solidFill>
                  <a:srgbClr val="ECF1F7"/>
                </a:solidFill>
                <a:latin typeface="Franklin Gothic Medium Cond" panose="020B0606030402020204" pitchFamily="34" charset="0"/>
              </a:rPr>
              <a:t>dilakukan</a:t>
            </a:r>
            <a:r>
              <a:rPr lang="en-US" sz="2400" i="1" dirty="0">
                <a:solidFill>
                  <a:srgbClr val="ECF1F7"/>
                </a:solidFill>
                <a:latin typeface="Franklin Gothic Medium Cond" panose="020B0606030402020204" pitchFamily="34" charset="0"/>
              </a:rPr>
              <a:t> unit </a:t>
            </a:r>
            <a:r>
              <a:rPr lang="en-US" sz="2400" i="1" dirty="0" err="1">
                <a:solidFill>
                  <a:srgbClr val="ECF1F7"/>
                </a:solidFill>
                <a:latin typeface="Franklin Gothic Medium Cond" panose="020B0606030402020204" pitchFamily="34" charset="0"/>
              </a:rPr>
              <a:t>kerja</a:t>
            </a:r>
            <a:r>
              <a:rPr lang="en-US" sz="2400" i="1" dirty="0">
                <a:solidFill>
                  <a:srgbClr val="ECF1F7"/>
                </a:solidFill>
                <a:latin typeface="Franklin Gothic Medium Cond" panose="020B0606030402020204" pitchFamily="34" charset="0"/>
              </a:rPr>
              <a:t>/K/L/D/I lain, </a:t>
            </a:r>
            <a:r>
              <a:rPr lang="en-US" sz="2400" i="1" dirty="0" err="1">
                <a:solidFill>
                  <a:srgbClr val="ECF1F7"/>
                </a:solidFill>
                <a:latin typeface="Franklin Gothic Medium Cond" panose="020B0606030402020204" pitchFamily="34" charset="0"/>
              </a:rPr>
              <a:t>maka</a:t>
            </a:r>
            <a:r>
              <a:rPr lang="en-US" sz="2400" i="1" dirty="0">
                <a:solidFill>
                  <a:srgbClr val="ECF1F7"/>
                </a:solidFill>
                <a:latin typeface="Franklin Gothic Medium Cond" panose="020B0606030402020204" pitchFamily="34" charset="0"/>
              </a:rPr>
              <a:t> </a:t>
            </a:r>
            <a:r>
              <a:rPr lang="en-US" sz="2400" i="1" dirty="0" err="1">
                <a:solidFill>
                  <a:srgbClr val="ECF1F7"/>
                </a:solidFill>
                <a:latin typeface="Franklin Gothic Medium Cond" panose="020B0606030402020204" pitchFamily="34" charset="0"/>
              </a:rPr>
              <a:t>perlu</a:t>
            </a:r>
            <a:r>
              <a:rPr lang="en-US" sz="2400" i="1" dirty="0">
                <a:solidFill>
                  <a:srgbClr val="ECF1F7"/>
                </a:solidFill>
                <a:latin typeface="Franklin Gothic Medium Cond" panose="020B0606030402020204" pitchFamily="34" charset="0"/>
              </a:rPr>
              <a:t> </a:t>
            </a:r>
            <a:r>
              <a:rPr lang="en-US" sz="2400" i="1" dirty="0" err="1">
                <a:solidFill>
                  <a:srgbClr val="ECF1F7"/>
                </a:solidFill>
                <a:latin typeface="Franklin Gothic Medium Cond" panose="020B0606030402020204" pitchFamily="34" charset="0"/>
              </a:rPr>
              <a:t>dibuat</a:t>
            </a:r>
            <a:r>
              <a:rPr lang="en-US" sz="2400" i="1" dirty="0">
                <a:solidFill>
                  <a:srgbClr val="ECF1F7"/>
                </a:solidFill>
                <a:latin typeface="Franklin Gothic Medium Cond" panose="020B0606030402020204" pitchFamily="34" charset="0"/>
              </a:rPr>
              <a:t> metadata </a:t>
            </a:r>
            <a:r>
              <a:rPr lang="en-US" sz="2400" i="1" dirty="0" err="1">
                <a:solidFill>
                  <a:srgbClr val="ECF1F7"/>
                </a:solidFill>
                <a:latin typeface="Franklin Gothic Medium Cond" panose="020B0606030402020204" pitchFamily="34" charset="0"/>
              </a:rPr>
              <a:t>kegiatan</a:t>
            </a:r>
            <a:r>
              <a:rPr lang="en-US" sz="2400" i="1" dirty="0">
                <a:solidFill>
                  <a:srgbClr val="ECF1F7"/>
                </a:solidFill>
                <a:latin typeface="Franklin Gothic Medium Cond" panose="020B0606030402020204" pitchFamily="34" charset="0"/>
              </a:rPr>
              <a:t> </a:t>
            </a:r>
            <a:r>
              <a:rPr lang="en-US" sz="2400" i="1" dirty="0" err="1">
                <a:solidFill>
                  <a:srgbClr val="ECF1F7"/>
                </a:solidFill>
                <a:latin typeface="Franklin Gothic Medium Cond" panose="020B0606030402020204" pitchFamily="34" charset="0"/>
              </a:rPr>
              <a:t>kompromin</a:t>
            </a:r>
            <a:r>
              <a:rPr lang="en-US" sz="2400" i="1" dirty="0">
                <a:solidFill>
                  <a:srgbClr val="ECF1F7"/>
                </a:solidFill>
                <a:latin typeface="Franklin Gothic Medium Cond" panose="020B0606030402020204" pitchFamily="34" charset="0"/>
              </a:rPr>
              <a:t> </a:t>
            </a:r>
            <a:r>
              <a:rPr lang="en-US" sz="2400" i="1" dirty="0" err="1">
                <a:solidFill>
                  <a:srgbClr val="ECF1F7"/>
                </a:solidFill>
                <a:latin typeface="Franklin Gothic Medium Cond" panose="020B0606030402020204" pitchFamily="34" charset="0"/>
              </a:rPr>
              <a:t>terlebih</a:t>
            </a:r>
            <a:r>
              <a:rPr lang="en-US" sz="2400" i="1" dirty="0">
                <a:solidFill>
                  <a:srgbClr val="ECF1F7"/>
                </a:solidFill>
                <a:latin typeface="Franklin Gothic Medium Cond" panose="020B0606030402020204" pitchFamily="34" charset="0"/>
              </a:rPr>
              <a:t> </a:t>
            </a:r>
            <a:r>
              <a:rPr lang="en-US" sz="2400" i="1" dirty="0" err="1">
                <a:solidFill>
                  <a:srgbClr val="ECF1F7"/>
                </a:solidFill>
                <a:latin typeface="Franklin Gothic Medium Cond" panose="020B0606030402020204" pitchFamily="34" charset="0"/>
              </a:rPr>
              <a:t>dahulu</a:t>
            </a:r>
            <a:r>
              <a:rPr lang="en-US" sz="2400" i="1" dirty="0">
                <a:solidFill>
                  <a:srgbClr val="ECF1F7"/>
                </a:solidFill>
                <a:latin typeface="Franklin Gothic Medium Cond" panose="020B0606030402020204" pitchFamily="34" charset="0"/>
              </a:rPr>
              <a:t>, </a:t>
            </a:r>
            <a:r>
              <a:rPr lang="en-US" sz="2400" i="1" dirty="0" err="1">
                <a:solidFill>
                  <a:srgbClr val="ECF1F7"/>
                </a:solidFill>
                <a:latin typeface="Franklin Gothic Medium Cond" panose="020B0606030402020204" pitchFamily="34" charset="0"/>
              </a:rPr>
              <a:t>kemudian</a:t>
            </a:r>
            <a:r>
              <a:rPr lang="en-US" sz="2400" i="1" dirty="0">
                <a:solidFill>
                  <a:srgbClr val="ECF1F7"/>
                </a:solidFill>
                <a:latin typeface="Franklin Gothic Medium Cond" panose="020B0606030402020204" pitchFamily="34" charset="0"/>
              </a:rPr>
              <a:t> </a:t>
            </a:r>
            <a:r>
              <a:rPr lang="en-US" sz="2400" i="1" dirty="0" err="1">
                <a:solidFill>
                  <a:srgbClr val="ECF1F7"/>
                </a:solidFill>
                <a:latin typeface="Franklin Gothic Medium Cond" panose="020B0606030402020204" pitchFamily="34" charset="0"/>
              </a:rPr>
              <a:t>mengisikan</a:t>
            </a:r>
            <a:r>
              <a:rPr lang="en-US" sz="2400" i="1" dirty="0">
                <a:solidFill>
                  <a:srgbClr val="ECF1F7"/>
                </a:solidFill>
                <a:latin typeface="Franklin Gothic Medium Cond" panose="020B0606030402020204" pitchFamily="34" charset="0"/>
              </a:rPr>
              <a:t> metadata </a:t>
            </a:r>
            <a:r>
              <a:rPr lang="en-US" sz="2400" i="1" dirty="0" err="1">
                <a:solidFill>
                  <a:srgbClr val="ECF1F7"/>
                </a:solidFill>
                <a:latin typeface="Franklin Gothic Medium Cond" panose="020B0606030402020204" pitchFamily="34" charset="0"/>
              </a:rPr>
              <a:t>indikatornya</a:t>
            </a:r>
            <a:r>
              <a:rPr lang="en-US" sz="2400" i="1" dirty="0">
                <a:solidFill>
                  <a:srgbClr val="ECF1F7"/>
                </a:solidFill>
                <a:latin typeface="Franklin Gothic Medium Cond" panose="020B0606030402020204" pitchFamily="34" charset="0"/>
              </a:rPr>
              <a:t>.</a:t>
            </a:r>
          </a:p>
          <a:p>
            <a:pPr marL="625475" indent="-342900">
              <a:spcBef>
                <a:spcPts val="300"/>
              </a:spcBef>
              <a:spcAft>
                <a:spcPts val="300"/>
              </a:spcAft>
              <a:buFont typeface="Arial" panose="020B0604020202020204" pitchFamily="34" charset="0"/>
              <a:buChar char="•"/>
            </a:pPr>
            <a:r>
              <a:rPr lang="en-US" sz="2400" i="1" dirty="0">
                <a:solidFill>
                  <a:srgbClr val="ECF1F7"/>
                </a:solidFill>
                <a:latin typeface="Franklin Gothic Medium Cond" panose="020B0606030402020204" pitchFamily="34" charset="0"/>
              </a:rPr>
              <a:t>Jika </a:t>
            </a:r>
            <a:r>
              <a:rPr lang="en-US" sz="2400" i="1" dirty="0" err="1">
                <a:solidFill>
                  <a:srgbClr val="ECF1F7"/>
                </a:solidFill>
                <a:latin typeface="Franklin Gothic Medium Cond" panose="020B0606030402020204" pitchFamily="34" charset="0"/>
              </a:rPr>
              <a:t>kegiatan</a:t>
            </a:r>
            <a:r>
              <a:rPr lang="en-US" sz="2400" i="1" dirty="0">
                <a:solidFill>
                  <a:srgbClr val="ECF1F7"/>
                </a:solidFill>
                <a:latin typeface="Franklin Gothic Medium Cond" panose="020B0606030402020204" pitchFamily="34" charset="0"/>
              </a:rPr>
              <a:t> yang </a:t>
            </a:r>
            <a:r>
              <a:rPr lang="en-US" sz="2400" i="1" dirty="0" err="1">
                <a:solidFill>
                  <a:srgbClr val="ECF1F7"/>
                </a:solidFill>
                <a:latin typeface="Franklin Gothic Medium Cond" panose="020B0606030402020204" pitchFamily="34" charset="0"/>
              </a:rPr>
              <a:t>dilakukan</a:t>
            </a:r>
            <a:r>
              <a:rPr lang="en-US" sz="2400" i="1" dirty="0">
                <a:solidFill>
                  <a:srgbClr val="ECF1F7"/>
                </a:solidFill>
                <a:latin typeface="Franklin Gothic Medium Cond" panose="020B0606030402020204" pitchFamily="34" charset="0"/>
              </a:rPr>
              <a:t> </a:t>
            </a:r>
            <a:r>
              <a:rPr lang="en-US" sz="2400" i="1" dirty="0" err="1">
                <a:solidFill>
                  <a:srgbClr val="ECF1F7"/>
                </a:solidFill>
                <a:latin typeface="Franklin Gothic Medium Cond" panose="020B0606030402020204" pitchFamily="34" charset="0"/>
              </a:rPr>
              <a:t>hanya</a:t>
            </a:r>
            <a:r>
              <a:rPr lang="en-US" sz="2400" i="1" dirty="0">
                <a:solidFill>
                  <a:srgbClr val="ECF1F7"/>
                </a:solidFill>
                <a:latin typeface="Franklin Gothic Medium Cond" panose="020B0606030402020204" pitchFamily="34" charset="0"/>
              </a:rPr>
              <a:t> </a:t>
            </a:r>
            <a:r>
              <a:rPr lang="en-US" sz="2400" i="1" dirty="0" err="1">
                <a:solidFill>
                  <a:srgbClr val="ECF1F7"/>
                </a:solidFill>
                <a:latin typeface="Franklin Gothic Medium Cond" panose="020B0606030402020204" pitchFamily="34" charset="0"/>
              </a:rPr>
              <a:t>penyusunan</a:t>
            </a:r>
            <a:r>
              <a:rPr lang="en-US" sz="2400" i="1" dirty="0">
                <a:solidFill>
                  <a:srgbClr val="ECF1F7"/>
                </a:solidFill>
                <a:latin typeface="Franklin Gothic Medium Cond" panose="020B0606030402020204" pitchFamily="34" charset="0"/>
              </a:rPr>
              <a:t>/</a:t>
            </a:r>
            <a:r>
              <a:rPr lang="en-US" sz="2400" i="1" dirty="0" err="1">
                <a:solidFill>
                  <a:srgbClr val="ECF1F7"/>
                </a:solidFill>
                <a:latin typeface="Franklin Gothic Medium Cond" panose="020B0606030402020204" pitchFamily="34" charset="0"/>
              </a:rPr>
              <a:t>penghitungan</a:t>
            </a:r>
            <a:r>
              <a:rPr lang="en-US" sz="2400" i="1" dirty="0">
                <a:solidFill>
                  <a:srgbClr val="ECF1F7"/>
                </a:solidFill>
                <a:latin typeface="Franklin Gothic Medium Cond" panose="020B0606030402020204" pitchFamily="34" charset="0"/>
              </a:rPr>
              <a:t> </a:t>
            </a:r>
            <a:r>
              <a:rPr lang="en-US" sz="2400" i="1" dirty="0" err="1">
                <a:solidFill>
                  <a:srgbClr val="ECF1F7"/>
                </a:solidFill>
                <a:latin typeface="Franklin Gothic Medium Cond" panose="020B0606030402020204" pitchFamily="34" charset="0"/>
              </a:rPr>
              <a:t>indikator</a:t>
            </a:r>
            <a:r>
              <a:rPr lang="en-US" sz="2400" i="1" dirty="0">
                <a:solidFill>
                  <a:srgbClr val="ECF1F7"/>
                </a:solidFill>
                <a:latin typeface="Franklin Gothic Medium Cond" panose="020B0606030402020204" pitchFamily="34" charset="0"/>
              </a:rPr>
              <a:t> </a:t>
            </a:r>
            <a:r>
              <a:rPr lang="en-US" sz="2400" i="1" dirty="0" err="1">
                <a:solidFill>
                  <a:srgbClr val="ECF1F7"/>
                </a:solidFill>
                <a:latin typeface="Franklin Gothic Medium Cond" panose="020B0606030402020204" pitchFamily="34" charset="0"/>
              </a:rPr>
              <a:t>saja</a:t>
            </a:r>
            <a:r>
              <a:rPr lang="en-US" sz="2400" i="1" dirty="0">
                <a:solidFill>
                  <a:srgbClr val="ECF1F7"/>
                </a:solidFill>
                <a:latin typeface="Franklin Gothic Medium Cond" panose="020B0606030402020204" pitchFamily="34" charset="0"/>
              </a:rPr>
              <a:t> </a:t>
            </a:r>
            <a:r>
              <a:rPr lang="en-US" sz="2400" i="1" dirty="0" err="1">
                <a:solidFill>
                  <a:srgbClr val="ECF1F7"/>
                </a:solidFill>
                <a:latin typeface="Franklin Gothic Medium Cond" panose="020B0606030402020204" pitchFamily="34" charset="0"/>
              </a:rPr>
              <a:t>tetapi</a:t>
            </a:r>
            <a:r>
              <a:rPr lang="en-US" sz="2400" i="1" dirty="0">
                <a:solidFill>
                  <a:srgbClr val="ECF1F7"/>
                </a:solidFill>
                <a:latin typeface="Franklin Gothic Medium Cond" panose="020B0606030402020204" pitchFamily="34" charset="0"/>
              </a:rPr>
              <a:t> data </a:t>
            </a:r>
            <a:r>
              <a:rPr lang="en-US" sz="2400" i="1" dirty="0" err="1">
                <a:solidFill>
                  <a:srgbClr val="ECF1F7"/>
                </a:solidFill>
                <a:latin typeface="Franklin Gothic Medium Cond" panose="020B0606030402020204" pitchFamily="34" charset="0"/>
              </a:rPr>
              <a:t>bersumber</a:t>
            </a:r>
            <a:r>
              <a:rPr lang="en-US" sz="2400" i="1" dirty="0">
                <a:solidFill>
                  <a:srgbClr val="ECF1F7"/>
                </a:solidFill>
                <a:latin typeface="Franklin Gothic Medium Cond" panose="020B0606030402020204" pitchFamily="34" charset="0"/>
              </a:rPr>
              <a:t> </a:t>
            </a:r>
            <a:r>
              <a:rPr lang="en-US" sz="2400" i="1" dirty="0" err="1">
                <a:solidFill>
                  <a:srgbClr val="ECF1F7"/>
                </a:solidFill>
                <a:latin typeface="Franklin Gothic Medium Cond" panose="020B0606030402020204" pitchFamily="34" charset="0"/>
              </a:rPr>
              <a:t>dari</a:t>
            </a:r>
            <a:r>
              <a:rPr lang="en-US" sz="2400" i="1" dirty="0">
                <a:solidFill>
                  <a:srgbClr val="ECF1F7"/>
                </a:solidFill>
                <a:latin typeface="Franklin Gothic Medium Cond" panose="020B0606030402020204" pitchFamily="34" charset="0"/>
              </a:rPr>
              <a:t> internal, </a:t>
            </a:r>
            <a:r>
              <a:rPr lang="en-US" sz="2400" i="1" dirty="0" err="1">
                <a:solidFill>
                  <a:srgbClr val="ECF1F7"/>
                </a:solidFill>
                <a:latin typeface="Franklin Gothic Medium Cond" panose="020B0606030402020204" pitchFamily="34" charset="0"/>
              </a:rPr>
              <a:t>maka</a:t>
            </a:r>
            <a:r>
              <a:rPr lang="en-US" sz="2400" i="1" dirty="0">
                <a:solidFill>
                  <a:srgbClr val="ECF1F7"/>
                </a:solidFill>
                <a:latin typeface="Franklin Gothic Medium Cond" panose="020B0606030402020204" pitchFamily="34" charset="0"/>
              </a:rPr>
              <a:t> </a:t>
            </a:r>
            <a:r>
              <a:rPr lang="en-US" sz="2400" i="1" dirty="0" err="1">
                <a:solidFill>
                  <a:srgbClr val="ECF1F7"/>
                </a:solidFill>
                <a:latin typeface="Franklin Gothic Medium Cond" panose="020B0606030402020204" pitchFamily="34" charset="0"/>
              </a:rPr>
              <a:t>cukup</a:t>
            </a:r>
            <a:r>
              <a:rPr lang="en-US" sz="2400" i="1" dirty="0">
                <a:solidFill>
                  <a:srgbClr val="ECF1F7"/>
                </a:solidFill>
                <a:latin typeface="Franklin Gothic Medium Cond" panose="020B0606030402020204" pitchFamily="34" charset="0"/>
              </a:rPr>
              <a:t> </a:t>
            </a:r>
            <a:r>
              <a:rPr lang="en-US" sz="2400" i="1" dirty="0" err="1">
                <a:solidFill>
                  <a:srgbClr val="ECF1F7"/>
                </a:solidFill>
                <a:latin typeface="Franklin Gothic Medium Cond" panose="020B0606030402020204" pitchFamily="34" charset="0"/>
              </a:rPr>
              <a:t>membuat</a:t>
            </a:r>
            <a:r>
              <a:rPr lang="en-US" sz="2400" i="1" dirty="0">
                <a:solidFill>
                  <a:srgbClr val="ECF1F7"/>
                </a:solidFill>
                <a:latin typeface="Franklin Gothic Medium Cond" panose="020B0606030402020204" pitchFamily="34" charset="0"/>
              </a:rPr>
              <a:t> metadata </a:t>
            </a:r>
            <a:r>
              <a:rPr lang="en-US" sz="2400" i="1" dirty="0" err="1">
                <a:solidFill>
                  <a:srgbClr val="ECF1F7"/>
                </a:solidFill>
                <a:latin typeface="Franklin Gothic Medium Cond" panose="020B0606030402020204" pitchFamily="34" charset="0"/>
              </a:rPr>
              <a:t>Indikator</a:t>
            </a:r>
            <a:r>
              <a:rPr lang="en-US" sz="2400" i="1" dirty="0">
                <a:solidFill>
                  <a:srgbClr val="ECF1F7"/>
                </a:solidFill>
                <a:latin typeface="Franklin Gothic Medium Cond" panose="020B0606030402020204" pitchFamily="34" charset="0"/>
              </a:rPr>
              <a:t>. </a:t>
            </a:r>
          </a:p>
          <a:p>
            <a:pPr marL="282575">
              <a:spcBef>
                <a:spcPts val="300"/>
              </a:spcBef>
              <a:spcAft>
                <a:spcPts val="300"/>
              </a:spcAft>
            </a:pPr>
            <a:r>
              <a:rPr lang="en-US" sz="2400" i="1" dirty="0" err="1">
                <a:solidFill>
                  <a:srgbClr val="ECF1F7"/>
                </a:solidFill>
                <a:latin typeface="Franklin Gothic Medium Cond" panose="020B0606030402020204" pitchFamily="34" charset="0"/>
              </a:rPr>
              <a:t>Contoh</a:t>
            </a:r>
            <a:r>
              <a:rPr lang="en-US" sz="2400" i="1" dirty="0">
                <a:solidFill>
                  <a:srgbClr val="ECF1F7"/>
                </a:solidFill>
                <a:latin typeface="Franklin Gothic Medium Cond" panose="020B0606030402020204" pitchFamily="34" charset="0"/>
              </a:rPr>
              <a:t>: </a:t>
            </a:r>
          </a:p>
          <a:p>
            <a:pPr marL="282575">
              <a:spcBef>
                <a:spcPts val="300"/>
              </a:spcBef>
              <a:spcAft>
                <a:spcPts val="300"/>
              </a:spcAft>
            </a:pPr>
            <a:r>
              <a:rPr lang="en-US" sz="2400" i="1" dirty="0" err="1">
                <a:solidFill>
                  <a:srgbClr val="ECF1F7"/>
                </a:solidFill>
                <a:latin typeface="Franklin Gothic Medium Cond" panose="020B0606030402020204" pitchFamily="34" charset="0"/>
              </a:rPr>
              <a:t>Analisis</a:t>
            </a:r>
            <a:r>
              <a:rPr lang="en-US" sz="2400" i="1" dirty="0">
                <a:solidFill>
                  <a:srgbClr val="ECF1F7"/>
                </a:solidFill>
                <a:latin typeface="Franklin Gothic Medium Cond" panose="020B0606030402020204" pitchFamily="34" charset="0"/>
              </a:rPr>
              <a:t> dan </a:t>
            </a:r>
            <a:r>
              <a:rPr lang="en-US" sz="2400" i="1" dirty="0" err="1">
                <a:solidFill>
                  <a:srgbClr val="ECF1F7"/>
                </a:solidFill>
                <a:latin typeface="Franklin Gothic Medium Cond" panose="020B0606030402020204" pitchFamily="34" charset="0"/>
              </a:rPr>
              <a:t>penyusunan</a:t>
            </a:r>
            <a:r>
              <a:rPr lang="en-US" sz="2400" i="1" dirty="0">
                <a:solidFill>
                  <a:srgbClr val="ECF1F7"/>
                </a:solidFill>
                <a:latin typeface="Franklin Gothic Medium Cond" panose="020B0606030402020204" pitchFamily="34" charset="0"/>
              </a:rPr>
              <a:t> Pola </a:t>
            </a:r>
            <a:r>
              <a:rPr lang="en-US" sz="2400" i="1" dirty="0" err="1">
                <a:solidFill>
                  <a:srgbClr val="ECF1F7"/>
                </a:solidFill>
                <a:latin typeface="Franklin Gothic Medium Cond" panose="020B0606030402020204" pitchFamily="34" charset="0"/>
              </a:rPr>
              <a:t>Konsumsi</a:t>
            </a:r>
            <a:endParaRPr lang="en-US" sz="2400" i="1" dirty="0">
              <a:solidFill>
                <a:srgbClr val="ECF1F7"/>
              </a:solidFill>
              <a:latin typeface="Franklin Gothic Medium Cond" panose="020B0606030402020204" pitchFamily="34" charset="0"/>
            </a:endParaRPr>
          </a:p>
          <a:p>
            <a:pPr marL="282575">
              <a:spcBef>
                <a:spcPts val="300"/>
              </a:spcBef>
              <a:spcAft>
                <a:spcPts val="300"/>
              </a:spcAft>
            </a:pPr>
            <a:r>
              <a:rPr lang="en-US" sz="2400" i="1" dirty="0" err="1">
                <a:solidFill>
                  <a:srgbClr val="ECF1F7"/>
                </a:solidFill>
                <a:latin typeface="Franklin Gothic Medium Cond" panose="020B0606030402020204" pitchFamily="34" charset="0"/>
              </a:rPr>
              <a:t>Analisis</a:t>
            </a:r>
            <a:r>
              <a:rPr lang="en-US" sz="2400" i="1" dirty="0">
                <a:solidFill>
                  <a:srgbClr val="ECF1F7"/>
                </a:solidFill>
                <a:latin typeface="Franklin Gothic Medium Cond" panose="020B0606030402020204" pitchFamily="34" charset="0"/>
              </a:rPr>
              <a:t> </a:t>
            </a:r>
            <a:r>
              <a:rPr lang="en-US" sz="2400" i="1" dirty="0" err="1">
                <a:solidFill>
                  <a:srgbClr val="ECF1F7"/>
                </a:solidFill>
                <a:latin typeface="Franklin Gothic Medium Cond" panose="020B0606030402020204" pitchFamily="34" charset="0"/>
              </a:rPr>
              <a:t>Situasi</a:t>
            </a:r>
            <a:r>
              <a:rPr lang="en-US" sz="2400" i="1" dirty="0">
                <a:solidFill>
                  <a:srgbClr val="ECF1F7"/>
                </a:solidFill>
                <a:latin typeface="Franklin Gothic Medium Cond" panose="020B0606030402020204" pitchFamily="34" charset="0"/>
              </a:rPr>
              <a:t> Pembangunan </a:t>
            </a:r>
            <a:r>
              <a:rPr lang="en-US" sz="2400" i="1" dirty="0" err="1">
                <a:solidFill>
                  <a:srgbClr val="ECF1F7"/>
                </a:solidFill>
                <a:latin typeface="Franklin Gothic Medium Cond" panose="020B0606030402020204" pitchFamily="34" charset="0"/>
              </a:rPr>
              <a:t>Manusia</a:t>
            </a:r>
            <a:r>
              <a:rPr lang="en-US" sz="2400" i="1" dirty="0">
                <a:solidFill>
                  <a:srgbClr val="ECF1F7"/>
                </a:solidFill>
                <a:latin typeface="Franklin Gothic Medium Cond" panose="020B0606030402020204" pitchFamily="34" charset="0"/>
              </a:rPr>
              <a:t> (</a:t>
            </a:r>
            <a:r>
              <a:rPr lang="en-US" sz="2400" i="1" dirty="0" err="1">
                <a:solidFill>
                  <a:srgbClr val="ECF1F7"/>
                </a:solidFill>
                <a:latin typeface="Franklin Gothic Medium Cond" panose="020B0606030402020204" pitchFamily="34" charset="0"/>
              </a:rPr>
              <a:t>Diskominfo</a:t>
            </a:r>
            <a:r>
              <a:rPr lang="en-US" sz="2400" i="1" dirty="0">
                <a:solidFill>
                  <a:srgbClr val="ECF1F7"/>
                </a:solidFill>
                <a:latin typeface="Franklin Gothic Medium Cond" panose="020B0606030402020204" pitchFamily="34" charset="0"/>
              </a:rPr>
              <a:t> Kota </a:t>
            </a:r>
            <a:r>
              <a:rPr lang="en-US" sz="2400" i="1" dirty="0" err="1">
                <a:solidFill>
                  <a:srgbClr val="ECF1F7"/>
                </a:solidFill>
                <a:latin typeface="Franklin Gothic Medium Cond" panose="020B0606030402020204" pitchFamily="34" charset="0"/>
              </a:rPr>
              <a:t>Madiun</a:t>
            </a:r>
            <a:r>
              <a:rPr lang="en-US" sz="2400" i="1" dirty="0">
                <a:solidFill>
                  <a:srgbClr val="ECF1F7"/>
                </a:solidFill>
                <a:latin typeface="Franklin Gothic Medium Cond" panose="020B0606030402020204" pitchFamily="34" charset="0"/>
              </a:rPr>
              <a:t> 2020)</a:t>
            </a:r>
          </a:p>
        </p:txBody>
      </p:sp>
      <p:sp>
        <p:nvSpPr>
          <p:cNvPr id="14" name="Rectangle: Rounded Corners 13">
            <a:extLst>
              <a:ext uri="{FF2B5EF4-FFF2-40B4-BE49-F238E27FC236}">
                <a16:creationId xmlns:a16="http://schemas.microsoft.com/office/drawing/2014/main" id="{019B5217-8859-4CA2-9ADE-6BACAA059544}"/>
              </a:ext>
            </a:extLst>
          </p:cNvPr>
          <p:cNvSpPr/>
          <p:nvPr/>
        </p:nvSpPr>
        <p:spPr>
          <a:xfrm>
            <a:off x="707247" y="2075028"/>
            <a:ext cx="10495473" cy="4448011"/>
          </a:xfrm>
          <a:prstGeom prst="roundRect">
            <a:avLst>
              <a:gd name="adj" fmla="val 7026"/>
            </a:avLst>
          </a:prstGeom>
          <a:noFill/>
          <a:ln w="285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49482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C7B0811-C57E-4922-B53B-BCF47DBDF0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2667000" y="-2667000"/>
            <a:ext cx="6858000" cy="12192000"/>
          </a:xfrm>
          <a:prstGeom prst="rect">
            <a:avLst/>
          </a:prstGeom>
        </p:spPr>
      </p:pic>
      <p:sp>
        <p:nvSpPr>
          <p:cNvPr id="2" name="Slide Number Placeholder 1"/>
          <p:cNvSpPr>
            <a:spLocks noGrp="1"/>
          </p:cNvSpPr>
          <p:nvPr>
            <p:ph type="sldNum" sz="quarter" idx="12"/>
          </p:nvPr>
        </p:nvSpPr>
        <p:spPr/>
        <p:txBody>
          <a:bodyPr/>
          <a:lstStyle/>
          <a:p>
            <a:fld id="{EB9E5DA5-6055-4EBD-AF78-CBB20B4B5717}" type="slidenum">
              <a:rPr lang="en-US" smtClean="0"/>
              <a:pPr/>
              <a:t>46</a:t>
            </a:fld>
            <a:endParaRPr lang="en-US" dirty="0"/>
          </a:p>
        </p:txBody>
      </p:sp>
      <p:sp>
        <p:nvSpPr>
          <p:cNvPr id="5" name="Rectangle 4">
            <a:extLst>
              <a:ext uri="{FF2B5EF4-FFF2-40B4-BE49-F238E27FC236}">
                <a16:creationId xmlns:a16="http://schemas.microsoft.com/office/drawing/2014/main" id="{D4E2F3B0-9524-4641-A682-FFB0FA857EB4}"/>
              </a:ext>
            </a:extLst>
          </p:cNvPr>
          <p:cNvSpPr/>
          <p:nvPr/>
        </p:nvSpPr>
        <p:spPr>
          <a:xfrm>
            <a:off x="0" y="1799771"/>
            <a:ext cx="12192000" cy="3258458"/>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4">
            <a:extLst>
              <a:ext uri="{FF2B5EF4-FFF2-40B4-BE49-F238E27FC236}">
                <a16:creationId xmlns:a16="http://schemas.microsoft.com/office/drawing/2014/main" id="{41B9853D-E289-4B7C-A749-1CC38583BA5F}"/>
              </a:ext>
            </a:extLst>
          </p:cNvPr>
          <p:cNvSpPr txBox="1">
            <a:spLocks/>
          </p:cNvSpPr>
          <p:nvPr/>
        </p:nvSpPr>
        <p:spPr>
          <a:xfrm>
            <a:off x="0" y="2685577"/>
            <a:ext cx="12192000" cy="1495794"/>
          </a:xfrm>
          <a:prstGeom prst="rect">
            <a:avLst/>
          </a:prstGeom>
        </p:spPr>
        <p:txBody>
          <a:bodyPr wrap="square" lIns="0" tIns="0" rIns="0" bIns="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sv-SE" sz="5400" b="1" dirty="0">
                <a:solidFill>
                  <a:schemeClr val="bg1"/>
                </a:solidFill>
                <a:effectLst>
                  <a:outerShdw blurRad="38100" dist="38100" dir="2700000" algn="tl">
                    <a:srgbClr val="000000">
                      <a:alpha val="43137"/>
                    </a:srgbClr>
                  </a:outerShdw>
                </a:effectLst>
                <a:latin typeface="Franklin Gothic Medium Cond" panose="020B0606030402020204" pitchFamily="34" charset="0"/>
              </a:rPr>
              <a:t>CONTOH PENGISIAN METADATA</a:t>
            </a:r>
          </a:p>
          <a:p>
            <a:pPr algn="ctr"/>
            <a:r>
              <a:rPr lang="sv-SE" sz="5400" b="1" dirty="0">
                <a:solidFill>
                  <a:schemeClr val="bg1"/>
                </a:solidFill>
                <a:effectLst>
                  <a:outerShdw blurRad="38100" dist="38100" dir="2700000" algn="tl">
                    <a:srgbClr val="000000">
                      <a:alpha val="43137"/>
                    </a:srgbClr>
                  </a:outerShdw>
                </a:effectLst>
                <a:latin typeface="Franklin Gothic Medium Cond" panose="020B0606030402020204" pitchFamily="34" charset="0"/>
              </a:rPr>
              <a:t>INDIKATOR</a:t>
            </a:r>
          </a:p>
        </p:txBody>
      </p:sp>
      <p:pic>
        <p:nvPicPr>
          <p:cNvPr id="9" name="Picture 8">
            <a:extLst>
              <a:ext uri="{FF2B5EF4-FFF2-40B4-BE49-F238E27FC236}">
                <a16:creationId xmlns:a16="http://schemas.microsoft.com/office/drawing/2014/main" id="{C0591EE6-405A-41B1-816C-62D2FB7EE0EC}"/>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10308444" y="5852160"/>
            <a:ext cx="1880019" cy="1005840"/>
          </a:xfrm>
          <a:prstGeom prst="rect">
            <a:avLst/>
          </a:prstGeom>
        </p:spPr>
      </p:pic>
    </p:spTree>
    <p:extLst>
      <p:ext uri="{BB962C8B-B14F-4D97-AF65-F5344CB8AC3E}">
        <p14:creationId xmlns:p14="http://schemas.microsoft.com/office/powerpoint/2010/main" val="300278419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61BA883-D839-4E9F-9472-A62BE6DF671E}"/>
              </a:ext>
            </a:extLst>
          </p:cNvPr>
          <p:cNvSpPr>
            <a:spLocks noGrp="1"/>
          </p:cNvSpPr>
          <p:nvPr>
            <p:ph type="sldNum" sz="quarter" idx="12"/>
          </p:nvPr>
        </p:nvSpPr>
        <p:spPr/>
        <p:txBody>
          <a:bodyPr/>
          <a:lstStyle/>
          <a:p>
            <a:fld id="{EB9E5DA5-6055-4EBD-AF78-CBB20B4B5717}" type="slidenum">
              <a:rPr lang="en-US" smtClean="0"/>
              <a:pPr/>
              <a:t>47</a:t>
            </a:fld>
            <a:endParaRPr lang="en-US" dirty="0"/>
          </a:p>
        </p:txBody>
      </p:sp>
      <p:pic>
        <p:nvPicPr>
          <p:cNvPr id="5" name="Picture 4">
            <a:extLst>
              <a:ext uri="{FF2B5EF4-FFF2-40B4-BE49-F238E27FC236}">
                <a16:creationId xmlns:a16="http://schemas.microsoft.com/office/drawing/2014/main" id="{DE05776C-7D6F-466A-84FE-DA64FCFFE8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2667000" y="-2667000"/>
            <a:ext cx="6858000" cy="12192000"/>
          </a:xfrm>
          <a:prstGeom prst="rect">
            <a:avLst/>
          </a:prstGeom>
        </p:spPr>
      </p:pic>
      <p:sp>
        <p:nvSpPr>
          <p:cNvPr id="6" name="文本框 25">
            <a:extLst>
              <a:ext uri="{FF2B5EF4-FFF2-40B4-BE49-F238E27FC236}">
                <a16:creationId xmlns:a16="http://schemas.microsoft.com/office/drawing/2014/main" id="{160D10DE-EDC8-4498-8DE5-F3E4B65B6D31}"/>
              </a:ext>
            </a:extLst>
          </p:cNvPr>
          <p:cNvSpPr txBox="1"/>
          <p:nvPr/>
        </p:nvSpPr>
        <p:spPr>
          <a:xfrm>
            <a:off x="200629" y="122990"/>
            <a:ext cx="7299788" cy="1261884"/>
          </a:xfrm>
          <a:prstGeom prst="rect">
            <a:avLst/>
          </a:prstGeom>
          <a:noFill/>
        </p:spPr>
        <p:txBody>
          <a:bodyPr wrap="square" rtlCol="0">
            <a:spAutoFit/>
          </a:bodyPr>
          <a:lstStyle/>
          <a:p>
            <a:r>
              <a:rPr lang="en-US" altLang="zh-CN" sz="4400" dirty="0" err="1">
                <a:solidFill>
                  <a:srgbClr val="FFC000"/>
                </a:solidFill>
                <a:latin typeface="Franklin Gothic Medium Cond" panose="020B0606030402020204" pitchFamily="34" charset="0"/>
              </a:rPr>
              <a:t>Contoh</a:t>
            </a:r>
            <a:r>
              <a:rPr lang="en-US" altLang="zh-CN" sz="4400" dirty="0">
                <a:solidFill>
                  <a:srgbClr val="FFC000"/>
                </a:solidFill>
                <a:latin typeface="Franklin Gothic Medium Cond" panose="020B0606030402020204" pitchFamily="34" charset="0"/>
              </a:rPr>
              <a:t> </a:t>
            </a:r>
            <a:r>
              <a:rPr lang="en-US" altLang="zh-CN" sz="4400" dirty="0" err="1">
                <a:solidFill>
                  <a:srgbClr val="FFC000"/>
                </a:solidFill>
                <a:latin typeface="Franklin Gothic Medium Cond" panose="020B0606030402020204" pitchFamily="34" charset="0"/>
              </a:rPr>
              <a:t>Pengisian</a:t>
            </a:r>
            <a:r>
              <a:rPr lang="en-US" altLang="zh-CN" sz="4400" dirty="0">
                <a:solidFill>
                  <a:srgbClr val="FFC000"/>
                </a:solidFill>
                <a:latin typeface="Franklin Gothic Medium Cond" panose="020B0606030402020204" pitchFamily="34" charset="0"/>
              </a:rPr>
              <a:t> </a:t>
            </a:r>
            <a:r>
              <a:rPr lang="en-US" altLang="zh-CN" sz="4400" dirty="0" err="1">
                <a:solidFill>
                  <a:srgbClr val="FFC000"/>
                </a:solidFill>
                <a:latin typeface="Franklin Gothic Medium Cond" panose="020B0606030402020204" pitchFamily="34" charset="0"/>
              </a:rPr>
              <a:t>Indikator</a:t>
            </a:r>
            <a:r>
              <a:rPr lang="en-US" altLang="zh-CN" sz="4400" dirty="0">
                <a:solidFill>
                  <a:srgbClr val="FFC000"/>
                </a:solidFill>
                <a:latin typeface="Franklin Gothic Medium Cond" panose="020B0606030402020204" pitchFamily="34" charset="0"/>
              </a:rPr>
              <a:t> </a:t>
            </a:r>
            <a:r>
              <a:rPr lang="en-US" altLang="zh-CN" sz="2800" dirty="0">
                <a:solidFill>
                  <a:srgbClr val="FF0000"/>
                </a:solidFill>
                <a:latin typeface="Franklin Gothic Medium Cond" panose="020B0606030402020204" pitchFamily="34" charset="0"/>
              </a:rPr>
              <a:t>[1]</a:t>
            </a:r>
          </a:p>
          <a:p>
            <a:r>
              <a:rPr lang="en-US" altLang="zh-CN" sz="3200" dirty="0" err="1">
                <a:solidFill>
                  <a:schemeClr val="bg1"/>
                </a:solidFill>
                <a:latin typeface="Franklin Gothic Medium Cond" panose="020B0606030402020204" pitchFamily="34" charset="0"/>
              </a:rPr>
              <a:t>Indeks</a:t>
            </a:r>
            <a:r>
              <a:rPr lang="en-US" altLang="zh-CN" sz="3200" dirty="0">
                <a:solidFill>
                  <a:schemeClr val="bg1"/>
                </a:solidFill>
                <a:latin typeface="Franklin Gothic Medium Cond" panose="020B0606030402020204" pitchFamily="34" charset="0"/>
              </a:rPr>
              <a:t> Pembangunan </a:t>
            </a:r>
            <a:r>
              <a:rPr lang="en-US" altLang="zh-CN" sz="3200" dirty="0" err="1">
                <a:solidFill>
                  <a:schemeClr val="bg1"/>
                </a:solidFill>
                <a:latin typeface="Franklin Gothic Medium Cond" panose="020B0606030402020204" pitchFamily="34" charset="0"/>
              </a:rPr>
              <a:t>Manusia</a:t>
            </a:r>
            <a:endParaRPr lang="en-US" altLang="zh-CN" sz="3200" dirty="0">
              <a:solidFill>
                <a:schemeClr val="bg1"/>
              </a:solidFill>
              <a:latin typeface="Franklin Gothic Medium Cond" panose="020B0606030402020204" pitchFamily="34" charset="0"/>
            </a:endParaRPr>
          </a:p>
        </p:txBody>
      </p:sp>
      <p:graphicFrame>
        <p:nvGraphicFramePr>
          <p:cNvPr id="7" name="Table 7">
            <a:extLst>
              <a:ext uri="{FF2B5EF4-FFF2-40B4-BE49-F238E27FC236}">
                <a16:creationId xmlns:a16="http://schemas.microsoft.com/office/drawing/2014/main" id="{51927E04-5741-4D01-A9F8-99DFDF6CEDE2}"/>
              </a:ext>
            </a:extLst>
          </p:cNvPr>
          <p:cNvGraphicFramePr>
            <a:graphicFrameLocks noGrp="1"/>
          </p:cNvGraphicFramePr>
          <p:nvPr>
            <p:extLst>
              <p:ext uri="{D42A27DB-BD31-4B8C-83A1-F6EECF244321}">
                <p14:modId xmlns:p14="http://schemas.microsoft.com/office/powerpoint/2010/main" val="2343357119"/>
              </p:ext>
            </p:extLst>
          </p:nvPr>
        </p:nvGraphicFramePr>
        <p:xfrm>
          <a:off x="444381" y="2294807"/>
          <a:ext cx="11237719" cy="4258553"/>
        </p:xfrm>
        <a:graphic>
          <a:graphicData uri="http://schemas.openxmlformats.org/drawingml/2006/table">
            <a:tbl>
              <a:tblPr firstRow="1" bandRow="1">
                <a:tableStyleId>{5C22544A-7EE6-4342-B048-85BDC9FD1C3A}</a:tableStyleId>
              </a:tblPr>
              <a:tblGrid>
                <a:gridCol w="538385">
                  <a:extLst>
                    <a:ext uri="{9D8B030D-6E8A-4147-A177-3AD203B41FA5}">
                      <a16:colId xmlns:a16="http://schemas.microsoft.com/office/drawing/2014/main" val="1589175564"/>
                    </a:ext>
                  </a:extLst>
                </a:gridCol>
                <a:gridCol w="1068225">
                  <a:extLst>
                    <a:ext uri="{9D8B030D-6E8A-4147-A177-3AD203B41FA5}">
                      <a16:colId xmlns:a16="http://schemas.microsoft.com/office/drawing/2014/main" val="2272410819"/>
                    </a:ext>
                  </a:extLst>
                </a:gridCol>
                <a:gridCol w="1170773">
                  <a:extLst>
                    <a:ext uri="{9D8B030D-6E8A-4147-A177-3AD203B41FA5}">
                      <a16:colId xmlns:a16="http://schemas.microsoft.com/office/drawing/2014/main" val="2978662218"/>
                    </a:ext>
                  </a:extLst>
                </a:gridCol>
                <a:gridCol w="3119215">
                  <a:extLst>
                    <a:ext uri="{9D8B030D-6E8A-4147-A177-3AD203B41FA5}">
                      <a16:colId xmlns:a16="http://schemas.microsoft.com/office/drawing/2014/main" val="3074010294"/>
                    </a:ext>
                  </a:extLst>
                </a:gridCol>
                <a:gridCol w="5341121">
                  <a:extLst>
                    <a:ext uri="{9D8B030D-6E8A-4147-A177-3AD203B41FA5}">
                      <a16:colId xmlns:a16="http://schemas.microsoft.com/office/drawing/2014/main" val="4256047869"/>
                    </a:ext>
                  </a:extLst>
                </a:gridCol>
              </a:tblGrid>
              <a:tr h="370840">
                <a:tc>
                  <a:txBody>
                    <a:bodyPr/>
                    <a:lstStyle/>
                    <a:p>
                      <a:pPr algn="ctr"/>
                      <a:r>
                        <a:rPr lang="en-US" sz="1100" dirty="0"/>
                        <a:t>No.</a:t>
                      </a:r>
                    </a:p>
                  </a:txBody>
                  <a:tcPr anchor="ctr">
                    <a:solidFill>
                      <a:schemeClr val="accent1">
                        <a:alpha val="75000"/>
                      </a:schemeClr>
                    </a:solidFill>
                  </a:tcPr>
                </a:tc>
                <a:tc>
                  <a:txBody>
                    <a:bodyPr/>
                    <a:lstStyle/>
                    <a:p>
                      <a:pPr algn="ctr"/>
                      <a:r>
                        <a:rPr lang="en-US" sz="1100" dirty="0"/>
                        <a:t>Nama </a:t>
                      </a:r>
                      <a:r>
                        <a:rPr lang="en-US" sz="1100" dirty="0" err="1"/>
                        <a:t>Indikator</a:t>
                      </a:r>
                      <a:endParaRPr lang="en-US" sz="1100" dirty="0"/>
                    </a:p>
                  </a:txBody>
                  <a:tcPr anchor="ctr">
                    <a:solidFill>
                      <a:schemeClr val="accent1">
                        <a:alpha val="75000"/>
                      </a:schemeClr>
                    </a:solidFill>
                  </a:tcPr>
                </a:tc>
                <a:tc>
                  <a:txBody>
                    <a:bodyPr/>
                    <a:lstStyle/>
                    <a:p>
                      <a:pPr algn="ctr"/>
                      <a:r>
                        <a:rPr lang="en-US" sz="1100" dirty="0" err="1"/>
                        <a:t>Konsep</a:t>
                      </a:r>
                      <a:endParaRPr lang="en-US" sz="1100" dirty="0"/>
                    </a:p>
                  </a:txBody>
                  <a:tcPr anchor="ctr">
                    <a:solidFill>
                      <a:schemeClr val="accent1">
                        <a:alpha val="75000"/>
                      </a:schemeClr>
                    </a:solidFill>
                  </a:tcPr>
                </a:tc>
                <a:tc>
                  <a:txBody>
                    <a:bodyPr/>
                    <a:lstStyle/>
                    <a:p>
                      <a:pPr algn="ctr"/>
                      <a:r>
                        <a:rPr lang="en-US" sz="1100" dirty="0" err="1"/>
                        <a:t>Definisi</a:t>
                      </a:r>
                      <a:endParaRPr lang="en-US" sz="1100" dirty="0"/>
                    </a:p>
                  </a:txBody>
                  <a:tcPr anchor="ctr">
                    <a:solidFill>
                      <a:schemeClr val="accent1">
                        <a:alpha val="75000"/>
                      </a:schemeClr>
                    </a:solidFill>
                  </a:tcPr>
                </a:tc>
                <a:tc>
                  <a:txBody>
                    <a:bodyPr/>
                    <a:lstStyle/>
                    <a:p>
                      <a:pPr algn="ctr"/>
                      <a:r>
                        <a:rPr lang="en-US" sz="1100" dirty="0" err="1"/>
                        <a:t>Interpretasi</a:t>
                      </a:r>
                      <a:endParaRPr lang="en-US" sz="1100" dirty="0"/>
                    </a:p>
                  </a:txBody>
                  <a:tcPr anchor="ctr">
                    <a:solidFill>
                      <a:schemeClr val="accent1">
                        <a:alpha val="75000"/>
                      </a:schemeClr>
                    </a:solidFill>
                  </a:tcPr>
                </a:tc>
                <a:extLst>
                  <a:ext uri="{0D108BD9-81ED-4DB2-BD59-A6C34878D82A}">
                    <a16:rowId xmlns:a16="http://schemas.microsoft.com/office/drawing/2014/main" val="1169988834"/>
                  </a:ext>
                </a:extLst>
              </a:tr>
              <a:tr h="296153">
                <a:tc>
                  <a:txBody>
                    <a:bodyPr/>
                    <a:lstStyle/>
                    <a:p>
                      <a:pPr algn="ctr"/>
                      <a:r>
                        <a:rPr lang="en-US" sz="1000" dirty="0"/>
                        <a:t>(1)</a:t>
                      </a:r>
                    </a:p>
                  </a:txBody>
                  <a:tcPr>
                    <a:solidFill>
                      <a:schemeClr val="accent1">
                        <a:tint val="40000"/>
                        <a:alpha val="75000"/>
                      </a:schemeClr>
                    </a:solidFill>
                  </a:tcPr>
                </a:tc>
                <a:tc>
                  <a:txBody>
                    <a:bodyPr/>
                    <a:lstStyle/>
                    <a:p>
                      <a:pPr algn="ctr"/>
                      <a:r>
                        <a:rPr lang="en-US" sz="1000" dirty="0"/>
                        <a:t>(2)</a:t>
                      </a:r>
                    </a:p>
                  </a:txBody>
                  <a:tcPr>
                    <a:solidFill>
                      <a:schemeClr val="accent1">
                        <a:tint val="40000"/>
                        <a:alpha val="75000"/>
                      </a:schemeClr>
                    </a:solidFill>
                  </a:tcPr>
                </a:tc>
                <a:tc>
                  <a:txBody>
                    <a:bodyPr/>
                    <a:lstStyle/>
                    <a:p>
                      <a:pPr algn="ctr"/>
                      <a:r>
                        <a:rPr lang="en-US" sz="1000" dirty="0"/>
                        <a:t>(3)</a:t>
                      </a:r>
                    </a:p>
                  </a:txBody>
                  <a:tcPr>
                    <a:solidFill>
                      <a:schemeClr val="accent1">
                        <a:tint val="40000"/>
                        <a:alpha val="75000"/>
                      </a:schemeClr>
                    </a:solidFill>
                  </a:tcPr>
                </a:tc>
                <a:tc>
                  <a:txBody>
                    <a:bodyPr/>
                    <a:lstStyle/>
                    <a:p>
                      <a:pPr algn="ctr"/>
                      <a:r>
                        <a:rPr lang="en-US" sz="1000" dirty="0"/>
                        <a:t>(4)</a:t>
                      </a:r>
                    </a:p>
                  </a:txBody>
                  <a:tcPr>
                    <a:solidFill>
                      <a:schemeClr val="accent1">
                        <a:tint val="40000"/>
                        <a:alpha val="75000"/>
                      </a:schemeClr>
                    </a:solidFill>
                  </a:tcPr>
                </a:tc>
                <a:tc>
                  <a:txBody>
                    <a:bodyPr/>
                    <a:lstStyle/>
                    <a:p>
                      <a:pPr algn="ctr"/>
                      <a:r>
                        <a:rPr lang="en-US" sz="1000" dirty="0"/>
                        <a:t>(5)</a:t>
                      </a:r>
                    </a:p>
                  </a:txBody>
                  <a:tcPr>
                    <a:solidFill>
                      <a:schemeClr val="accent1">
                        <a:tint val="40000"/>
                        <a:alpha val="75000"/>
                      </a:schemeClr>
                    </a:solidFill>
                  </a:tcPr>
                </a:tc>
                <a:extLst>
                  <a:ext uri="{0D108BD9-81ED-4DB2-BD59-A6C34878D82A}">
                    <a16:rowId xmlns:a16="http://schemas.microsoft.com/office/drawing/2014/main" val="3595975004"/>
                  </a:ext>
                </a:extLst>
              </a:tr>
              <a:tr h="1603499">
                <a:tc>
                  <a:txBody>
                    <a:bodyPr/>
                    <a:lstStyle/>
                    <a:p>
                      <a:pPr algn="ctr"/>
                      <a:r>
                        <a:rPr lang="en-US" sz="1000" dirty="0"/>
                        <a:t>1.</a:t>
                      </a:r>
                    </a:p>
                  </a:txBody>
                  <a:tcPr>
                    <a:solidFill>
                      <a:schemeClr val="accent1">
                        <a:tint val="20000"/>
                        <a:alpha val="75000"/>
                      </a:schemeClr>
                    </a:solidFill>
                  </a:tcPr>
                </a:tc>
                <a:tc>
                  <a:txBody>
                    <a:bodyPr/>
                    <a:lstStyle/>
                    <a:p>
                      <a:r>
                        <a:rPr lang="en-US" sz="1000" dirty="0" err="1"/>
                        <a:t>Indeks</a:t>
                      </a:r>
                      <a:r>
                        <a:rPr lang="en-US" sz="1000" dirty="0"/>
                        <a:t> </a:t>
                      </a:r>
                      <a:r>
                        <a:rPr lang="en-US" sz="1000" dirty="0" err="1"/>
                        <a:t>Kepuasan</a:t>
                      </a:r>
                      <a:endParaRPr lang="en-US" sz="1000" dirty="0"/>
                    </a:p>
                    <a:p>
                      <a:r>
                        <a:rPr lang="en-US" sz="1000" dirty="0" err="1"/>
                        <a:t>Jamaah</a:t>
                      </a:r>
                      <a:r>
                        <a:rPr lang="en-US" sz="1000" dirty="0"/>
                        <a:t> Haji Indonesia</a:t>
                      </a:r>
                    </a:p>
                    <a:p>
                      <a:r>
                        <a:rPr lang="en-US" sz="1000" dirty="0"/>
                        <a:t>(IKJHI)</a:t>
                      </a:r>
                    </a:p>
                  </a:txBody>
                  <a:tcPr>
                    <a:solidFill>
                      <a:schemeClr val="accent1">
                        <a:tint val="20000"/>
                        <a:alpha val="75000"/>
                      </a:schemeClr>
                    </a:solidFill>
                  </a:tcPr>
                </a:tc>
                <a:tc>
                  <a:txBody>
                    <a:bodyPr/>
                    <a:lstStyle/>
                    <a:p>
                      <a:r>
                        <a:rPr lang="en-US" sz="1000" dirty="0"/>
                        <a:t>Jemaah Haji</a:t>
                      </a:r>
                    </a:p>
                  </a:txBody>
                  <a:tcPr>
                    <a:solidFill>
                      <a:schemeClr val="accent1">
                        <a:tint val="20000"/>
                        <a:alpha val="75000"/>
                      </a:schemeClr>
                    </a:solidFill>
                  </a:tcPr>
                </a:tc>
                <a:tc>
                  <a:txBody>
                    <a:bodyPr/>
                    <a:lstStyle/>
                    <a:p>
                      <a:pPr algn="l"/>
                      <a:r>
                        <a:rPr lang="en-US" sz="1000" dirty="0" err="1"/>
                        <a:t>Indeks</a:t>
                      </a:r>
                      <a:r>
                        <a:rPr lang="en-US" sz="1000" dirty="0"/>
                        <a:t> </a:t>
                      </a:r>
                      <a:r>
                        <a:rPr lang="en-US" sz="1000" dirty="0" err="1"/>
                        <a:t>Kepuasan</a:t>
                      </a:r>
                      <a:r>
                        <a:rPr lang="en-US" sz="1000" dirty="0"/>
                        <a:t> </a:t>
                      </a:r>
                      <a:r>
                        <a:rPr lang="en-US" sz="1000" dirty="0" err="1"/>
                        <a:t>Jamaah</a:t>
                      </a:r>
                      <a:r>
                        <a:rPr lang="en-US" sz="1000" dirty="0"/>
                        <a:t> Haji (IKJHI) </a:t>
                      </a:r>
                      <a:r>
                        <a:rPr lang="en-US" sz="1000" dirty="0" err="1"/>
                        <a:t>Perbandingan</a:t>
                      </a:r>
                      <a:r>
                        <a:rPr lang="en-US" sz="1000" dirty="0"/>
                        <a:t> rata-rata </a:t>
                      </a:r>
                      <a:r>
                        <a:rPr lang="en-US" sz="1000" dirty="0" err="1"/>
                        <a:t>skor</a:t>
                      </a:r>
                      <a:r>
                        <a:rPr lang="en-US" sz="1000" dirty="0"/>
                        <a:t> </a:t>
                      </a:r>
                      <a:r>
                        <a:rPr lang="en-US" sz="1000" dirty="0" err="1"/>
                        <a:t>tingkat</a:t>
                      </a:r>
                      <a:r>
                        <a:rPr lang="en-US" sz="1000" dirty="0"/>
                        <a:t> </a:t>
                      </a:r>
                      <a:r>
                        <a:rPr lang="en-US" sz="1000" dirty="0" err="1"/>
                        <a:t>kepuasan</a:t>
                      </a:r>
                      <a:r>
                        <a:rPr lang="en-US" sz="1000" dirty="0"/>
                        <a:t> </a:t>
                      </a:r>
                      <a:r>
                        <a:rPr lang="en-US" sz="1000" dirty="0" err="1"/>
                        <a:t>terhadap</a:t>
                      </a:r>
                      <a:r>
                        <a:rPr lang="en-US" sz="1000" dirty="0"/>
                        <a:t> rata-rata </a:t>
                      </a:r>
                      <a:r>
                        <a:rPr lang="en-US" sz="1000" dirty="0" err="1"/>
                        <a:t>skor</a:t>
                      </a:r>
                      <a:r>
                        <a:rPr lang="en-US" sz="1000" dirty="0"/>
                        <a:t> </a:t>
                      </a:r>
                      <a:r>
                        <a:rPr lang="en-US" sz="1000" dirty="0" err="1"/>
                        <a:t>tingkat</a:t>
                      </a:r>
                      <a:r>
                        <a:rPr lang="en-US" sz="1000" dirty="0"/>
                        <a:t> </a:t>
                      </a:r>
                      <a:r>
                        <a:rPr lang="en-US" sz="1000" dirty="0" err="1"/>
                        <a:t>kepentingan</a:t>
                      </a:r>
                      <a:r>
                        <a:rPr lang="en-US" sz="1000" dirty="0"/>
                        <a:t>. </a:t>
                      </a:r>
                      <a:r>
                        <a:rPr lang="en-US" sz="1000" dirty="0" err="1"/>
                        <a:t>Kriteri</a:t>
                      </a:r>
                      <a:r>
                        <a:rPr lang="en-US" sz="1000" dirty="0"/>
                        <a:t> </a:t>
                      </a:r>
                      <a:r>
                        <a:rPr lang="en-US" sz="1000" dirty="0" err="1"/>
                        <a:t>kepuasan</a:t>
                      </a:r>
                      <a:r>
                        <a:rPr lang="en-US" sz="1000" dirty="0"/>
                        <a:t> Jemaah haji </a:t>
                      </a:r>
                      <a:r>
                        <a:rPr lang="en-US" sz="1000" dirty="0" err="1"/>
                        <a:t>ditentukan</a:t>
                      </a:r>
                      <a:r>
                        <a:rPr lang="en-US" sz="1000" dirty="0"/>
                        <a:t> </a:t>
                      </a:r>
                      <a:r>
                        <a:rPr lang="en-US" sz="1000" dirty="0" err="1"/>
                        <a:t>berdasarkan</a:t>
                      </a:r>
                      <a:r>
                        <a:rPr lang="en-US" sz="1000" dirty="0"/>
                        <a:t> </a:t>
                      </a:r>
                      <a:r>
                        <a:rPr lang="en-US" sz="1000" dirty="0" err="1"/>
                        <a:t>nilai</a:t>
                      </a:r>
                      <a:r>
                        <a:rPr lang="en-US" sz="1000" dirty="0"/>
                        <a:t> IKJHI yang </a:t>
                      </a:r>
                      <a:r>
                        <a:rPr lang="en-US" sz="1000" dirty="0" err="1"/>
                        <a:t>diperoleh</a:t>
                      </a:r>
                      <a:r>
                        <a:rPr lang="en-US" sz="1000" dirty="0"/>
                        <a:t>. Tingkat </a:t>
                      </a:r>
                      <a:r>
                        <a:rPr lang="en-US" sz="1000" dirty="0" err="1"/>
                        <a:t>kepuasan</a:t>
                      </a:r>
                      <a:r>
                        <a:rPr lang="en-US" sz="1000" dirty="0"/>
                        <a:t> </a:t>
                      </a:r>
                      <a:r>
                        <a:rPr lang="en-US" sz="1000" dirty="0" err="1"/>
                        <a:t>dinilai</a:t>
                      </a:r>
                      <a:r>
                        <a:rPr lang="en-US" sz="1000" dirty="0"/>
                        <a:t> </a:t>
                      </a:r>
                      <a:r>
                        <a:rPr lang="en-US" sz="1000" dirty="0" err="1"/>
                        <a:t>berdasarkan</a:t>
                      </a:r>
                      <a:r>
                        <a:rPr lang="en-US" sz="1000" dirty="0"/>
                        <a:t> </a:t>
                      </a:r>
                      <a:r>
                        <a:rPr lang="en-US" sz="1000" dirty="0" err="1"/>
                        <a:t>sikap</a:t>
                      </a:r>
                      <a:r>
                        <a:rPr lang="en-US" sz="1000" dirty="0"/>
                        <a:t>, </a:t>
                      </a:r>
                      <a:r>
                        <a:rPr lang="en-US" sz="1000" dirty="0" err="1"/>
                        <a:t>keramahan</a:t>
                      </a:r>
                      <a:r>
                        <a:rPr lang="en-US" sz="1000" dirty="0"/>
                        <a:t>, dan </a:t>
                      </a:r>
                      <a:r>
                        <a:rPr lang="en-US" sz="1000" dirty="0" err="1"/>
                        <a:t>kepedulian</a:t>
                      </a:r>
                      <a:r>
                        <a:rPr lang="en-US" sz="1000" dirty="0"/>
                        <a:t> (courtesy and </a:t>
                      </a:r>
                      <a:r>
                        <a:rPr lang="en-US" sz="1000" dirty="0" err="1"/>
                        <a:t>emphaty</a:t>
                      </a:r>
                      <a:r>
                        <a:rPr lang="en-US" sz="1000" dirty="0"/>
                        <a:t>), </a:t>
                      </a:r>
                      <a:r>
                        <a:rPr lang="en-US" sz="1000" dirty="0" err="1"/>
                        <a:t>kemudahan</a:t>
                      </a:r>
                      <a:r>
                        <a:rPr lang="en-US" sz="1000" dirty="0"/>
                        <a:t> </a:t>
                      </a:r>
                      <a:r>
                        <a:rPr lang="en-US" sz="1000" dirty="0" err="1"/>
                        <a:t>memperoleh</a:t>
                      </a:r>
                      <a:r>
                        <a:rPr lang="en-US" sz="1000" dirty="0"/>
                        <a:t> </a:t>
                      </a:r>
                      <a:r>
                        <a:rPr lang="en-US" sz="1000" dirty="0" err="1"/>
                        <a:t>pelayanan</a:t>
                      </a:r>
                      <a:r>
                        <a:rPr lang="en-US" sz="1000" dirty="0"/>
                        <a:t> dan </a:t>
                      </a:r>
                      <a:r>
                        <a:rPr lang="en-US" sz="1000" dirty="0" err="1"/>
                        <a:t>dapat</a:t>
                      </a:r>
                      <a:r>
                        <a:rPr lang="en-US" sz="1000" dirty="0"/>
                        <a:t> </a:t>
                      </a:r>
                      <a:r>
                        <a:rPr lang="en-US" sz="1000" dirty="0" err="1"/>
                        <a:t>dipercaya</a:t>
                      </a:r>
                      <a:r>
                        <a:rPr lang="en-US" sz="1000" dirty="0"/>
                        <a:t>, </a:t>
                      </a:r>
                      <a:r>
                        <a:rPr lang="en-US" sz="1000" dirty="0" err="1"/>
                        <a:t>akses</a:t>
                      </a:r>
                      <a:r>
                        <a:rPr lang="en-US" sz="1000" dirty="0"/>
                        <a:t> (access), </a:t>
                      </a:r>
                      <a:r>
                        <a:rPr lang="en-US" sz="1000" dirty="0" err="1"/>
                        <a:t>perlindungan</a:t>
                      </a:r>
                      <a:r>
                        <a:rPr lang="en-US" sz="1000" dirty="0"/>
                        <a:t>, </a:t>
                      </a:r>
                      <a:r>
                        <a:rPr lang="en-US" sz="1000" dirty="0" err="1"/>
                        <a:t>kesiapan</a:t>
                      </a:r>
                      <a:r>
                        <a:rPr lang="en-US" sz="1000" dirty="0"/>
                        <a:t>/</a:t>
                      </a:r>
                      <a:r>
                        <a:rPr lang="en-US" sz="1000" dirty="0" err="1"/>
                        <a:t>cepat</a:t>
                      </a:r>
                      <a:r>
                        <a:rPr lang="en-US" sz="1000" dirty="0"/>
                        <a:t> </a:t>
                      </a:r>
                      <a:r>
                        <a:rPr lang="en-US" sz="1000" dirty="0" err="1"/>
                        <a:t>tanggap</a:t>
                      </a:r>
                      <a:r>
                        <a:rPr lang="en-US" sz="1000" dirty="0"/>
                        <a:t> &amp; </a:t>
                      </a:r>
                      <a:r>
                        <a:rPr lang="en-US" sz="1000" dirty="0" err="1"/>
                        <a:t>tepat</a:t>
                      </a:r>
                      <a:r>
                        <a:rPr lang="en-US" sz="1000" dirty="0"/>
                        <a:t> </a:t>
                      </a:r>
                      <a:r>
                        <a:rPr lang="en-US" sz="1000" dirty="0" err="1"/>
                        <a:t>waktu</a:t>
                      </a:r>
                      <a:r>
                        <a:rPr lang="en-US" sz="1000" dirty="0"/>
                        <a:t> (responsiveness &amp; timelines), </a:t>
                      </a:r>
                      <a:r>
                        <a:rPr lang="en-US" sz="1000" dirty="0" err="1"/>
                        <a:t>bukti</a:t>
                      </a:r>
                      <a:r>
                        <a:rPr lang="en-US" sz="1000" dirty="0"/>
                        <a:t> </a:t>
                      </a:r>
                      <a:r>
                        <a:rPr lang="en-US" sz="1000" dirty="0" err="1"/>
                        <a:t>nyata</a:t>
                      </a:r>
                      <a:r>
                        <a:rPr lang="en-US" sz="1000" dirty="0"/>
                        <a:t> (tangible), </a:t>
                      </a:r>
                      <a:r>
                        <a:rPr lang="en-US" sz="1000" dirty="0" err="1"/>
                        <a:t>jaminan</a:t>
                      </a:r>
                      <a:r>
                        <a:rPr lang="en-US" sz="1000" dirty="0"/>
                        <a:t> dan </a:t>
                      </a:r>
                      <a:r>
                        <a:rPr lang="en-US" sz="1000" dirty="0" err="1"/>
                        <a:t>keamanan</a:t>
                      </a:r>
                      <a:r>
                        <a:rPr lang="en-US" sz="1000" dirty="0"/>
                        <a:t> (assurance &amp; security), </a:t>
                      </a:r>
                      <a:r>
                        <a:rPr lang="en-US" sz="1000" dirty="0" err="1"/>
                        <a:t>informasi</a:t>
                      </a:r>
                      <a:r>
                        <a:rPr lang="en-US" sz="1000" dirty="0"/>
                        <a:t> dan </a:t>
                      </a:r>
                      <a:r>
                        <a:rPr lang="en-US" sz="1000" dirty="0" err="1"/>
                        <a:t>komunikasi</a:t>
                      </a:r>
                      <a:r>
                        <a:rPr lang="en-US" sz="1000" dirty="0"/>
                        <a:t> (information &amp; communication), </a:t>
                      </a:r>
                      <a:r>
                        <a:rPr lang="en-US" sz="1000" dirty="0" err="1"/>
                        <a:t>pembinaan</a:t>
                      </a:r>
                      <a:r>
                        <a:rPr lang="en-US" sz="1000" dirty="0"/>
                        <a:t>, </a:t>
                      </a:r>
                      <a:r>
                        <a:rPr lang="en-US" sz="1000" dirty="0" err="1"/>
                        <a:t>kemampuan</a:t>
                      </a:r>
                      <a:r>
                        <a:rPr lang="en-US" sz="1000" dirty="0"/>
                        <a:t> </a:t>
                      </a:r>
                      <a:r>
                        <a:rPr lang="en-US" sz="1000" dirty="0" err="1"/>
                        <a:t>petugas</a:t>
                      </a:r>
                      <a:r>
                        <a:rPr lang="en-US" sz="1000" dirty="0"/>
                        <a:t> (competence).</a:t>
                      </a:r>
                    </a:p>
                  </a:txBody>
                  <a:tcPr>
                    <a:solidFill>
                      <a:schemeClr val="accent1">
                        <a:tint val="20000"/>
                        <a:alpha val="75000"/>
                      </a:schemeClr>
                    </a:solidFill>
                  </a:tcPr>
                </a:tc>
                <a:tc>
                  <a:txBody>
                    <a:bodyPr/>
                    <a:lstStyle/>
                    <a:p>
                      <a:r>
                        <a:rPr lang="en-US" sz="1000" dirty="0"/>
                        <a:t>- IKJHI &lt; 50 : </a:t>
                      </a:r>
                      <a:r>
                        <a:rPr lang="en-US" sz="1000" dirty="0" err="1"/>
                        <a:t>pelayanan</a:t>
                      </a:r>
                      <a:r>
                        <a:rPr lang="en-US" sz="1000" dirty="0"/>
                        <a:t> </a:t>
                      </a:r>
                      <a:r>
                        <a:rPr lang="en-US" sz="1000" dirty="0" err="1"/>
                        <a:t>masih</a:t>
                      </a:r>
                      <a:r>
                        <a:rPr lang="en-US" sz="1000" dirty="0"/>
                        <a:t> di </a:t>
                      </a:r>
                      <a:r>
                        <a:rPr lang="en-US" sz="1000" dirty="0" err="1"/>
                        <a:t>bawah</a:t>
                      </a:r>
                      <a:r>
                        <a:rPr lang="en-US" sz="1000" dirty="0"/>
                        <a:t> </a:t>
                      </a:r>
                      <a:r>
                        <a:rPr lang="en-US" sz="1000" dirty="0" err="1"/>
                        <a:t>standar</a:t>
                      </a:r>
                      <a:r>
                        <a:rPr lang="en-US" sz="1000" dirty="0"/>
                        <a:t> </a:t>
                      </a:r>
                      <a:r>
                        <a:rPr lang="en-US" sz="1000" dirty="0" err="1"/>
                        <a:t>standar</a:t>
                      </a:r>
                      <a:r>
                        <a:rPr lang="en-US" sz="1000" dirty="0"/>
                        <a:t> (</a:t>
                      </a:r>
                      <a:r>
                        <a:rPr lang="en-US" sz="1000" dirty="0" err="1"/>
                        <a:t>sangat</a:t>
                      </a:r>
                      <a:r>
                        <a:rPr lang="en-US" sz="1000" dirty="0"/>
                        <a:t> </a:t>
                      </a:r>
                      <a:r>
                        <a:rPr lang="en-US" sz="1000" dirty="0" err="1"/>
                        <a:t>buruk</a:t>
                      </a:r>
                      <a:r>
                        <a:rPr lang="en-US" sz="1000" dirty="0"/>
                        <a:t>)</a:t>
                      </a:r>
                    </a:p>
                    <a:p>
                      <a:r>
                        <a:rPr lang="en-US" sz="1000" dirty="0"/>
                        <a:t>- 50 ≤ IKJHI &lt; 65 : </a:t>
                      </a:r>
                      <a:r>
                        <a:rPr lang="en-US" sz="1000" dirty="0" err="1"/>
                        <a:t>pelayanan</a:t>
                      </a:r>
                      <a:r>
                        <a:rPr lang="en-US" sz="1000" dirty="0"/>
                        <a:t> </a:t>
                      </a:r>
                      <a:r>
                        <a:rPr lang="en-US" sz="1000" dirty="0" err="1"/>
                        <a:t>perlu</a:t>
                      </a:r>
                      <a:r>
                        <a:rPr lang="en-US" sz="1000" dirty="0"/>
                        <a:t> </a:t>
                      </a:r>
                      <a:r>
                        <a:rPr lang="en-US" sz="1000" dirty="0" err="1"/>
                        <a:t>ditingkatkan</a:t>
                      </a:r>
                      <a:r>
                        <a:rPr lang="en-US" sz="1000" dirty="0"/>
                        <a:t> (</a:t>
                      </a:r>
                      <a:r>
                        <a:rPr lang="en-US" sz="1000" dirty="0" err="1"/>
                        <a:t>buruk</a:t>
                      </a:r>
                      <a:r>
                        <a:rPr lang="en-US" sz="1000" dirty="0"/>
                        <a:t>)</a:t>
                      </a:r>
                    </a:p>
                    <a:p>
                      <a:r>
                        <a:rPr lang="en-US" sz="1000" dirty="0"/>
                        <a:t>- 65 ≤ IKJHI &lt; 75 : </a:t>
                      </a:r>
                      <a:r>
                        <a:rPr lang="en-US" sz="1000" dirty="0" err="1"/>
                        <a:t>pelayanan</a:t>
                      </a:r>
                      <a:r>
                        <a:rPr lang="en-US" sz="1000" dirty="0"/>
                        <a:t> </a:t>
                      </a:r>
                      <a:r>
                        <a:rPr lang="en-US" sz="1000" dirty="0" err="1"/>
                        <a:t>sudah</a:t>
                      </a:r>
                      <a:r>
                        <a:rPr lang="en-US" sz="1000" dirty="0"/>
                        <a:t> </a:t>
                      </a:r>
                      <a:r>
                        <a:rPr lang="en-US" sz="1000" dirty="0" err="1"/>
                        <a:t>memenuhi</a:t>
                      </a:r>
                      <a:r>
                        <a:rPr lang="en-US" sz="1000" dirty="0"/>
                        <a:t> </a:t>
                      </a:r>
                      <a:r>
                        <a:rPr lang="en-US" sz="1000" dirty="0" err="1"/>
                        <a:t>standar</a:t>
                      </a:r>
                      <a:r>
                        <a:rPr lang="en-US" sz="1000" dirty="0"/>
                        <a:t> (</a:t>
                      </a:r>
                      <a:r>
                        <a:rPr lang="en-US" sz="1000" dirty="0" err="1"/>
                        <a:t>sesuai</a:t>
                      </a:r>
                      <a:r>
                        <a:rPr lang="en-US" sz="1000" dirty="0"/>
                        <a:t>)</a:t>
                      </a:r>
                    </a:p>
                    <a:p>
                      <a:r>
                        <a:rPr lang="en-US" sz="1000" dirty="0"/>
                        <a:t>- 75 ≤ IKJHI &lt; 85 : </a:t>
                      </a:r>
                      <a:r>
                        <a:rPr lang="en-US" sz="1000" dirty="0" err="1"/>
                        <a:t>pelayanan</a:t>
                      </a:r>
                      <a:r>
                        <a:rPr lang="en-US" sz="1000" dirty="0"/>
                        <a:t> di </a:t>
                      </a:r>
                      <a:r>
                        <a:rPr lang="en-US" sz="1000" dirty="0" err="1"/>
                        <a:t>atas</a:t>
                      </a:r>
                      <a:r>
                        <a:rPr lang="en-US" sz="1000" dirty="0"/>
                        <a:t> </a:t>
                      </a:r>
                      <a:r>
                        <a:rPr lang="en-US" sz="1000" dirty="0" err="1"/>
                        <a:t>standar</a:t>
                      </a:r>
                      <a:r>
                        <a:rPr lang="en-US" sz="1000" dirty="0"/>
                        <a:t> (</a:t>
                      </a:r>
                      <a:r>
                        <a:rPr lang="en-US" sz="1000" dirty="0" err="1"/>
                        <a:t>memuaskan</a:t>
                      </a:r>
                      <a:r>
                        <a:rPr lang="en-US" sz="1000" dirty="0"/>
                        <a:t>)</a:t>
                      </a:r>
                    </a:p>
                    <a:p>
                      <a:r>
                        <a:rPr lang="en-US" sz="1000" dirty="0"/>
                        <a:t>- IKJHI ≥ 85 : </a:t>
                      </a:r>
                      <a:r>
                        <a:rPr lang="en-US" sz="1000" dirty="0" err="1"/>
                        <a:t>pelayanan</a:t>
                      </a:r>
                      <a:r>
                        <a:rPr lang="en-US" sz="1000" dirty="0"/>
                        <a:t> </a:t>
                      </a:r>
                      <a:r>
                        <a:rPr lang="en-US" sz="1000" dirty="0" err="1"/>
                        <a:t>sudah</a:t>
                      </a:r>
                      <a:r>
                        <a:rPr lang="en-US" sz="1000" dirty="0"/>
                        <a:t> </a:t>
                      </a:r>
                      <a:r>
                        <a:rPr lang="en-US" sz="1000" dirty="0" err="1"/>
                        <a:t>sangat</a:t>
                      </a:r>
                      <a:r>
                        <a:rPr lang="en-US" sz="1000" dirty="0"/>
                        <a:t> </a:t>
                      </a:r>
                      <a:r>
                        <a:rPr lang="en-US" sz="1000" dirty="0" err="1"/>
                        <a:t>baik</a:t>
                      </a:r>
                      <a:r>
                        <a:rPr lang="en-US" sz="1000" dirty="0"/>
                        <a:t> (</a:t>
                      </a:r>
                      <a:r>
                        <a:rPr lang="en-US" sz="1000" dirty="0" err="1"/>
                        <a:t>sangat</a:t>
                      </a:r>
                      <a:r>
                        <a:rPr lang="en-US" sz="1000" dirty="0"/>
                        <a:t> </a:t>
                      </a:r>
                      <a:r>
                        <a:rPr lang="en-US" sz="1000" dirty="0" err="1"/>
                        <a:t>memuaskan</a:t>
                      </a:r>
                      <a:r>
                        <a:rPr lang="en-US" sz="1000" dirty="0"/>
                        <a:t>)</a:t>
                      </a:r>
                    </a:p>
                    <a:p>
                      <a:endParaRPr lang="en-US" sz="1000" dirty="0"/>
                    </a:p>
                    <a:p>
                      <a:r>
                        <a:rPr lang="en-US" sz="1000" dirty="0" err="1"/>
                        <a:t>Contoh</a:t>
                      </a:r>
                      <a:r>
                        <a:rPr lang="en-US" sz="1000" dirty="0"/>
                        <a:t>:</a:t>
                      </a:r>
                    </a:p>
                    <a:p>
                      <a:r>
                        <a:rPr lang="en-US" sz="1000" dirty="0"/>
                        <a:t>IKJHI </a:t>
                      </a:r>
                      <a:r>
                        <a:rPr lang="en-US" sz="1000" dirty="0" err="1"/>
                        <a:t>tahun</a:t>
                      </a:r>
                      <a:r>
                        <a:rPr lang="en-US" sz="1000" dirty="0"/>
                        <a:t> 2018 </a:t>
                      </a:r>
                      <a:r>
                        <a:rPr lang="en-US" sz="1000" dirty="0" err="1"/>
                        <a:t>sebesar</a:t>
                      </a:r>
                      <a:r>
                        <a:rPr lang="en-US" sz="1000" dirty="0"/>
                        <a:t> 85,23. </a:t>
                      </a:r>
                      <a:r>
                        <a:rPr lang="en-US" sz="1000" dirty="0" err="1"/>
                        <a:t>Artinya</a:t>
                      </a:r>
                      <a:r>
                        <a:rPr lang="en-US" sz="1000" dirty="0"/>
                        <a:t>, </a:t>
                      </a:r>
                      <a:r>
                        <a:rPr lang="en-US" sz="1000" dirty="0" err="1"/>
                        <a:t>tingkat</a:t>
                      </a:r>
                      <a:r>
                        <a:rPr lang="en-US" sz="1000" dirty="0"/>
                        <a:t> </a:t>
                      </a:r>
                      <a:r>
                        <a:rPr lang="en-US" sz="1000" dirty="0" err="1"/>
                        <a:t>pelayanan</a:t>
                      </a:r>
                      <a:r>
                        <a:rPr lang="en-US" sz="1000" dirty="0"/>
                        <a:t> yang </a:t>
                      </a:r>
                      <a:r>
                        <a:rPr lang="en-US" sz="1000" dirty="0" err="1"/>
                        <a:t>diberikan</a:t>
                      </a:r>
                      <a:r>
                        <a:rPr lang="en-US" sz="1000" dirty="0"/>
                        <a:t> </a:t>
                      </a:r>
                      <a:r>
                        <a:rPr lang="en-US" sz="1000" dirty="0" err="1"/>
                        <a:t>kepada</a:t>
                      </a:r>
                      <a:r>
                        <a:rPr lang="en-US" sz="1000" dirty="0"/>
                        <a:t> </a:t>
                      </a:r>
                      <a:r>
                        <a:rPr lang="en-US" sz="1000" dirty="0" err="1"/>
                        <a:t>jemaah</a:t>
                      </a:r>
                      <a:r>
                        <a:rPr lang="en-US" sz="1000" dirty="0"/>
                        <a:t> haji Indonesia </a:t>
                      </a:r>
                      <a:r>
                        <a:rPr lang="en-US" sz="1000" dirty="0" err="1"/>
                        <a:t>sudah</a:t>
                      </a:r>
                      <a:r>
                        <a:rPr lang="en-US" sz="1000" dirty="0"/>
                        <a:t> </a:t>
                      </a:r>
                      <a:r>
                        <a:rPr lang="en-US" sz="1000" dirty="0" err="1"/>
                        <a:t>sangat</a:t>
                      </a:r>
                      <a:r>
                        <a:rPr lang="en-US" sz="1000" dirty="0"/>
                        <a:t> </a:t>
                      </a:r>
                      <a:r>
                        <a:rPr lang="en-US" sz="1000" dirty="0" err="1"/>
                        <a:t>baik</a:t>
                      </a:r>
                      <a:r>
                        <a:rPr lang="en-US" sz="1000" dirty="0"/>
                        <a:t> (</a:t>
                      </a:r>
                      <a:r>
                        <a:rPr lang="en-US" sz="1000" dirty="0" err="1"/>
                        <a:t>sangat</a:t>
                      </a:r>
                      <a:r>
                        <a:rPr lang="en-US" sz="1000" dirty="0"/>
                        <a:t> </a:t>
                      </a:r>
                      <a:r>
                        <a:rPr lang="en-US" sz="1000" dirty="0" err="1"/>
                        <a:t>memuaskan</a:t>
                      </a:r>
                      <a:r>
                        <a:rPr lang="en-US" sz="1000" dirty="0"/>
                        <a:t>)</a:t>
                      </a:r>
                    </a:p>
                  </a:txBody>
                  <a:tcPr>
                    <a:solidFill>
                      <a:schemeClr val="accent1">
                        <a:tint val="20000"/>
                        <a:alpha val="75000"/>
                      </a:schemeClr>
                    </a:solidFill>
                  </a:tcPr>
                </a:tc>
                <a:extLst>
                  <a:ext uri="{0D108BD9-81ED-4DB2-BD59-A6C34878D82A}">
                    <a16:rowId xmlns:a16="http://schemas.microsoft.com/office/drawing/2014/main" val="93587919"/>
                  </a:ext>
                </a:extLst>
              </a:tr>
              <a:tr h="370840">
                <a:tc>
                  <a:txBody>
                    <a:bodyPr/>
                    <a:lstStyle/>
                    <a:p>
                      <a:pPr algn="ctr"/>
                      <a:r>
                        <a:rPr lang="en-US" sz="1000" dirty="0"/>
                        <a:t>2.</a:t>
                      </a:r>
                    </a:p>
                  </a:txBody>
                  <a:tcPr>
                    <a:solidFill>
                      <a:schemeClr val="accent1">
                        <a:tint val="20000"/>
                        <a:alpha val="75000"/>
                      </a:schemeClr>
                    </a:solidFill>
                  </a:tcPr>
                </a:tc>
                <a:tc>
                  <a:txBody>
                    <a:bodyPr/>
                    <a:lstStyle/>
                    <a:p>
                      <a:r>
                        <a:rPr lang="fi-FI" sz="1000" dirty="0"/>
                        <a:t>Tingkat Kepuasan Pelayanan Petugas Haji</a:t>
                      </a:r>
                    </a:p>
                    <a:p>
                      <a:endParaRPr lang="en-US" sz="1000" dirty="0"/>
                    </a:p>
                  </a:txBody>
                  <a:tcPr>
                    <a:solidFill>
                      <a:schemeClr val="accent1">
                        <a:tint val="20000"/>
                        <a:alpha val="7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dirty="0" err="1">
                          <a:solidFill>
                            <a:schemeClr val="tx1"/>
                          </a:solidFill>
                        </a:rPr>
                        <a:t>Petugas</a:t>
                      </a:r>
                      <a:r>
                        <a:rPr lang="en-US" sz="1000" dirty="0">
                          <a:solidFill>
                            <a:schemeClr val="tx1"/>
                          </a:solidFill>
                        </a:rPr>
                        <a:t> haji</a:t>
                      </a:r>
                    </a:p>
                  </a:txBody>
                  <a:tcPr>
                    <a:solidFill>
                      <a:schemeClr val="accent1">
                        <a:tint val="20000"/>
                        <a:alpha val="75000"/>
                      </a:schemeClr>
                    </a:solidFill>
                  </a:tcPr>
                </a:tc>
                <a:tc>
                  <a:txBody>
                    <a:bodyPr/>
                    <a:lstStyle/>
                    <a:p>
                      <a:pPr algn="l"/>
                      <a:r>
                        <a:rPr lang="en-US" sz="1000" dirty="0" err="1"/>
                        <a:t>Perbandingan</a:t>
                      </a:r>
                      <a:r>
                        <a:rPr lang="en-US" sz="1000" dirty="0"/>
                        <a:t> rata-rata </a:t>
                      </a:r>
                      <a:r>
                        <a:rPr lang="en-US" sz="1000" dirty="0" err="1"/>
                        <a:t>skor</a:t>
                      </a:r>
                      <a:r>
                        <a:rPr lang="en-US" sz="1000" dirty="0"/>
                        <a:t> </a:t>
                      </a:r>
                      <a:r>
                        <a:rPr lang="en-US" sz="1000" dirty="0" err="1"/>
                        <a:t>tingkat</a:t>
                      </a:r>
                      <a:r>
                        <a:rPr lang="en-US" sz="1000" dirty="0"/>
                        <a:t> </a:t>
                      </a:r>
                      <a:r>
                        <a:rPr lang="en-US" sz="1000" dirty="0" err="1"/>
                        <a:t>kepuasan</a:t>
                      </a:r>
                      <a:r>
                        <a:rPr lang="en-US" sz="1000" dirty="0"/>
                        <a:t> </a:t>
                      </a:r>
                      <a:r>
                        <a:rPr lang="en-US" sz="1000" dirty="0" err="1"/>
                        <a:t>pelayanan</a:t>
                      </a:r>
                      <a:r>
                        <a:rPr lang="en-US" sz="1000" dirty="0"/>
                        <a:t> </a:t>
                      </a:r>
                      <a:r>
                        <a:rPr lang="en-US" sz="1000" dirty="0" err="1"/>
                        <a:t>petugas</a:t>
                      </a:r>
                      <a:r>
                        <a:rPr lang="en-US" sz="1000" dirty="0"/>
                        <a:t> haji </a:t>
                      </a:r>
                      <a:r>
                        <a:rPr lang="en-US" sz="1000" dirty="0" err="1"/>
                        <a:t>terhadap</a:t>
                      </a:r>
                      <a:r>
                        <a:rPr lang="en-US" sz="1000" dirty="0"/>
                        <a:t> rata-rata </a:t>
                      </a:r>
                      <a:r>
                        <a:rPr lang="en-US" sz="1000" dirty="0" err="1"/>
                        <a:t>skor</a:t>
                      </a:r>
                      <a:r>
                        <a:rPr lang="en-US" sz="1000" dirty="0"/>
                        <a:t> </a:t>
                      </a:r>
                      <a:r>
                        <a:rPr lang="en-US" sz="1000" dirty="0" err="1"/>
                        <a:t>tingkat</a:t>
                      </a:r>
                      <a:r>
                        <a:rPr lang="en-US" sz="1000" dirty="0"/>
                        <a:t> </a:t>
                      </a:r>
                      <a:r>
                        <a:rPr lang="en-US" sz="1000" dirty="0" err="1"/>
                        <a:t>kepentingan</a:t>
                      </a:r>
                      <a:r>
                        <a:rPr lang="en-US" sz="1000" dirty="0"/>
                        <a:t> </a:t>
                      </a:r>
                      <a:r>
                        <a:rPr lang="en-US" sz="1000" dirty="0" err="1"/>
                        <a:t>pelayanan</a:t>
                      </a:r>
                      <a:r>
                        <a:rPr lang="en-US" sz="1000" dirty="0"/>
                        <a:t> </a:t>
                      </a:r>
                      <a:r>
                        <a:rPr lang="en-US" sz="1000" dirty="0" err="1"/>
                        <a:t>petugas</a:t>
                      </a:r>
                      <a:r>
                        <a:rPr lang="en-US" sz="1000" dirty="0"/>
                        <a:t> haji.</a:t>
                      </a:r>
                    </a:p>
                  </a:txBody>
                  <a:tcPr>
                    <a:solidFill>
                      <a:schemeClr val="accent1">
                        <a:tint val="20000"/>
                        <a:alpha val="75000"/>
                      </a:schemeClr>
                    </a:solidFill>
                  </a:tcPr>
                </a:tc>
                <a:tc>
                  <a:txBody>
                    <a:bodyPr/>
                    <a:lstStyle/>
                    <a:p>
                      <a:r>
                        <a:rPr lang="en-US" sz="1000" dirty="0"/>
                        <a:t>- Tingkat </a:t>
                      </a:r>
                      <a:r>
                        <a:rPr lang="en-US" sz="1000" dirty="0" err="1"/>
                        <a:t>Kepuasan</a:t>
                      </a:r>
                      <a:r>
                        <a:rPr lang="en-US" sz="1000" dirty="0"/>
                        <a:t> </a:t>
                      </a:r>
                      <a:r>
                        <a:rPr lang="en-US" sz="1000" dirty="0" err="1"/>
                        <a:t>Pelayanan</a:t>
                      </a:r>
                      <a:r>
                        <a:rPr lang="en-US" sz="1000" dirty="0"/>
                        <a:t>  &lt; 50 : </a:t>
                      </a:r>
                      <a:r>
                        <a:rPr lang="en-US" sz="1000" dirty="0" err="1"/>
                        <a:t>pelayanan</a:t>
                      </a:r>
                      <a:r>
                        <a:rPr lang="en-US" sz="1000" dirty="0"/>
                        <a:t> </a:t>
                      </a:r>
                      <a:r>
                        <a:rPr lang="en-US" sz="1000" dirty="0" err="1"/>
                        <a:t>masih</a:t>
                      </a:r>
                      <a:r>
                        <a:rPr lang="en-US" sz="1000" dirty="0"/>
                        <a:t> di </a:t>
                      </a:r>
                      <a:r>
                        <a:rPr lang="en-US" sz="1000" dirty="0" err="1"/>
                        <a:t>bawah</a:t>
                      </a:r>
                      <a:r>
                        <a:rPr lang="en-US" sz="1000" dirty="0"/>
                        <a:t> </a:t>
                      </a:r>
                      <a:r>
                        <a:rPr lang="en-US" sz="1000" dirty="0" err="1"/>
                        <a:t>standar</a:t>
                      </a:r>
                      <a:r>
                        <a:rPr lang="en-US" sz="1000" dirty="0"/>
                        <a:t> </a:t>
                      </a:r>
                      <a:r>
                        <a:rPr lang="en-US" sz="1000" dirty="0" err="1"/>
                        <a:t>standar</a:t>
                      </a:r>
                      <a:r>
                        <a:rPr lang="en-US" sz="1000" dirty="0"/>
                        <a:t> (</a:t>
                      </a:r>
                      <a:r>
                        <a:rPr lang="en-US" sz="1000" dirty="0" err="1"/>
                        <a:t>sangat</a:t>
                      </a:r>
                      <a:r>
                        <a:rPr lang="en-US" sz="1000" dirty="0"/>
                        <a:t> </a:t>
                      </a:r>
                      <a:r>
                        <a:rPr lang="en-US" sz="1000" dirty="0" err="1"/>
                        <a:t>buruk</a:t>
                      </a:r>
                      <a:r>
                        <a:rPr lang="en-US" sz="1000" dirty="0"/>
                        <a:t>)</a:t>
                      </a:r>
                    </a:p>
                    <a:p>
                      <a:r>
                        <a:rPr lang="en-US" sz="1000" dirty="0"/>
                        <a:t>- 50 ≤ Tingkat </a:t>
                      </a:r>
                      <a:r>
                        <a:rPr lang="en-US" sz="1000" dirty="0" err="1"/>
                        <a:t>Kepuasan</a:t>
                      </a:r>
                      <a:r>
                        <a:rPr lang="en-US" sz="1000" dirty="0"/>
                        <a:t> </a:t>
                      </a:r>
                      <a:r>
                        <a:rPr lang="en-US" sz="1000" dirty="0" err="1"/>
                        <a:t>Pelayanan</a:t>
                      </a:r>
                      <a:r>
                        <a:rPr lang="en-US" sz="1000" dirty="0"/>
                        <a:t>  &lt; 65 : </a:t>
                      </a:r>
                      <a:r>
                        <a:rPr lang="en-US" sz="1000" dirty="0" err="1"/>
                        <a:t>pelayanan</a:t>
                      </a:r>
                      <a:r>
                        <a:rPr lang="en-US" sz="1000" dirty="0"/>
                        <a:t> </a:t>
                      </a:r>
                      <a:r>
                        <a:rPr lang="en-US" sz="1000" dirty="0" err="1"/>
                        <a:t>perlu</a:t>
                      </a:r>
                      <a:r>
                        <a:rPr lang="en-US" sz="1000" dirty="0"/>
                        <a:t> </a:t>
                      </a:r>
                      <a:r>
                        <a:rPr lang="en-US" sz="1000" dirty="0" err="1"/>
                        <a:t>ditingkatkan</a:t>
                      </a:r>
                      <a:r>
                        <a:rPr lang="en-US" sz="1000" dirty="0"/>
                        <a:t> (</a:t>
                      </a:r>
                      <a:r>
                        <a:rPr lang="en-US" sz="1000" dirty="0" err="1"/>
                        <a:t>buruk</a:t>
                      </a:r>
                      <a:r>
                        <a:rPr lang="en-US" sz="1000" dirty="0"/>
                        <a:t>)</a:t>
                      </a:r>
                    </a:p>
                    <a:p>
                      <a:r>
                        <a:rPr lang="en-US" sz="1000" dirty="0"/>
                        <a:t>- 65 ≤ Tingkat </a:t>
                      </a:r>
                      <a:r>
                        <a:rPr lang="en-US" sz="1000" dirty="0" err="1"/>
                        <a:t>Kepuasan</a:t>
                      </a:r>
                      <a:r>
                        <a:rPr lang="en-US" sz="1000" dirty="0"/>
                        <a:t> </a:t>
                      </a:r>
                      <a:r>
                        <a:rPr lang="en-US" sz="1000" dirty="0" err="1"/>
                        <a:t>Pelayanan</a:t>
                      </a:r>
                      <a:r>
                        <a:rPr lang="en-US" sz="1000" dirty="0"/>
                        <a:t>  &lt; 75 : </a:t>
                      </a:r>
                      <a:r>
                        <a:rPr lang="en-US" sz="1000" dirty="0" err="1"/>
                        <a:t>pelayanan</a:t>
                      </a:r>
                      <a:r>
                        <a:rPr lang="en-US" sz="1000" dirty="0"/>
                        <a:t> </a:t>
                      </a:r>
                      <a:r>
                        <a:rPr lang="en-US" sz="1000" dirty="0" err="1"/>
                        <a:t>sudah</a:t>
                      </a:r>
                      <a:r>
                        <a:rPr lang="en-US" sz="1000" dirty="0"/>
                        <a:t> </a:t>
                      </a:r>
                      <a:r>
                        <a:rPr lang="en-US" sz="1000" dirty="0" err="1"/>
                        <a:t>memenuhi</a:t>
                      </a:r>
                      <a:r>
                        <a:rPr lang="en-US" sz="1000" dirty="0"/>
                        <a:t> </a:t>
                      </a:r>
                      <a:r>
                        <a:rPr lang="en-US" sz="1000" dirty="0" err="1"/>
                        <a:t>standar</a:t>
                      </a:r>
                      <a:r>
                        <a:rPr lang="en-US" sz="1000" dirty="0"/>
                        <a:t> (</a:t>
                      </a:r>
                      <a:r>
                        <a:rPr lang="en-US" sz="1000" dirty="0" err="1"/>
                        <a:t>sesuai</a:t>
                      </a:r>
                      <a:r>
                        <a:rPr lang="en-US" sz="1000" dirty="0"/>
                        <a:t>)</a:t>
                      </a:r>
                    </a:p>
                    <a:p>
                      <a:r>
                        <a:rPr lang="en-US" sz="1000" dirty="0"/>
                        <a:t>- 75 ≤ Tingkat </a:t>
                      </a:r>
                      <a:r>
                        <a:rPr lang="en-US" sz="1000" dirty="0" err="1"/>
                        <a:t>Kepuasan</a:t>
                      </a:r>
                      <a:r>
                        <a:rPr lang="en-US" sz="1000" dirty="0"/>
                        <a:t> </a:t>
                      </a:r>
                      <a:r>
                        <a:rPr lang="en-US" sz="1000" dirty="0" err="1"/>
                        <a:t>Pelayanan</a:t>
                      </a:r>
                      <a:r>
                        <a:rPr lang="en-US" sz="1000" dirty="0"/>
                        <a:t>  &lt; 85 : </a:t>
                      </a:r>
                      <a:r>
                        <a:rPr lang="en-US" sz="1000" dirty="0" err="1"/>
                        <a:t>pelayanan</a:t>
                      </a:r>
                      <a:r>
                        <a:rPr lang="en-US" sz="1000" dirty="0"/>
                        <a:t> di </a:t>
                      </a:r>
                      <a:r>
                        <a:rPr lang="en-US" sz="1000" dirty="0" err="1"/>
                        <a:t>atas</a:t>
                      </a:r>
                      <a:r>
                        <a:rPr lang="en-US" sz="1000" dirty="0"/>
                        <a:t> </a:t>
                      </a:r>
                      <a:r>
                        <a:rPr lang="en-US" sz="1000" dirty="0" err="1"/>
                        <a:t>standar</a:t>
                      </a:r>
                      <a:r>
                        <a:rPr lang="en-US" sz="1000" dirty="0"/>
                        <a:t> (</a:t>
                      </a:r>
                      <a:r>
                        <a:rPr lang="en-US" sz="1000" dirty="0" err="1"/>
                        <a:t>memuaskan</a:t>
                      </a:r>
                      <a:r>
                        <a:rPr lang="en-US" sz="1000" dirty="0"/>
                        <a:t>)</a:t>
                      </a:r>
                    </a:p>
                    <a:p>
                      <a:r>
                        <a:rPr lang="en-US" sz="1000" dirty="0"/>
                        <a:t>- Tingkat </a:t>
                      </a:r>
                      <a:r>
                        <a:rPr lang="en-US" sz="1000" dirty="0" err="1"/>
                        <a:t>Kepuasan</a:t>
                      </a:r>
                      <a:r>
                        <a:rPr lang="en-US" sz="1000" dirty="0"/>
                        <a:t> </a:t>
                      </a:r>
                      <a:r>
                        <a:rPr lang="en-US" sz="1000" dirty="0" err="1"/>
                        <a:t>Pelayanan</a:t>
                      </a:r>
                      <a:r>
                        <a:rPr lang="en-US" sz="1000" dirty="0"/>
                        <a:t>  ≥ 85 : </a:t>
                      </a:r>
                      <a:r>
                        <a:rPr lang="en-US" sz="1000" dirty="0" err="1"/>
                        <a:t>pelayanan</a:t>
                      </a:r>
                      <a:r>
                        <a:rPr lang="en-US" sz="1000" dirty="0"/>
                        <a:t> </a:t>
                      </a:r>
                      <a:r>
                        <a:rPr lang="en-US" sz="1000" dirty="0" err="1"/>
                        <a:t>sudah</a:t>
                      </a:r>
                      <a:r>
                        <a:rPr lang="en-US" sz="1000" dirty="0"/>
                        <a:t> </a:t>
                      </a:r>
                      <a:r>
                        <a:rPr lang="en-US" sz="1000" dirty="0" err="1"/>
                        <a:t>sangat</a:t>
                      </a:r>
                      <a:r>
                        <a:rPr lang="en-US" sz="1000" dirty="0"/>
                        <a:t> </a:t>
                      </a:r>
                      <a:r>
                        <a:rPr lang="en-US" sz="1000" dirty="0" err="1"/>
                        <a:t>baik</a:t>
                      </a:r>
                      <a:r>
                        <a:rPr lang="en-US" sz="1000" dirty="0"/>
                        <a:t> (</a:t>
                      </a:r>
                      <a:r>
                        <a:rPr lang="en-US" sz="1000" dirty="0" err="1"/>
                        <a:t>sangat</a:t>
                      </a:r>
                      <a:r>
                        <a:rPr lang="en-US" sz="1000" dirty="0"/>
                        <a:t> </a:t>
                      </a:r>
                      <a:r>
                        <a:rPr lang="en-US" sz="1000" dirty="0" err="1"/>
                        <a:t>memuaskan</a:t>
                      </a:r>
                      <a:r>
                        <a:rPr lang="en-US" sz="1000" dirty="0"/>
                        <a:t>)</a:t>
                      </a:r>
                    </a:p>
                    <a:p>
                      <a:endParaRPr lang="en-US" sz="1000" dirty="0"/>
                    </a:p>
                    <a:p>
                      <a:r>
                        <a:rPr lang="en-US" sz="1000" dirty="0" err="1"/>
                        <a:t>Contoh</a:t>
                      </a:r>
                      <a:r>
                        <a:rPr lang="en-US" sz="1000" dirty="0"/>
                        <a:t>:</a:t>
                      </a:r>
                    </a:p>
                    <a:p>
                      <a:r>
                        <a:rPr lang="en-US" sz="1000" dirty="0"/>
                        <a:t>Nilai </a:t>
                      </a:r>
                      <a:r>
                        <a:rPr lang="en-US" sz="1000" dirty="0" err="1"/>
                        <a:t>indeks</a:t>
                      </a:r>
                      <a:r>
                        <a:rPr lang="en-US" sz="1000" dirty="0"/>
                        <a:t> </a:t>
                      </a:r>
                      <a:r>
                        <a:rPr lang="en-US" sz="1000" dirty="0" err="1"/>
                        <a:t>pelayanan</a:t>
                      </a:r>
                      <a:r>
                        <a:rPr lang="en-US" sz="1000" dirty="0"/>
                        <a:t> </a:t>
                      </a:r>
                      <a:r>
                        <a:rPr lang="en-US" sz="1000" dirty="0" err="1"/>
                        <a:t>petugas</a:t>
                      </a:r>
                      <a:r>
                        <a:rPr lang="en-US" sz="1000" dirty="0"/>
                        <a:t> haji 87,66. </a:t>
                      </a:r>
                      <a:r>
                        <a:rPr lang="en-US" sz="1000" dirty="0" err="1"/>
                        <a:t>Artinya</a:t>
                      </a:r>
                      <a:r>
                        <a:rPr lang="en-US" sz="1000" dirty="0"/>
                        <a:t>, </a:t>
                      </a:r>
                      <a:r>
                        <a:rPr lang="en-US" sz="1000" dirty="0" err="1"/>
                        <a:t>tingkat</a:t>
                      </a:r>
                      <a:r>
                        <a:rPr lang="en-US" sz="1000" dirty="0"/>
                        <a:t> </a:t>
                      </a:r>
                      <a:r>
                        <a:rPr lang="en-US" sz="1000" dirty="0" err="1"/>
                        <a:t>pelayanan</a:t>
                      </a:r>
                      <a:r>
                        <a:rPr lang="en-US" sz="1000" dirty="0"/>
                        <a:t> yang </a:t>
                      </a:r>
                      <a:r>
                        <a:rPr lang="en-US" sz="1000" dirty="0" err="1"/>
                        <a:t>diberikan</a:t>
                      </a:r>
                      <a:r>
                        <a:rPr lang="en-US" sz="1000" dirty="0"/>
                        <a:t> oleh </a:t>
                      </a:r>
                      <a:r>
                        <a:rPr lang="en-US" sz="1000" dirty="0" err="1"/>
                        <a:t>petugas</a:t>
                      </a:r>
                      <a:r>
                        <a:rPr lang="en-US" sz="1000" dirty="0"/>
                        <a:t> haji </a:t>
                      </a:r>
                      <a:r>
                        <a:rPr lang="en-US" sz="1000" dirty="0" err="1"/>
                        <a:t>kepada</a:t>
                      </a:r>
                      <a:r>
                        <a:rPr lang="en-US" sz="1000" dirty="0"/>
                        <a:t> </a:t>
                      </a:r>
                      <a:r>
                        <a:rPr lang="en-US" sz="1000" dirty="0" err="1"/>
                        <a:t>jemaah</a:t>
                      </a:r>
                      <a:r>
                        <a:rPr lang="en-US" sz="1000" dirty="0"/>
                        <a:t> haji Indonesia </a:t>
                      </a:r>
                      <a:r>
                        <a:rPr lang="en-US" sz="1000" dirty="0" err="1"/>
                        <a:t>sudah</a:t>
                      </a:r>
                      <a:r>
                        <a:rPr lang="en-US" sz="1000" dirty="0"/>
                        <a:t> </a:t>
                      </a:r>
                      <a:r>
                        <a:rPr lang="en-US" sz="1000" dirty="0" err="1"/>
                        <a:t>sangat</a:t>
                      </a:r>
                      <a:r>
                        <a:rPr lang="en-US" sz="1000" dirty="0"/>
                        <a:t> </a:t>
                      </a:r>
                      <a:r>
                        <a:rPr lang="en-US" sz="1000" dirty="0" err="1"/>
                        <a:t>baik</a:t>
                      </a:r>
                      <a:r>
                        <a:rPr lang="en-US" sz="1000" dirty="0"/>
                        <a:t> (</a:t>
                      </a:r>
                      <a:r>
                        <a:rPr lang="en-US" sz="1000" dirty="0" err="1"/>
                        <a:t>sangat</a:t>
                      </a:r>
                      <a:r>
                        <a:rPr lang="en-US" sz="1000" dirty="0"/>
                        <a:t> </a:t>
                      </a:r>
                      <a:r>
                        <a:rPr lang="en-US" sz="1000" dirty="0" err="1"/>
                        <a:t>memuaskan</a:t>
                      </a:r>
                      <a:r>
                        <a:rPr lang="en-US" sz="1000" dirty="0"/>
                        <a:t>)</a:t>
                      </a:r>
                    </a:p>
                  </a:txBody>
                  <a:tcPr>
                    <a:solidFill>
                      <a:schemeClr val="accent1">
                        <a:tint val="20000"/>
                        <a:alpha val="75000"/>
                      </a:schemeClr>
                    </a:solidFill>
                  </a:tcPr>
                </a:tc>
                <a:extLst>
                  <a:ext uri="{0D108BD9-81ED-4DB2-BD59-A6C34878D82A}">
                    <a16:rowId xmlns:a16="http://schemas.microsoft.com/office/drawing/2014/main" val="3267637102"/>
                  </a:ext>
                </a:extLst>
              </a:tr>
            </a:tbl>
          </a:graphicData>
        </a:graphic>
      </p:graphicFrame>
      <p:pic>
        <p:nvPicPr>
          <p:cNvPr id="9" name="Picture 8">
            <a:extLst>
              <a:ext uri="{FF2B5EF4-FFF2-40B4-BE49-F238E27FC236}">
                <a16:creationId xmlns:a16="http://schemas.microsoft.com/office/drawing/2014/main" id="{44E08BFA-C612-4404-8F8C-5D7B860D4922}"/>
              </a:ext>
            </a:extLst>
          </p:cNvPr>
          <p:cNvPicPr>
            <a:picLocks noChangeAspect="1"/>
          </p:cNvPicPr>
          <p:nvPr/>
        </p:nvPicPr>
        <p:blipFill>
          <a:blip r:embed="rId3"/>
          <a:stretch>
            <a:fillRect/>
          </a:stretch>
        </p:blipFill>
        <p:spPr>
          <a:xfrm>
            <a:off x="444381" y="1384874"/>
            <a:ext cx="11359477" cy="748190"/>
          </a:xfrm>
          <a:prstGeom prst="rect">
            <a:avLst/>
          </a:prstGeom>
        </p:spPr>
      </p:pic>
      <p:sp>
        <p:nvSpPr>
          <p:cNvPr id="10" name="文本框 25">
            <a:extLst>
              <a:ext uri="{FF2B5EF4-FFF2-40B4-BE49-F238E27FC236}">
                <a16:creationId xmlns:a16="http://schemas.microsoft.com/office/drawing/2014/main" id="{E7A784F6-4F42-4BE8-B8C9-F7516FAD1BC9}"/>
              </a:ext>
            </a:extLst>
          </p:cNvPr>
          <p:cNvSpPr txBox="1"/>
          <p:nvPr/>
        </p:nvSpPr>
        <p:spPr>
          <a:xfrm>
            <a:off x="8764293" y="557155"/>
            <a:ext cx="3148541" cy="461665"/>
          </a:xfrm>
          <a:prstGeom prst="rect">
            <a:avLst/>
          </a:prstGeom>
          <a:noFill/>
        </p:spPr>
        <p:txBody>
          <a:bodyPr wrap="square" rtlCol="0">
            <a:spAutoFit/>
          </a:bodyPr>
          <a:lstStyle/>
          <a:p>
            <a:r>
              <a:rPr lang="en-US" altLang="zh-CN" sz="2400" dirty="0" err="1">
                <a:solidFill>
                  <a:schemeClr val="accent3"/>
                </a:solidFill>
                <a:latin typeface="Franklin Gothic Medium Cond" panose="020B0606030402020204" pitchFamily="34" charset="0"/>
              </a:rPr>
              <a:t>Contoh</a:t>
            </a:r>
            <a:r>
              <a:rPr lang="en-US" altLang="zh-CN" sz="2400" dirty="0">
                <a:solidFill>
                  <a:schemeClr val="accent3"/>
                </a:solidFill>
                <a:latin typeface="Franklin Gothic Medium Cond" panose="020B0606030402020204" pitchFamily="34" charset="0"/>
              </a:rPr>
              <a:t> MS-Ind (File Excel)</a:t>
            </a:r>
          </a:p>
        </p:txBody>
      </p:sp>
      <p:sp>
        <p:nvSpPr>
          <p:cNvPr id="11" name="文本框 25">
            <a:hlinkClick r:id="rId4" action="ppaction://hlinkfile"/>
            <a:extLst>
              <a:ext uri="{FF2B5EF4-FFF2-40B4-BE49-F238E27FC236}">
                <a16:creationId xmlns:a16="http://schemas.microsoft.com/office/drawing/2014/main" id="{E11A3FA2-C2C0-44E6-89EC-66F4EDBB4EB8}"/>
              </a:ext>
            </a:extLst>
          </p:cNvPr>
          <p:cNvSpPr txBox="1"/>
          <p:nvPr/>
        </p:nvSpPr>
        <p:spPr>
          <a:xfrm>
            <a:off x="8764294" y="949731"/>
            <a:ext cx="3148541" cy="276999"/>
          </a:xfrm>
          <a:prstGeom prst="rect">
            <a:avLst/>
          </a:prstGeom>
          <a:noFill/>
        </p:spPr>
        <p:txBody>
          <a:bodyPr wrap="square" rtlCol="0">
            <a:spAutoFit/>
          </a:bodyPr>
          <a:lstStyle/>
          <a:p>
            <a:r>
              <a:rPr lang="en-US" altLang="zh-CN" sz="1200" i="1" dirty="0">
                <a:solidFill>
                  <a:schemeClr val="accent3"/>
                </a:solidFill>
                <a:latin typeface="Franklin Gothic Medium Cond" panose="020B0606030402020204" pitchFamily="34" charset="0"/>
              </a:rPr>
              <a:t>Click here</a:t>
            </a:r>
          </a:p>
        </p:txBody>
      </p:sp>
    </p:spTree>
    <p:extLst>
      <p:ext uri="{BB962C8B-B14F-4D97-AF65-F5344CB8AC3E}">
        <p14:creationId xmlns:p14="http://schemas.microsoft.com/office/powerpoint/2010/main" val="36790234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61BA883-D839-4E9F-9472-A62BE6DF671E}"/>
              </a:ext>
            </a:extLst>
          </p:cNvPr>
          <p:cNvSpPr>
            <a:spLocks noGrp="1"/>
          </p:cNvSpPr>
          <p:nvPr>
            <p:ph type="sldNum" sz="quarter" idx="12"/>
          </p:nvPr>
        </p:nvSpPr>
        <p:spPr/>
        <p:txBody>
          <a:bodyPr/>
          <a:lstStyle/>
          <a:p>
            <a:fld id="{EB9E5DA5-6055-4EBD-AF78-CBB20B4B5717}" type="slidenum">
              <a:rPr lang="en-US" smtClean="0"/>
              <a:pPr/>
              <a:t>48</a:t>
            </a:fld>
            <a:endParaRPr lang="en-US" dirty="0"/>
          </a:p>
        </p:txBody>
      </p:sp>
      <p:pic>
        <p:nvPicPr>
          <p:cNvPr id="5" name="Picture 4">
            <a:extLst>
              <a:ext uri="{FF2B5EF4-FFF2-40B4-BE49-F238E27FC236}">
                <a16:creationId xmlns:a16="http://schemas.microsoft.com/office/drawing/2014/main" id="{DE05776C-7D6F-466A-84FE-DA64FCFFE8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2667000" y="-2667000"/>
            <a:ext cx="6858000" cy="12192000"/>
          </a:xfrm>
          <a:prstGeom prst="rect">
            <a:avLst/>
          </a:prstGeom>
        </p:spPr>
      </p:pic>
      <p:sp>
        <p:nvSpPr>
          <p:cNvPr id="6" name="文本框 25">
            <a:extLst>
              <a:ext uri="{FF2B5EF4-FFF2-40B4-BE49-F238E27FC236}">
                <a16:creationId xmlns:a16="http://schemas.microsoft.com/office/drawing/2014/main" id="{160D10DE-EDC8-4498-8DE5-F3E4B65B6D31}"/>
              </a:ext>
            </a:extLst>
          </p:cNvPr>
          <p:cNvSpPr txBox="1"/>
          <p:nvPr/>
        </p:nvSpPr>
        <p:spPr>
          <a:xfrm>
            <a:off x="200629" y="122990"/>
            <a:ext cx="7299788" cy="1261884"/>
          </a:xfrm>
          <a:prstGeom prst="rect">
            <a:avLst/>
          </a:prstGeom>
          <a:noFill/>
        </p:spPr>
        <p:txBody>
          <a:bodyPr wrap="square" rtlCol="0">
            <a:spAutoFit/>
          </a:bodyPr>
          <a:lstStyle/>
          <a:p>
            <a:r>
              <a:rPr lang="en-US" altLang="zh-CN" sz="4400" dirty="0" err="1">
                <a:solidFill>
                  <a:srgbClr val="FFC000"/>
                </a:solidFill>
                <a:latin typeface="Franklin Gothic Medium Cond" panose="020B0606030402020204" pitchFamily="34" charset="0"/>
              </a:rPr>
              <a:t>Contoh</a:t>
            </a:r>
            <a:r>
              <a:rPr lang="en-US" altLang="zh-CN" sz="4400" dirty="0">
                <a:solidFill>
                  <a:srgbClr val="FFC000"/>
                </a:solidFill>
                <a:latin typeface="Franklin Gothic Medium Cond" panose="020B0606030402020204" pitchFamily="34" charset="0"/>
              </a:rPr>
              <a:t> </a:t>
            </a:r>
            <a:r>
              <a:rPr lang="en-US" altLang="zh-CN" sz="4400" dirty="0" err="1">
                <a:solidFill>
                  <a:srgbClr val="FFC000"/>
                </a:solidFill>
                <a:latin typeface="Franklin Gothic Medium Cond" panose="020B0606030402020204" pitchFamily="34" charset="0"/>
              </a:rPr>
              <a:t>Pengisian</a:t>
            </a:r>
            <a:r>
              <a:rPr lang="en-US" altLang="zh-CN" sz="4400" dirty="0">
                <a:solidFill>
                  <a:srgbClr val="FFC000"/>
                </a:solidFill>
                <a:latin typeface="Franklin Gothic Medium Cond" panose="020B0606030402020204" pitchFamily="34" charset="0"/>
              </a:rPr>
              <a:t> </a:t>
            </a:r>
            <a:r>
              <a:rPr lang="en-US" altLang="zh-CN" sz="4400" dirty="0" err="1">
                <a:solidFill>
                  <a:srgbClr val="FFC000"/>
                </a:solidFill>
                <a:latin typeface="Franklin Gothic Medium Cond" panose="020B0606030402020204" pitchFamily="34" charset="0"/>
              </a:rPr>
              <a:t>Indikator</a:t>
            </a:r>
            <a:r>
              <a:rPr lang="en-US" altLang="zh-CN" sz="4400" dirty="0">
                <a:solidFill>
                  <a:srgbClr val="FFC000"/>
                </a:solidFill>
                <a:latin typeface="Franklin Gothic Medium Cond" panose="020B0606030402020204" pitchFamily="34" charset="0"/>
              </a:rPr>
              <a:t> </a:t>
            </a:r>
            <a:r>
              <a:rPr lang="en-US" altLang="zh-CN" sz="2800" dirty="0">
                <a:solidFill>
                  <a:srgbClr val="FF0000"/>
                </a:solidFill>
                <a:latin typeface="Franklin Gothic Medium Cond" panose="020B0606030402020204" pitchFamily="34" charset="0"/>
              </a:rPr>
              <a:t>[2]</a:t>
            </a:r>
          </a:p>
          <a:p>
            <a:r>
              <a:rPr lang="en-US" altLang="zh-CN" sz="3200" dirty="0" err="1">
                <a:solidFill>
                  <a:schemeClr val="bg1"/>
                </a:solidFill>
                <a:latin typeface="Franklin Gothic Medium Cond" panose="020B0606030402020204" pitchFamily="34" charset="0"/>
              </a:rPr>
              <a:t>Indeks</a:t>
            </a:r>
            <a:r>
              <a:rPr lang="en-US" altLang="zh-CN" sz="3200" dirty="0">
                <a:solidFill>
                  <a:schemeClr val="bg1"/>
                </a:solidFill>
                <a:latin typeface="Franklin Gothic Medium Cond" panose="020B0606030402020204" pitchFamily="34" charset="0"/>
              </a:rPr>
              <a:t> Pembangunan </a:t>
            </a:r>
            <a:r>
              <a:rPr lang="en-US" altLang="zh-CN" sz="3200" dirty="0" err="1">
                <a:solidFill>
                  <a:schemeClr val="bg1"/>
                </a:solidFill>
                <a:latin typeface="Franklin Gothic Medium Cond" panose="020B0606030402020204" pitchFamily="34" charset="0"/>
              </a:rPr>
              <a:t>Manusia</a:t>
            </a:r>
            <a:endParaRPr lang="en-US" altLang="zh-CN" sz="3200" dirty="0">
              <a:solidFill>
                <a:schemeClr val="bg1"/>
              </a:solidFill>
              <a:latin typeface="Franklin Gothic Medium Cond" panose="020B0606030402020204" pitchFamily="34" charset="0"/>
            </a:endParaRPr>
          </a:p>
        </p:txBody>
      </p:sp>
      <p:graphicFrame>
        <p:nvGraphicFramePr>
          <p:cNvPr id="7" name="Table 7">
            <a:extLst>
              <a:ext uri="{FF2B5EF4-FFF2-40B4-BE49-F238E27FC236}">
                <a16:creationId xmlns:a16="http://schemas.microsoft.com/office/drawing/2014/main" id="{51927E04-5741-4D01-A9F8-99DFDF6CEDE2}"/>
              </a:ext>
            </a:extLst>
          </p:cNvPr>
          <p:cNvGraphicFramePr>
            <a:graphicFrameLocks noGrp="1"/>
          </p:cNvGraphicFramePr>
          <p:nvPr>
            <p:extLst>
              <p:ext uri="{D42A27DB-BD31-4B8C-83A1-F6EECF244321}">
                <p14:modId xmlns:p14="http://schemas.microsoft.com/office/powerpoint/2010/main" val="2593686451"/>
              </p:ext>
            </p:extLst>
          </p:nvPr>
        </p:nvGraphicFramePr>
        <p:xfrm>
          <a:off x="444381" y="1507864"/>
          <a:ext cx="11237719" cy="5003800"/>
        </p:xfrm>
        <a:graphic>
          <a:graphicData uri="http://schemas.openxmlformats.org/drawingml/2006/table">
            <a:tbl>
              <a:tblPr firstRow="1" bandRow="1">
                <a:tableStyleId>{5C22544A-7EE6-4342-B048-85BDC9FD1C3A}</a:tableStyleId>
              </a:tblPr>
              <a:tblGrid>
                <a:gridCol w="538385">
                  <a:extLst>
                    <a:ext uri="{9D8B030D-6E8A-4147-A177-3AD203B41FA5}">
                      <a16:colId xmlns:a16="http://schemas.microsoft.com/office/drawing/2014/main" val="1589175564"/>
                    </a:ext>
                  </a:extLst>
                </a:gridCol>
                <a:gridCol w="4948015">
                  <a:extLst>
                    <a:ext uri="{9D8B030D-6E8A-4147-A177-3AD203B41FA5}">
                      <a16:colId xmlns:a16="http://schemas.microsoft.com/office/drawing/2014/main" val="2272410819"/>
                    </a:ext>
                  </a:extLst>
                </a:gridCol>
                <a:gridCol w="1512606">
                  <a:extLst>
                    <a:ext uri="{9D8B030D-6E8A-4147-A177-3AD203B41FA5}">
                      <a16:colId xmlns:a16="http://schemas.microsoft.com/office/drawing/2014/main" val="2978662218"/>
                    </a:ext>
                  </a:extLst>
                </a:gridCol>
                <a:gridCol w="1401510">
                  <a:extLst>
                    <a:ext uri="{9D8B030D-6E8A-4147-A177-3AD203B41FA5}">
                      <a16:colId xmlns:a16="http://schemas.microsoft.com/office/drawing/2014/main" val="3074010294"/>
                    </a:ext>
                  </a:extLst>
                </a:gridCol>
                <a:gridCol w="2837203">
                  <a:extLst>
                    <a:ext uri="{9D8B030D-6E8A-4147-A177-3AD203B41FA5}">
                      <a16:colId xmlns:a16="http://schemas.microsoft.com/office/drawing/2014/main" val="4256047869"/>
                    </a:ext>
                  </a:extLst>
                </a:gridCol>
              </a:tblGrid>
              <a:tr h="370840">
                <a:tc>
                  <a:txBody>
                    <a:bodyPr/>
                    <a:lstStyle/>
                    <a:p>
                      <a:pPr algn="ctr"/>
                      <a:r>
                        <a:rPr lang="en-US" dirty="0"/>
                        <a:t>No.</a:t>
                      </a:r>
                    </a:p>
                  </a:txBody>
                  <a:tcPr anchor="ctr">
                    <a:solidFill>
                      <a:schemeClr val="accent1">
                        <a:alpha val="75000"/>
                      </a:schemeClr>
                    </a:solidFill>
                  </a:tcPr>
                </a:tc>
                <a:tc>
                  <a:txBody>
                    <a:bodyPr/>
                    <a:lstStyle/>
                    <a:p>
                      <a:pPr algn="ctr"/>
                      <a:r>
                        <a:rPr lang="en-US" dirty="0" err="1"/>
                        <a:t>Metode</a:t>
                      </a:r>
                      <a:r>
                        <a:rPr lang="en-US" dirty="0"/>
                        <a:t>/</a:t>
                      </a:r>
                      <a:r>
                        <a:rPr lang="en-US" dirty="0" err="1"/>
                        <a:t>Rumus</a:t>
                      </a:r>
                      <a:r>
                        <a:rPr lang="en-US" dirty="0"/>
                        <a:t> </a:t>
                      </a:r>
                      <a:r>
                        <a:rPr lang="en-US" dirty="0" err="1"/>
                        <a:t>Penghitungan</a:t>
                      </a:r>
                      <a:endParaRPr lang="en-US" dirty="0"/>
                    </a:p>
                  </a:txBody>
                  <a:tcPr anchor="ctr">
                    <a:solidFill>
                      <a:schemeClr val="accent1">
                        <a:alpha val="75000"/>
                      </a:schemeClr>
                    </a:solidFill>
                  </a:tcPr>
                </a:tc>
                <a:tc>
                  <a:txBody>
                    <a:bodyPr/>
                    <a:lstStyle/>
                    <a:p>
                      <a:pPr algn="ctr"/>
                      <a:r>
                        <a:rPr lang="en-US" dirty="0" err="1"/>
                        <a:t>Ukuran</a:t>
                      </a:r>
                      <a:endParaRPr lang="en-US" dirty="0"/>
                    </a:p>
                  </a:txBody>
                  <a:tcPr anchor="ctr">
                    <a:solidFill>
                      <a:schemeClr val="accent1">
                        <a:alpha val="75000"/>
                      </a:schemeClr>
                    </a:solidFill>
                  </a:tcPr>
                </a:tc>
                <a:tc>
                  <a:txBody>
                    <a:bodyPr/>
                    <a:lstStyle/>
                    <a:p>
                      <a:pPr algn="ctr"/>
                      <a:r>
                        <a:rPr lang="en-US" dirty="0" err="1"/>
                        <a:t>Satuan</a:t>
                      </a:r>
                      <a:endParaRPr lang="en-US" dirty="0"/>
                    </a:p>
                  </a:txBody>
                  <a:tcPr anchor="ctr">
                    <a:solidFill>
                      <a:schemeClr val="accent1">
                        <a:alpha val="75000"/>
                      </a:schemeClr>
                    </a:solidFill>
                  </a:tcPr>
                </a:tc>
                <a:tc>
                  <a:txBody>
                    <a:bodyPr/>
                    <a:lstStyle/>
                    <a:p>
                      <a:pPr algn="ctr"/>
                      <a:r>
                        <a:rPr lang="en-US" dirty="0" err="1"/>
                        <a:t>Klasifikasi</a:t>
                      </a:r>
                      <a:endParaRPr lang="en-US" dirty="0"/>
                    </a:p>
                  </a:txBody>
                  <a:tcPr anchor="ctr">
                    <a:solidFill>
                      <a:schemeClr val="accent1">
                        <a:alpha val="75000"/>
                      </a:schemeClr>
                    </a:solidFill>
                  </a:tcPr>
                </a:tc>
                <a:extLst>
                  <a:ext uri="{0D108BD9-81ED-4DB2-BD59-A6C34878D82A}">
                    <a16:rowId xmlns:a16="http://schemas.microsoft.com/office/drawing/2014/main" val="1169988834"/>
                  </a:ext>
                </a:extLst>
              </a:tr>
              <a:tr h="300474">
                <a:tc>
                  <a:txBody>
                    <a:bodyPr/>
                    <a:lstStyle/>
                    <a:p>
                      <a:pPr algn="ctr"/>
                      <a:r>
                        <a:rPr lang="en-US" sz="1400" dirty="0"/>
                        <a:t>(1)</a:t>
                      </a:r>
                    </a:p>
                  </a:txBody>
                  <a:tcPr>
                    <a:solidFill>
                      <a:schemeClr val="accent1">
                        <a:tint val="40000"/>
                        <a:alpha val="75000"/>
                      </a:schemeClr>
                    </a:solidFill>
                  </a:tcPr>
                </a:tc>
                <a:tc>
                  <a:txBody>
                    <a:bodyPr/>
                    <a:lstStyle/>
                    <a:p>
                      <a:pPr algn="ctr"/>
                      <a:r>
                        <a:rPr lang="en-US" sz="1400" dirty="0"/>
                        <a:t>(6)</a:t>
                      </a:r>
                    </a:p>
                  </a:txBody>
                  <a:tcPr>
                    <a:solidFill>
                      <a:schemeClr val="accent1">
                        <a:tint val="40000"/>
                        <a:alpha val="75000"/>
                      </a:schemeClr>
                    </a:solidFill>
                  </a:tcPr>
                </a:tc>
                <a:tc>
                  <a:txBody>
                    <a:bodyPr/>
                    <a:lstStyle/>
                    <a:p>
                      <a:pPr algn="ctr"/>
                      <a:r>
                        <a:rPr lang="en-US" sz="1400" dirty="0"/>
                        <a:t>(7)</a:t>
                      </a:r>
                    </a:p>
                  </a:txBody>
                  <a:tcPr>
                    <a:solidFill>
                      <a:schemeClr val="accent1">
                        <a:tint val="40000"/>
                        <a:alpha val="75000"/>
                      </a:schemeClr>
                    </a:solidFill>
                  </a:tcPr>
                </a:tc>
                <a:tc>
                  <a:txBody>
                    <a:bodyPr/>
                    <a:lstStyle/>
                    <a:p>
                      <a:pPr algn="ctr"/>
                      <a:r>
                        <a:rPr lang="en-US" sz="1400" dirty="0"/>
                        <a:t>(8)</a:t>
                      </a:r>
                    </a:p>
                  </a:txBody>
                  <a:tcPr>
                    <a:solidFill>
                      <a:schemeClr val="accent1">
                        <a:tint val="40000"/>
                        <a:alpha val="75000"/>
                      </a:schemeClr>
                    </a:solidFill>
                  </a:tcPr>
                </a:tc>
                <a:tc>
                  <a:txBody>
                    <a:bodyPr/>
                    <a:lstStyle/>
                    <a:p>
                      <a:pPr algn="ctr"/>
                      <a:r>
                        <a:rPr lang="en-US" sz="1400" dirty="0"/>
                        <a:t>(9)</a:t>
                      </a:r>
                    </a:p>
                  </a:txBody>
                  <a:tcPr>
                    <a:solidFill>
                      <a:schemeClr val="accent1">
                        <a:tint val="40000"/>
                        <a:alpha val="75000"/>
                      </a:schemeClr>
                    </a:solidFill>
                  </a:tcPr>
                </a:tc>
                <a:extLst>
                  <a:ext uri="{0D108BD9-81ED-4DB2-BD59-A6C34878D82A}">
                    <a16:rowId xmlns:a16="http://schemas.microsoft.com/office/drawing/2014/main" val="3595975004"/>
                  </a:ext>
                </a:extLst>
              </a:tr>
              <a:tr h="370840">
                <a:tc>
                  <a:txBody>
                    <a:bodyPr/>
                    <a:lstStyle/>
                    <a:p>
                      <a:pPr algn="ctr"/>
                      <a:r>
                        <a:rPr lang="en-US" sz="1600" dirty="0"/>
                        <a:t>1.</a:t>
                      </a:r>
                    </a:p>
                  </a:txBody>
                  <a:tcPr>
                    <a:solidFill>
                      <a:schemeClr val="accent1">
                        <a:tint val="20000"/>
                        <a:alpha val="75000"/>
                      </a:schemeClr>
                    </a:solidFill>
                  </a:tcPr>
                </a:tc>
                <a:tc>
                  <a:txBody>
                    <a:bodyPr/>
                    <a:lstStyle/>
                    <a:p>
                      <a:r>
                        <a:rPr lang="en-US" sz="1600" dirty="0"/>
                        <a:t>IKJHI = (Rata-rata </a:t>
                      </a:r>
                      <a:r>
                        <a:rPr lang="en-US" sz="1600" dirty="0" err="1"/>
                        <a:t>skor</a:t>
                      </a:r>
                      <a:r>
                        <a:rPr lang="en-US" sz="1600" dirty="0"/>
                        <a:t> </a:t>
                      </a:r>
                      <a:r>
                        <a:rPr lang="en-US" sz="1600" dirty="0" err="1"/>
                        <a:t>tingkat</a:t>
                      </a:r>
                      <a:r>
                        <a:rPr lang="en-US" sz="1600" dirty="0"/>
                        <a:t> </a:t>
                      </a:r>
                      <a:r>
                        <a:rPr lang="en-US" sz="1600" dirty="0" err="1"/>
                        <a:t>kepuasan</a:t>
                      </a:r>
                      <a:r>
                        <a:rPr lang="en-US" sz="1600" dirty="0"/>
                        <a:t>) / (</a:t>
                      </a:r>
                      <a:r>
                        <a:rPr lang="en-US" sz="1600" dirty="0" err="1"/>
                        <a:t>Ratarata</a:t>
                      </a:r>
                      <a:endParaRPr lang="en-US" sz="1600" dirty="0"/>
                    </a:p>
                    <a:p>
                      <a:r>
                        <a:rPr lang="en-US" sz="1600" dirty="0" err="1"/>
                        <a:t>skor</a:t>
                      </a:r>
                      <a:r>
                        <a:rPr lang="en-US" sz="1600" dirty="0"/>
                        <a:t> </a:t>
                      </a:r>
                      <a:r>
                        <a:rPr lang="en-US" sz="1600" dirty="0" err="1"/>
                        <a:t>tingkat</a:t>
                      </a:r>
                      <a:r>
                        <a:rPr lang="en-US" sz="1600" dirty="0"/>
                        <a:t> </a:t>
                      </a:r>
                      <a:r>
                        <a:rPr lang="en-US" sz="1600" dirty="0" err="1"/>
                        <a:t>kepentingan</a:t>
                      </a:r>
                      <a:r>
                        <a:rPr lang="en-US" sz="1600" dirty="0"/>
                        <a:t>) x 100</a:t>
                      </a:r>
                    </a:p>
                    <a:p>
                      <a:endParaRPr lang="en-US" sz="1600" dirty="0"/>
                    </a:p>
                    <a:p>
                      <a:r>
                        <a:rPr lang="en-US" sz="1600" dirty="0" err="1"/>
                        <a:t>Dengan</a:t>
                      </a:r>
                      <a:r>
                        <a:rPr lang="en-US" sz="1600" dirty="0"/>
                        <a:t>:</a:t>
                      </a:r>
                    </a:p>
                    <a:p>
                      <a:pPr marL="285750" indent="-285750" algn="just">
                        <a:buFont typeface="Arial" panose="020B0604020202020204" pitchFamily="34" charset="0"/>
                        <a:buChar char="•"/>
                      </a:pPr>
                      <a:r>
                        <a:rPr lang="en-US" sz="1600" dirty="0"/>
                        <a:t>Rata-rata </a:t>
                      </a:r>
                      <a:r>
                        <a:rPr lang="en-US" sz="1600" dirty="0" err="1"/>
                        <a:t>skor</a:t>
                      </a:r>
                      <a:r>
                        <a:rPr lang="en-US" sz="1600" dirty="0"/>
                        <a:t> </a:t>
                      </a:r>
                      <a:r>
                        <a:rPr lang="en-US" sz="1600" dirty="0" err="1"/>
                        <a:t>tingkat</a:t>
                      </a:r>
                      <a:r>
                        <a:rPr lang="en-US" sz="1600" dirty="0"/>
                        <a:t> </a:t>
                      </a:r>
                      <a:r>
                        <a:rPr lang="en-US" sz="1600" dirty="0" err="1"/>
                        <a:t>kepuasan</a:t>
                      </a:r>
                      <a:r>
                        <a:rPr lang="en-US" sz="1600" dirty="0"/>
                        <a:t> yang </a:t>
                      </a:r>
                      <a:r>
                        <a:rPr lang="en-US" sz="1600" dirty="0" err="1"/>
                        <a:t>dimaksud</a:t>
                      </a:r>
                      <a:r>
                        <a:rPr lang="en-US" sz="1600" dirty="0"/>
                        <a:t> </a:t>
                      </a:r>
                      <a:r>
                        <a:rPr lang="en-US" sz="1600" dirty="0" err="1"/>
                        <a:t>adalah</a:t>
                      </a:r>
                      <a:r>
                        <a:rPr lang="en-US" sz="1600" dirty="0"/>
                        <a:t> rata-rata </a:t>
                      </a:r>
                      <a:r>
                        <a:rPr lang="en-US" sz="1600" dirty="0" err="1"/>
                        <a:t>skor</a:t>
                      </a:r>
                      <a:r>
                        <a:rPr lang="en-US" sz="1600" dirty="0"/>
                        <a:t> </a:t>
                      </a:r>
                      <a:r>
                        <a:rPr lang="en-US" sz="1600" dirty="0" err="1"/>
                        <a:t>tingkat</a:t>
                      </a:r>
                      <a:r>
                        <a:rPr lang="en-US" sz="1600" dirty="0"/>
                        <a:t> </a:t>
                      </a:r>
                      <a:r>
                        <a:rPr lang="en-US" sz="1600" dirty="0" err="1"/>
                        <a:t>kepuasan</a:t>
                      </a:r>
                      <a:r>
                        <a:rPr lang="en-US" sz="1600" dirty="0"/>
                        <a:t> </a:t>
                      </a:r>
                      <a:r>
                        <a:rPr lang="en-US" sz="1600" dirty="0" err="1"/>
                        <a:t>dari</a:t>
                      </a:r>
                      <a:r>
                        <a:rPr lang="en-US" sz="1600" dirty="0"/>
                        <a:t> </a:t>
                      </a:r>
                      <a:r>
                        <a:rPr lang="en-US" sz="1600" dirty="0" err="1"/>
                        <a:t>tujuh</a:t>
                      </a:r>
                      <a:r>
                        <a:rPr lang="en-US" sz="1600" dirty="0"/>
                        <a:t> </a:t>
                      </a:r>
                      <a:r>
                        <a:rPr lang="en-US" sz="1600" dirty="0" err="1"/>
                        <a:t>pelayanan</a:t>
                      </a:r>
                      <a:r>
                        <a:rPr lang="en-US" sz="1600" dirty="0"/>
                        <a:t> yang </a:t>
                      </a:r>
                      <a:r>
                        <a:rPr lang="en-US" sz="1600" dirty="0" err="1"/>
                        <a:t>diberikan</a:t>
                      </a:r>
                      <a:r>
                        <a:rPr lang="en-US" sz="1600" dirty="0"/>
                        <a:t>.</a:t>
                      </a:r>
                    </a:p>
                    <a:p>
                      <a:pPr marL="285750" indent="-285750" algn="just">
                        <a:buFont typeface="Arial" panose="020B0604020202020204" pitchFamily="34" charset="0"/>
                        <a:buChar char="•"/>
                      </a:pPr>
                      <a:r>
                        <a:rPr lang="en-US" sz="1600" dirty="0"/>
                        <a:t>Rata-rata </a:t>
                      </a:r>
                      <a:r>
                        <a:rPr lang="en-US" sz="1600" dirty="0" err="1"/>
                        <a:t>skor</a:t>
                      </a:r>
                      <a:r>
                        <a:rPr lang="en-US" sz="1600" dirty="0"/>
                        <a:t> </a:t>
                      </a:r>
                      <a:r>
                        <a:rPr lang="en-US" sz="1600" dirty="0" err="1"/>
                        <a:t>tingkat</a:t>
                      </a:r>
                      <a:r>
                        <a:rPr lang="en-US" sz="1600" dirty="0"/>
                        <a:t> </a:t>
                      </a:r>
                      <a:r>
                        <a:rPr lang="en-US" sz="1600" dirty="0" err="1"/>
                        <a:t>kepentingan</a:t>
                      </a:r>
                      <a:r>
                        <a:rPr lang="en-US" sz="1600" dirty="0"/>
                        <a:t> yang </a:t>
                      </a:r>
                      <a:r>
                        <a:rPr lang="en-US" sz="1600" dirty="0" err="1"/>
                        <a:t>dimaksud</a:t>
                      </a:r>
                      <a:r>
                        <a:rPr lang="en-US" sz="1600" dirty="0"/>
                        <a:t> </a:t>
                      </a:r>
                      <a:r>
                        <a:rPr lang="en-US" sz="1600" dirty="0" err="1"/>
                        <a:t>adalah</a:t>
                      </a:r>
                      <a:r>
                        <a:rPr lang="en-US" sz="1600" dirty="0"/>
                        <a:t> rata-rata </a:t>
                      </a:r>
                      <a:r>
                        <a:rPr lang="en-US" sz="1600" dirty="0" err="1"/>
                        <a:t>skor</a:t>
                      </a:r>
                      <a:r>
                        <a:rPr lang="en-US" sz="1600" dirty="0"/>
                        <a:t> </a:t>
                      </a:r>
                      <a:r>
                        <a:rPr lang="en-US" sz="1600" dirty="0" err="1"/>
                        <a:t>tingkat</a:t>
                      </a:r>
                      <a:r>
                        <a:rPr lang="en-US" sz="1600" dirty="0"/>
                        <a:t> </a:t>
                      </a:r>
                      <a:r>
                        <a:rPr lang="en-US" sz="1600" dirty="0" err="1"/>
                        <a:t>kepentingan</a:t>
                      </a:r>
                      <a:r>
                        <a:rPr lang="en-US" sz="1600" dirty="0"/>
                        <a:t> </a:t>
                      </a:r>
                      <a:r>
                        <a:rPr lang="en-US" sz="1600" dirty="0" err="1"/>
                        <a:t>dari</a:t>
                      </a:r>
                      <a:r>
                        <a:rPr lang="en-US" sz="1600" dirty="0"/>
                        <a:t> </a:t>
                      </a:r>
                      <a:r>
                        <a:rPr lang="en-US" sz="1600" dirty="0" err="1"/>
                        <a:t>tujuh</a:t>
                      </a:r>
                      <a:r>
                        <a:rPr lang="en-US" sz="1600" dirty="0"/>
                        <a:t> </a:t>
                      </a:r>
                      <a:r>
                        <a:rPr lang="en-US" sz="1600" dirty="0" err="1"/>
                        <a:t>pelayanan</a:t>
                      </a:r>
                      <a:r>
                        <a:rPr lang="en-US" sz="1600" dirty="0"/>
                        <a:t> yang </a:t>
                      </a:r>
                      <a:r>
                        <a:rPr lang="en-US" sz="1600" dirty="0" err="1"/>
                        <a:t>diberikan</a:t>
                      </a:r>
                      <a:r>
                        <a:rPr lang="en-US" sz="1600" dirty="0"/>
                        <a:t>.</a:t>
                      </a:r>
                    </a:p>
                    <a:p>
                      <a:endParaRPr lang="en-US" sz="1600" dirty="0"/>
                    </a:p>
                  </a:txBody>
                  <a:tcPr>
                    <a:solidFill>
                      <a:schemeClr val="accent1">
                        <a:tint val="20000"/>
                        <a:alpha val="75000"/>
                      </a:schemeClr>
                    </a:solidFill>
                  </a:tcPr>
                </a:tc>
                <a:tc>
                  <a:txBody>
                    <a:bodyPr/>
                    <a:lstStyle/>
                    <a:p>
                      <a:pPr algn="ctr"/>
                      <a:r>
                        <a:rPr lang="en-US" sz="1600" dirty="0" err="1"/>
                        <a:t>Indeks</a:t>
                      </a:r>
                      <a:endParaRPr lang="en-US" sz="1600" dirty="0"/>
                    </a:p>
                  </a:txBody>
                  <a:tcPr>
                    <a:solidFill>
                      <a:schemeClr val="accent1">
                        <a:tint val="20000"/>
                        <a:alpha val="75000"/>
                      </a:schemeClr>
                    </a:solidFill>
                  </a:tcPr>
                </a:tc>
                <a:tc>
                  <a:txBody>
                    <a:bodyPr/>
                    <a:lstStyle/>
                    <a:p>
                      <a:pPr algn="ctr"/>
                      <a:r>
                        <a:rPr lang="en-US" sz="1600" dirty="0"/>
                        <a:t>(</a:t>
                      </a:r>
                      <a:r>
                        <a:rPr lang="en-US" sz="1600" dirty="0" err="1"/>
                        <a:t>tanpa</a:t>
                      </a:r>
                      <a:r>
                        <a:rPr lang="en-US" sz="1600" dirty="0"/>
                        <a:t> </a:t>
                      </a:r>
                      <a:r>
                        <a:rPr lang="en-US" sz="1600" dirty="0" err="1"/>
                        <a:t>satuan</a:t>
                      </a:r>
                      <a:r>
                        <a:rPr lang="en-US" sz="1600" dirty="0"/>
                        <a:t>)</a:t>
                      </a:r>
                    </a:p>
                  </a:txBody>
                  <a:tcPr>
                    <a:solidFill>
                      <a:schemeClr val="accent1">
                        <a:tint val="20000"/>
                        <a:alpha val="75000"/>
                      </a:schemeClr>
                    </a:solidFill>
                  </a:tcPr>
                </a:tc>
                <a:tc>
                  <a:txBody>
                    <a:bodyPr/>
                    <a:lstStyle/>
                    <a:p>
                      <a:r>
                        <a:rPr lang="en-US" sz="1600" dirty="0"/>
                        <a:t>1. </a:t>
                      </a:r>
                      <a:r>
                        <a:rPr lang="en-US" sz="1600" dirty="0" err="1"/>
                        <a:t>Kelompok</a:t>
                      </a:r>
                      <a:r>
                        <a:rPr lang="en-US" sz="1600" dirty="0"/>
                        <a:t> </a:t>
                      </a:r>
                      <a:r>
                        <a:rPr lang="en-US" sz="1600" dirty="0" err="1"/>
                        <a:t>umur</a:t>
                      </a:r>
                      <a:endParaRPr lang="en-US" sz="1600" dirty="0"/>
                    </a:p>
                    <a:p>
                      <a:r>
                        <a:rPr lang="en-US" sz="1600" dirty="0"/>
                        <a:t>2. </a:t>
                      </a:r>
                      <a:r>
                        <a:rPr lang="en-US" sz="1600" dirty="0" err="1"/>
                        <a:t>Jenis</a:t>
                      </a:r>
                      <a:r>
                        <a:rPr lang="en-US" sz="1600" dirty="0"/>
                        <a:t> </a:t>
                      </a:r>
                      <a:r>
                        <a:rPr lang="en-US" sz="1600" dirty="0" err="1"/>
                        <a:t>kelamin</a:t>
                      </a:r>
                      <a:endParaRPr lang="en-US" sz="1600" dirty="0"/>
                    </a:p>
                    <a:p>
                      <a:r>
                        <a:rPr lang="en-US" sz="1600" dirty="0"/>
                        <a:t>3. Pendidikan</a:t>
                      </a:r>
                    </a:p>
                    <a:p>
                      <a:r>
                        <a:rPr lang="en-US" sz="1600" dirty="0"/>
                        <a:t>4. </a:t>
                      </a:r>
                      <a:r>
                        <a:rPr lang="en-US" sz="1600" dirty="0" err="1"/>
                        <a:t>Profesi</a:t>
                      </a:r>
                      <a:endParaRPr lang="en-US" sz="1600" dirty="0"/>
                    </a:p>
                    <a:p>
                      <a:r>
                        <a:rPr lang="en-US" sz="1600" dirty="0"/>
                        <a:t>5. </a:t>
                      </a:r>
                      <a:r>
                        <a:rPr lang="en-US" sz="1600" dirty="0" err="1"/>
                        <a:t>Dimensi</a:t>
                      </a:r>
                      <a:r>
                        <a:rPr lang="en-US" sz="1600" dirty="0"/>
                        <a:t> </a:t>
                      </a:r>
                      <a:r>
                        <a:rPr lang="en-US" sz="1600" dirty="0" err="1"/>
                        <a:t>Pelayanan</a:t>
                      </a:r>
                      <a:endParaRPr lang="en-US" sz="1600" dirty="0"/>
                    </a:p>
                    <a:p>
                      <a:r>
                        <a:rPr lang="en-US" sz="1600" dirty="0"/>
                        <a:t>6. Area </a:t>
                      </a:r>
                      <a:r>
                        <a:rPr lang="en-US" sz="1600" dirty="0" err="1"/>
                        <a:t>Pelayanan</a:t>
                      </a:r>
                      <a:endParaRPr lang="en-US" sz="1600" dirty="0"/>
                    </a:p>
                  </a:txBody>
                  <a:tcPr>
                    <a:solidFill>
                      <a:schemeClr val="accent1">
                        <a:tint val="20000"/>
                        <a:alpha val="75000"/>
                      </a:schemeClr>
                    </a:solidFill>
                  </a:tcPr>
                </a:tc>
                <a:extLst>
                  <a:ext uri="{0D108BD9-81ED-4DB2-BD59-A6C34878D82A}">
                    <a16:rowId xmlns:a16="http://schemas.microsoft.com/office/drawing/2014/main" val="93587919"/>
                  </a:ext>
                </a:extLst>
              </a:tr>
              <a:tr h="370840">
                <a:tc>
                  <a:txBody>
                    <a:bodyPr/>
                    <a:lstStyle/>
                    <a:p>
                      <a:pPr algn="ctr"/>
                      <a:r>
                        <a:rPr lang="en-US" sz="1600" dirty="0"/>
                        <a:t>2.</a:t>
                      </a:r>
                    </a:p>
                  </a:txBody>
                  <a:tcPr>
                    <a:solidFill>
                      <a:schemeClr val="accent1">
                        <a:tint val="20000"/>
                        <a:alpha val="75000"/>
                      </a:schemeClr>
                    </a:solidFill>
                  </a:tcPr>
                </a:tc>
                <a:tc>
                  <a:txBody>
                    <a:bodyPr/>
                    <a:lstStyle/>
                    <a:p>
                      <a:r>
                        <a:rPr lang="fi-FI" sz="1600" dirty="0"/>
                        <a:t>Tingkat Kepuasan Pelayanan Petugas Haji = (rata-rata skor tingkat kepuasan pelayanan petugas haji) / (rata-rata skor tingkat kepentingan pelayanan petugas haji)</a:t>
                      </a:r>
                    </a:p>
                    <a:p>
                      <a:endParaRPr lang="en-US" sz="1600" dirty="0"/>
                    </a:p>
                  </a:txBody>
                  <a:tcPr>
                    <a:solidFill>
                      <a:schemeClr val="accent1">
                        <a:tint val="20000"/>
                        <a:alpha val="75000"/>
                      </a:schemeClr>
                    </a:solidFill>
                  </a:tcPr>
                </a:tc>
                <a:tc>
                  <a:txBody>
                    <a:bodyPr/>
                    <a:lstStyle/>
                    <a:p>
                      <a:pPr algn="ctr"/>
                      <a:r>
                        <a:rPr lang="en-US" sz="1600" dirty="0" err="1">
                          <a:solidFill>
                            <a:schemeClr val="tx1"/>
                          </a:solidFill>
                        </a:rPr>
                        <a:t>indeks</a:t>
                      </a:r>
                      <a:endParaRPr lang="en-US" sz="1600" dirty="0">
                        <a:solidFill>
                          <a:schemeClr val="tx1"/>
                        </a:solidFill>
                      </a:endParaRPr>
                    </a:p>
                  </a:txBody>
                  <a:tcPr>
                    <a:solidFill>
                      <a:schemeClr val="accent1">
                        <a:tint val="20000"/>
                        <a:alpha val="75000"/>
                      </a:schemeClr>
                    </a:solidFill>
                  </a:tcPr>
                </a:tc>
                <a:tc>
                  <a:txBody>
                    <a:bodyPr/>
                    <a:lstStyle/>
                    <a:p>
                      <a:pPr algn="ctr"/>
                      <a:r>
                        <a:rPr lang="en-US" sz="1600" dirty="0"/>
                        <a:t>(</a:t>
                      </a:r>
                      <a:r>
                        <a:rPr lang="en-US" sz="1600" dirty="0" err="1"/>
                        <a:t>tanpa</a:t>
                      </a:r>
                      <a:r>
                        <a:rPr lang="en-US" sz="1600" dirty="0"/>
                        <a:t> </a:t>
                      </a:r>
                      <a:r>
                        <a:rPr lang="en-US" sz="1600" dirty="0" err="1"/>
                        <a:t>satuan</a:t>
                      </a:r>
                      <a:r>
                        <a:rPr lang="en-US" sz="1600" dirty="0"/>
                        <a:t>)</a:t>
                      </a:r>
                    </a:p>
                  </a:txBody>
                  <a:tcPr>
                    <a:solidFill>
                      <a:schemeClr val="accent1">
                        <a:tint val="20000"/>
                        <a:alpha val="75000"/>
                      </a:schemeClr>
                    </a:solidFill>
                  </a:tcPr>
                </a:tc>
                <a:tc>
                  <a:txBody>
                    <a:bodyPr/>
                    <a:lstStyle/>
                    <a:p>
                      <a:r>
                        <a:rPr lang="en-US" sz="1600" dirty="0"/>
                        <a:t>1. </a:t>
                      </a:r>
                      <a:r>
                        <a:rPr lang="en-US" sz="1600" dirty="0" err="1"/>
                        <a:t>Kelompok</a:t>
                      </a:r>
                      <a:r>
                        <a:rPr lang="en-US" sz="1600" dirty="0"/>
                        <a:t> </a:t>
                      </a:r>
                      <a:r>
                        <a:rPr lang="en-US" sz="1600" dirty="0" err="1"/>
                        <a:t>umur</a:t>
                      </a:r>
                      <a:endParaRPr lang="en-US" sz="1600" dirty="0"/>
                    </a:p>
                    <a:p>
                      <a:r>
                        <a:rPr lang="en-US" sz="1600" dirty="0"/>
                        <a:t>2. </a:t>
                      </a:r>
                      <a:r>
                        <a:rPr lang="en-US" sz="1600" dirty="0" err="1"/>
                        <a:t>Jenis</a:t>
                      </a:r>
                      <a:r>
                        <a:rPr lang="en-US" sz="1600" dirty="0"/>
                        <a:t> </a:t>
                      </a:r>
                      <a:r>
                        <a:rPr lang="en-US" sz="1600" dirty="0" err="1"/>
                        <a:t>kelamin</a:t>
                      </a:r>
                      <a:endParaRPr lang="en-US" sz="1600" dirty="0"/>
                    </a:p>
                    <a:p>
                      <a:r>
                        <a:rPr lang="en-US" sz="1600" dirty="0"/>
                        <a:t>3. Pendidikan</a:t>
                      </a:r>
                    </a:p>
                    <a:p>
                      <a:r>
                        <a:rPr lang="en-US" sz="1600" dirty="0"/>
                        <a:t>4. </a:t>
                      </a:r>
                      <a:r>
                        <a:rPr lang="en-US" sz="1600" dirty="0" err="1"/>
                        <a:t>Profesi</a:t>
                      </a:r>
                      <a:endParaRPr lang="en-US" sz="1600" dirty="0"/>
                    </a:p>
                    <a:p>
                      <a:r>
                        <a:rPr lang="en-US" sz="1600" dirty="0"/>
                        <a:t>5. </a:t>
                      </a:r>
                      <a:r>
                        <a:rPr lang="en-US" sz="1600" dirty="0" err="1"/>
                        <a:t>Dimensi</a:t>
                      </a:r>
                      <a:r>
                        <a:rPr lang="en-US" sz="1600" dirty="0"/>
                        <a:t> </a:t>
                      </a:r>
                      <a:r>
                        <a:rPr lang="en-US" sz="1600" dirty="0" err="1"/>
                        <a:t>Pelayanan</a:t>
                      </a:r>
                      <a:endParaRPr lang="en-US" sz="1600" dirty="0"/>
                    </a:p>
                    <a:p>
                      <a:r>
                        <a:rPr lang="en-US" sz="1600" dirty="0"/>
                        <a:t>6. Area </a:t>
                      </a:r>
                      <a:r>
                        <a:rPr lang="en-US" sz="1600" dirty="0" err="1"/>
                        <a:t>Pelayanan</a:t>
                      </a:r>
                      <a:endParaRPr lang="en-US" sz="1600" dirty="0"/>
                    </a:p>
                  </a:txBody>
                  <a:tcPr>
                    <a:solidFill>
                      <a:schemeClr val="accent1">
                        <a:tint val="20000"/>
                        <a:alpha val="75000"/>
                      </a:schemeClr>
                    </a:solidFill>
                  </a:tcPr>
                </a:tc>
                <a:extLst>
                  <a:ext uri="{0D108BD9-81ED-4DB2-BD59-A6C34878D82A}">
                    <a16:rowId xmlns:a16="http://schemas.microsoft.com/office/drawing/2014/main" val="200682241"/>
                  </a:ext>
                </a:extLst>
              </a:tr>
            </a:tbl>
          </a:graphicData>
        </a:graphic>
      </p:graphicFrame>
      <p:pic>
        <p:nvPicPr>
          <p:cNvPr id="8" name="Picture 7">
            <a:extLst>
              <a:ext uri="{FF2B5EF4-FFF2-40B4-BE49-F238E27FC236}">
                <a16:creationId xmlns:a16="http://schemas.microsoft.com/office/drawing/2014/main" id="{09E40EC8-8C8C-42EE-8204-A7FA58DF51E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10308444" y="5852160"/>
            <a:ext cx="1880019" cy="1005840"/>
          </a:xfrm>
          <a:prstGeom prst="rect">
            <a:avLst/>
          </a:prstGeom>
        </p:spPr>
      </p:pic>
    </p:spTree>
    <p:extLst>
      <p:ext uri="{BB962C8B-B14F-4D97-AF65-F5344CB8AC3E}">
        <p14:creationId xmlns:p14="http://schemas.microsoft.com/office/powerpoint/2010/main" val="31190236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61BA883-D839-4E9F-9472-A62BE6DF671E}"/>
              </a:ext>
            </a:extLst>
          </p:cNvPr>
          <p:cNvSpPr>
            <a:spLocks noGrp="1"/>
          </p:cNvSpPr>
          <p:nvPr>
            <p:ph type="sldNum" sz="quarter" idx="12"/>
          </p:nvPr>
        </p:nvSpPr>
        <p:spPr/>
        <p:txBody>
          <a:bodyPr/>
          <a:lstStyle/>
          <a:p>
            <a:fld id="{EB9E5DA5-6055-4EBD-AF78-CBB20B4B5717}" type="slidenum">
              <a:rPr lang="en-US" smtClean="0"/>
              <a:pPr/>
              <a:t>49</a:t>
            </a:fld>
            <a:endParaRPr lang="en-US" dirty="0"/>
          </a:p>
        </p:txBody>
      </p:sp>
      <p:pic>
        <p:nvPicPr>
          <p:cNvPr id="5" name="Picture 4">
            <a:extLst>
              <a:ext uri="{FF2B5EF4-FFF2-40B4-BE49-F238E27FC236}">
                <a16:creationId xmlns:a16="http://schemas.microsoft.com/office/drawing/2014/main" id="{DE05776C-7D6F-466A-84FE-DA64FCFFE8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2667000" y="-2667000"/>
            <a:ext cx="6858000" cy="12192000"/>
          </a:xfrm>
          <a:prstGeom prst="rect">
            <a:avLst/>
          </a:prstGeom>
        </p:spPr>
      </p:pic>
      <p:sp>
        <p:nvSpPr>
          <p:cNvPr id="6" name="文本框 25">
            <a:extLst>
              <a:ext uri="{FF2B5EF4-FFF2-40B4-BE49-F238E27FC236}">
                <a16:creationId xmlns:a16="http://schemas.microsoft.com/office/drawing/2014/main" id="{160D10DE-EDC8-4498-8DE5-F3E4B65B6D31}"/>
              </a:ext>
            </a:extLst>
          </p:cNvPr>
          <p:cNvSpPr txBox="1"/>
          <p:nvPr/>
        </p:nvSpPr>
        <p:spPr>
          <a:xfrm>
            <a:off x="200629" y="122990"/>
            <a:ext cx="7299788" cy="1261884"/>
          </a:xfrm>
          <a:prstGeom prst="rect">
            <a:avLst/>
          </a:prstGeom>
          <a:noFill/>
        </p:spPr>
        <p:txBody>
          <a:bodyPr wrap="square" rtlCol="0">
            <a:spAutoFit/>
          </a:bodyPr>
          <a:lstStyle/>
          <a:p>
            <a:r>
              <a:rPr lang="en-US" altLang="zh-CN" sz="4400" dirty="0" err="1">
                <a:solidFill>
                  <a:srgbClr val="FFC000"/>
                </a:solidFill>
                <a:latin typeface="Franklin Gothic Medium Cond" panose="020B0606030402020204" pitchFamily="34" charset="0"/>
              </a:rPr>
              <a:t>Contoh</a:t>
            </a:r>
            <a:r>
              <a:rPr lang="en-US" altLang="zh-CN" sz="4400" dirty="0">
                <a:solidFill>
                  <a:srgbClr val="FFC000"/>
                </a:solidFill>
                <a:latin typeface="Franklin Gothic Medium Cond" panose="020B0606030402020204" pitchFamily="34" charset="0"/>
              </a:rPr>
              <a:t> </a:t>
            </a:r>
            <a:r>
              <a:rPr lang="en-US" altLang="zh-CN" sz="4400" dirty="0" err="1">
                <a:solidFill>
                  <a:srgbClr val="FFC000"/>
                </a:solidFill>
                <a:latin typeface="Franklin Gothic Medium Cond" panose="020B0606030402020204" pitchFamily="34" charset="0"/>
              </a:rPr>
              <a:t>Pengisian</a:t>
            </a:r>
            <a:r>
              <a:rPr lang="en-US" altLang="zh-CN" sz="4400" dirty="0">
                <a:solidFill>
                  <a:srgbClr val="FFC000"/>
                </a:solidFill>
                <a:latin typeface="Franklin Gothic Medium Cond" panose="020B0606030402020204" pitchFamily="34" charset="0"/>
              </a:rPr>
              <a:t> </a:t>
            </a:r>
            <a:r>
              <a:rPr lang="en-US" altLang="zh-CN" sz="4400" dirty="0" err="1">
                <a:solidFill>
                  <a:srgbClr val="FFC000"/>
                </a:solidFill>
                <a:latin typeface="Franklin Gothic Medium Cond" panose="020B0606030402020204" pitchFamily="34" charset="0"/>
              </a:rPr>
              <a:t>Indikator</a:t>
            </a:r>
            <a:r>
              <a:rPr lang="en-US" altLang="zh-CN" sz="4400" dirty="0">
                <a:solidFill>
                  <a:srgbClr val="FFC000"/>
                </a:solidFill>
                <a:latin typeface="Franklin Gothic Medium Cond" panose="020B0606030402020204" pitchFamily="34" charset="0"/>
              </a:rPr>
              <a:t> </a:t>
            </a:r>
            <a:r>
              <a:rPr lang="en-US" altLang="zh-CN" sz="2800" dirty="0">
                <a:solidFill>
                  <a:srgbClr val="FF0000"/>
                </a:solidFill>
                <a:latin typeface="Franklin Gothic Medium Cond" panose="020B0606030402020204" pitchFamily="34" charset="0"/>
              </a:rPr>
              <a:t>[3]</a:t>
            </a:r>
          </a:p>
          <a:p>
            <a:r>
              <a:rPr lang="en-US" altLang="zh-CN" sz="3200" dirty="0" err="1">
                <a:solidFill>
                  <a:schemeClr val="bg1"/>
                </a:solidFill>
                <a:latin typeface="Franklin Gothic Medium Cond" panose="020B0606030402020204" pitchFamily="34" charset="0"/>
              </a:rPr>
              <a:t>Indeks</a:t>
            </a:r>
            <a:r>
              <a:rPr lang="en-US" altLang="zh-CN" sz="3200" dirty="0">
                <a:solidFill>
                  <a:schemeClr val="bg1"/>
                </a:solidFill>
                <a:latin typeface="Franklin Gothic Medium Cond" panose="020B0606030402020204" pitchFamily="34" charset="0"/>
              </a:rPr>
              <a:t> Pembangunan </a:t>
            </a:r>
            <a:r>
              <a:rPr lang="en-US" altLang="zh-CN" sz="3200" dirty="0" err="1">
                <a:solidFill>
                  <a:schemeClr val="bg1"/>
                </a:solidFill>
                <a:latin typeface="Franklin Gothic Medium Cond" panose="020B0606030402020204" pitchFamily="34" charset="0"/>
              </a:rPr>
              <a:t>Manusia</a:t>
            </a:r>
            <a:endParaRPr lang="en-US" altLang="zh-CN" sz="3200" dirty="0">
              <a:solidFill>
                <a:schemeClr val="bg1"/>
              </a:solidFill>
              <a:latin typeface="Franklin Gothic Medium Cond" panose="020B0606030402020204" pitchFamily="34" charset="0"/>
            </a:endParaRPr>
          </a:p>
        </p:txBody>
      </p:sp>
      <p:graphicFrame>
        <p:nvGraphicFramePr>
          <p:cNvPr id="8" name="Table 7">
            <a:extLst>
              <a:ext uri="{FF2B5EF4-FFF2-40B4-BE49-F238E27FC236}">
                <a16:creationId xmlns:a16="http://schemas.microsoft.com/office/drawing/2014/main" id="{AA3ED692-B243-40EA-9355-8AC61B3F9FCB}"/>
              </a:ext>
            </a:extLst>
          </p:cNvPr>
          <p:cNvGraphicFramePr>
            <a:graphicFrameLocks noGrp="1"/>
          </p:cNvGraphicFramePr>
          <p:nvPr>
            <p:extLst>
              <p:ext uri="{D42A27DB-BD31-4B8C-83A1-F6EECF244321}">
                <p14:modId xmlns:p14="http://schemas.microsoft.com/office/powerpoint/2010/main" val="2673558161"/>
              </p:ext>
            </p:extLst>
          </p:nvPr>
        </p:nvGraphicFramePr>
        <p:xfrm>
          <a:off x="449144" y="1344986"/>
          <a:ext cx="11293711" cy="7498080"/>
        </p:xfrm>
        <a:graphic>
          <a:graphicData uri="http://schemas.openxmlformats.org/drawingml/2006/table">
            <a:tbl>
              <a:tblPr firstRow="1" bandRow="1">
                <a:tableStyleId>{5C22544A-7EE6-4342-B048-85BDC9FD1C3A}</a:tableStyleId>
              </a:tblPr>
              <a:tblGrid>
                <a:gridCol w="538385">
                  <a:extLst>
                    <a:ext uri="{9D8B030D-6E8A-4147-A177-3AD203B41FA5}">
                      <a16:colId xmlns:a16="http://schemas.microsoft.com/office/drawing/2014/main" val="1589175564"/>
                    </a:ext>
                  </a:extLst>
                </a:gridCol>
                <a:gridCol w="1247686">
                  <a:extLst>
                    <a:ext uri="{9D8B030D-6E8A-4147-A177-3AD203B41FA5}">
                      <a16:colId xmlns:a16="http://schemas.microsoft.com/office/drawing/2014/main" val="2272410819"/>
                    </a:ext>
                  </a:extLst>
                </a:gridCol>
                <a:gridCol w="1999716">
                  <a:extLst>
                    <a:ext uri="{9D8B030D-6E8A-4147-A177-3AD203B41FA5}">
                      <a16:colId xmlns:a16="http://schemas.microsoft.com/office/drawing/2014/main" val="2978662218"/>
                    </a:ext>
                  </a:extLst>
                </a:gridCol>
                <a:gridCol w="1838123">
                  <a:extLst>
                    <a:ext uri="{9D8B030D-6E8A-4147-A177-3AD203B41FA5}">
                      <a16:colId xmlns:a16="http://schemas.microsoft.com/office/drawing/2014/main" val="1560767327"/>
                    </a:ext>
                  </a:extLst>
                </a:gridCol>
                <a:gridCol w="1135814">
                  <a:extLst>
                    <a:ext uri="{9D8B030D-6E8A-4147-A177-3AD203B41FA5}">
                      <a16:colId xmlns:a16="http://schemas.microsoft.com/office/drawing/2014/main" val="4256047869"/>
                    </a:ext>
                  </a:extLst>
                </a:gridCol>
                <a:gridCol w="1371110">
                  <a:extLst>
                    <a:ext uri="{9D8B030D-6E8A-4147-A177-3AD203B41FA5}">
                      <a16:colId xmlns:a16="http://schemas.microsoft.com/office/drawing/2014/main" val="2775350272"/>
                    </a:ext>
                  </a:extLst>
                </a:gridCol>
                <a:gridCol w="961892">
                  <a:extLst>
                    <a:ext uri="{9D8B030D-6E8A-4147-A177-3AD203B41FA5}">
                      <a16:colId xmlns:a16="http://schemas.microsoft.com/office/drawing/2014/main" val="3384912610"/>
                    </a:ext>
                  </a:extLst>
                </a:gridCol>
                <a:gridCol w="1051132">
                  <a:extLst>
                    <a:ext uri="{9D8B030D-6E8A-4147-A177-3AD203B41FA5}">
                      <a16:colId xmlns:a16="http://schemas.microsoft.com/office/drawing/2014/main" val="875556250"/>
                    </a:ext>
                  </a:extLst>
                </a:gridCol>
                <a:gridCol w="1149853">
                  <a:extLst>
                    <a:ext uri="{9D8B030D-6E8A-4147-A177-3AD203B41FA5}">
                      <a16:colId xmlns:a16="http://schemas.microsoft.com/office/drawing/2014/main" val="1209889994"/>
                    </a:ext>
                  </a:extLst>
                </a:gridCol>
              </a:tblGrid>
              <a:tr h="268719">
                <a:tc rowSpan="3">
                  <a:txBody>
                    <a:bodyPr/>
                    <a:lstStyle/>
                    <a:p>
                      <a:pPr algn="ctr"/>
                      <a:r>
                        <a:rPr lang="en-US" sz="1400" dirty="0"/>
                        <a:t>No.</a:t>
                      </a:r>
                    </a:p>
                  </a:txBody>
                  <a:tcPr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chemeClr val="accent1">
                        <a:alpha val="75000"/>
                      </a:schemeClr>
                    </a:solidFill>
                  </a:tcPr>
                </a:tc>
                <a:tc rowSpan="2">
                  <a:txBody>
                    <a:bodyPr/>
                    <a:lstStyle/>
                    <a:p>
                      <a:pPr algn="ctr"/>
                      <a:r>
                        <a:rPr lang="sv-SE" sz="1400" dirty="0"/>
                        <a:t>Apakah Kolom (2) Indikator Komposit?</a:t>
                      </a:r>
                    </a:p>
                  </a:txBody>
                  <a:tcPr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chemeClr val="accent1">
                        <a:alpha val="75000"/>
                      </a:schemeClr>
                    </a:solidFill>
                  </a:tcPr>
                </a:tc>
                <a:tc gridSpan="2">
                  <a:txBody>
                    <a:bodyPr/>
                    <a:lstStyle/>
                    <a:p>
                      <a:pPr algn="ctr"/>
                      <a:r>
                        <a:rPr lang="en-US" sz="1100" i="1" dirty="0"/>
                        <a:t>Jika </a:t>
                      </a:r>
                      <a:r>
                        <a:rPr lang="en-US" sz="1100" i="1" dirty="0" err="1"/>
                        <a:t>kolom</a:t>
                      </a:r>
                      <a:r>
                        <a:rPr lang="en-US" sz="1100" i="1" dirty="0"/>
                        <a:t> (10) </a:t>
                      </a:r>
                      <a:r>
                        <a:rPr lang="en-US" sz="1100" i="1" dirty="0" err="1"/>
                        <a:t>berkode</a:t>
                      </a:r>
                      <a:r>
                        <a:rPr lang="en-US" sz="1100" i="1" dirty="0"/>
                        <a:t> 1</a:t>
                      </a:r>
                    </a:p>
                  </a:txBody>
                  <a:tcPr anchor="ctr">
                    <a:lnL w="19050" cap="flat" cmpd="sng" algn="ctr">
                      <a:solidFill>
                        <a:srgbClr val="FFFFFF"/>
                      </a:solidFill>
                      <a:prstDash val="solid"/>
                      <a:round/>
                      <a:headEnd type="none" w="med" len="med"/>
                      <a:tailEnd type="none" w="med" len="med"/>
                    </a:lnL>
                    <a:lnB w="19050" cap="flat" cmpd="sng" algn="ctr">
                      <a:solidFill>
                        <a:srgbClr val="FFFFFF"/>
                      </a:solidFill>
                      <a:prstDash val="solid"/>
                      <a:round/>
                      <a:headEnd type="none" w="med" len="med"/>
                      <a:tailEnd type="none" w="med" len="med"/>
                    </a:lnB>
                  </a:tcPr>
                </a:tc>
                <a:tc hMerge="1">
                  <a:txBody>
                    <a:bodyPr/>
                    <a:lstStyle/>
                    <a:p>
                      <a:pPr algn="ctr"/>
                      <a:endParaRPr lang="en-US" sz="1400" i="1" dirty="0"/>
                    </a:p>
                  </a:txBody>
                  <a:tcPr anchor="ctr"/>
                </a:tc>
                <a:tc grid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i="1" kern="1200" dirty="0">
                          <a:solidFill>
                            <a:schemeClr val="lt1"/>
                          </a:solidFill>
                          <a:latin typeface="+mn-lt"/>
                          <a:ea typeface="+mn-ea"/>
                          <a:cs typeface="+mn-cs"/>
                        </a:rPr>
                        <a:t>Jika </a:t>
                      </a:r>
                      <a:r>
                        <a:rPr lang="en-US" sz="1100" b="1" i="1" kern="1200" dirty="0" err="1">
                          <a:solidFill>
                            <a:schemeClr val="lt1"/>
                          </a:solidFill>
                          <a:latin typeface="+mn-lt"/>
                          <a:ea typeface="+mn-ea"/>
                          <a:cs typeface="+mn-cs"/>
                        </a:rPr>
                        <a:t>kolom</a:t>
                      </a:r>
                      <a:r>
                        <a:rPr lang="en-US" sz="1100" b="1" i="1" kern="1200" dirty="0">
                          <a:solidFill>
                            <a:schemeClr val="lt1"/>
                          </a:solidFill>
                          <a:latin typeface="+mn-lt"/>
                          <a:ea typeface="+mn-ea"/>
                          <a:cs typeface="+mn-cs"/>
                        </a:rPr>
                        <a:t> (10) </a:t>
                      </a:r>
                      <a:r>
                        <a:rPr lang="en-US" sz="1100" b="1" i="1" kern="1200" dirty="0" err="1">
                          <a:solidFill>
                            <a:schemeClr val="lt1"/>
                          </a:solidFill>
                          <a:latin typeface="+mn-lt"/>
                          <a:ea typeface="+mn-ea"/>
                          <a:cs typeface="+mn-cs"/>
                        </a:rPr>
                        <a:t>berkode</a:t>
                      </a:r>
                      <a:r>
                        <a:rPr lang="en-US" sz="1100" b="1" i="1" kern="1200" dirty="0">
                          <a:solidFill>
                            <a:schemeClr val="lt1"/>
                          </a:solidFill>
                          <a:latin typeface="+mn-lt"/>
                          <a:ea typeface="+mn-ea"/>
                          <a:cs typeface="+mn-cs"/>
                        </a:rPr>
                        <a:t> 2</a:t>
                      </a:r>
                    </a:p>
                  </a:txBody>
                  <a:tcPr anchor="ctr">
                    <a:lnR w="19050" cap="flat" cmpd="sng" algn="ctr">
                      <a:solidFill>
                        <a:srgbClr val="FFFFFF"/>
                      </a:solidFill>
                      <a:prstDash val="solid"/>
                      <a:round/>
                      <a:headEnd type="none" w="med" len="med"/>
                      <a:tailEnd type="none" w="med" len="med"/>
                    </a:lnR>
                    <a:lnB w="19050" cap="flat" cmpd="sng" algn="ctr">
                      <a:solidFill>
                        <a:srgbClr val="FFFFFF"/>
                      </a:solidFill>
                      <a:prstDash val="solid"/>
                      <a:round/>
                      <a:headEnd type="none" w="med" len="med"/>
                      <a:tailEnd type="none" w="med" len="med"/>
                    </a:lnB>
                  </a:tcPr>
                </a:tc>
                <a:tc hMerge="1">
                  <a:txBody>
                    <a:bodyPr/>
                    <a:lstStyle/>
                    <a:p>
                      <a:pPr algn="ctr"/>
                      <a:endParaRPr lang="en-US" dirty="0"/>
                    </a:p>
                  </a:txBody>
                  <a:tcPr anchor="ctr"/>
                </a:tc>
                <a:tc hMerge="1">
                  <a:txBody>
                    <a:bodyPr/>
                    <a:lstStyle/>
                    <a:p>
                      <a:pPr algn="ctr"/>
                      <a:endParaRPr lang="en-US" dirty="0"/>
                    </a:p>
                  </a:txBody>
                  <a:tcPr anchor="ctr"/>
                </a:tc>
                <a:tc rowSpan="3">
                  <a:txBody>
                    <a:bodyPr/>
                    <a:lstStyle/>
                    <a:p>
                      <a:pPr algn="ctr"/>
                      <a:r>
                        <a:rPr lang="en-US" sz="1400" dirty="0">
                          <a:solidFill>
                            <a:schemeClr val="bg1"/>
                          </a:solidFill>
                        </a:rPr>
                        <a:t>Level </a:t>
                      </a:r>
                      <a:r>
                        <a:rPr lang="en-US" sz="1400" dirty="0" err="1">
                          <a:solidFill>
                            <a:schemeClr val="bg1"/>
                          </a:solidFill>
                        </a:rPr>
                        <a:t>Estimasi</a:t>
                      </a:r>
                      <a:endParaRPr lang="en-US" sz="1400" dirty="0">
                        <a:solidFill>
                          <a:schemeClr val="bg1"/>
                        </a:solidFill>
                      </a:endParaRPr>
                    </a:p>
                  </a:txBody>
                  <a:tcPr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chemeClr val="accent1">
                        <a:alpha val="75000"/>
                      </a:schemeClr>
                    </a:solidFill>
                  </a:tcPr>
                </a:tc>
                <a:tc rowSpan="2">
                  <a:txBody>
                    <a:bodyPr/>
                    <a:lstStyle/>
                    <a:p>
                      <a:pPr algn="ctr"/>
                      <a:r>
                        <a:rPr lang="en-US" sz="1400" dirty="0" err="1">
                          <a:solidFill>
                            <a:schemeClr val="bg1"/>
                          </a:solidFill>
                        </a:rPr>
                        <a:t>Apakah</a:t>
                      </a:r>
                      <a:r>
                        <a:rPr lang="en-US" sz="1400" dirty="0">
                          <a:solidFill>
                            <a:schemeClr val="bg1"/>
                          </a:solidFill>
                        </a:rPr>
                        <a:t> Kolom (2) </a:t>
                      </a:r>
                      <a:r>
                        <a:rPr lang="en-US" sz="1400" dirty="0" err="1">
                          <a:solidFill>
                            <a:schemeClr val="bg1"/>
                          </a:solidFill>
                        </a:rPr>
                        <a:t>Dapat</a:t>
                      </a:r>
                      <a:r>
                        <a:rPr lang="en-US" sz="1400" dirty="0">
                          <a:solidFill>
                            <a:schemeClr val="bg1"/>
                          </a:solidFill>
                        </a:rPr>
                        <a:t> </a:t>
                      </a:r>
                      <a:r>
                        <a:rPr lang="en-US" sz="1400" dirty="0" err="1">
                          <a:solidFill>
                            <a:schemeClr val="bg1"/>
                          </a:solidFill>
                        </a:rPr>
                        <a:t>Diakses</a:t>
                      </a:r>
                      <a:r>
                        <a:rPr lang="en-US" sz="1400" dirty="0">
                          <a:solidFill>
                            <a:schemeClr val="bg1"/>
                          </a:solidFill>
                        </a:rPr>
                        <a:t> </a:t>
                      </a:r>
                      <a:r>
                        <a:rPr lang="en-US" sz="1400" dirty="0" err="1">
                          <a:solidFill>
                            <a:schemeClr val="bg1"/>
                          </a:solidFill>
                        </a:rPr>
                        <a:t>Umum</a:t>
                      </a:r>
                      <a:r>
                        <a:rPr lang="en-US" sz="1400" dirty="0">
                          <a:solidFill>
                            <a:schemeClr val="bg1"/>
                          </a:solidFill>
                        </a:rPr>
                        <a:t>?</a:t>
                      </a:r>
                    </a:p>
                  </a:txBody>
                  <a:tcPr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chemeClr val="accent1">
                        <a:alpha val="75000"/>
                      </a:schemeClr>
                    </a:solidFill>
                  </a:tcPr>
                </a:tc>
                <a:extLst>
                  <a:ext uri="{0D108BD9-81ED-4DB2-BD59-A6C34878D82A}">
                    <a16:rowId xmlns:a16="http://schemas.microsoft.com/office/drawing/2014/main" val="1452569834"/>
                  </a:ext>
                </a:extLst>
              </a:tr>
              <a:tr h="806158">
                <a:tc vMerge="1">
                  <a:txBody>
                    <a:bodyPr/>
                    <a:lstStyle/>
                    <a:p>
                      <a:pPr algn="ctr"/>
                      <a:endParaRPr lang="en-US" dirty="0"/>
                    </a:p>
                  </a:txBody>
                  <a:tcPr anchor="ctr"/>
                </a:tc>
                <a:tc vMerge="1">
                  <a:txBody>
                    <a:bodyPr/>
                    <a:lstStyle/>
                    <a:p>
                      <a:pPr algn="ctr"/>
                      <a:endParaRPr lang="sv-SE" dirty="0"/>
                    </a:p>
                  </a:txBody>
                  <a:tcPr anchor="ctr"/>
                </a:tc>
                <a:tc gridSpan="2">
                  <a:txBody>
                    <a:bodyPr/>
                    <a:lstStyle/>
                    <a:p>
                      <a:pPr algn="ctr"/>
                      <a:r>
                        <a:rPr lang="en-US" sz="1400" b="1" kern="1200" dirty="0" err="1">
                          <a:solidFill>
                            <a:schemeClr val="bg1"/>
                          </a:solidFill>
                          <a:latin typeface="+mn-lt"/>
                          <a:ea typeface="+mn-ea"/>
                          <a:cs typeface="+mn-cs"/>
                        </a:rPr>
                        <a:t>Indikator</a:t>
                      </a:r>
                      <a:r>
                        <a:rPr lang="en-US" sz="1400" b="1" kern="1200" dirty="0">
                          <a:solidFill>
                            <a:schemeClr val="bg1"/>
                          </a:solidFill>
                          <a:latin typeface="+mn-lt"/>
                          <a:ea typeface="+mn-ea"/>
                          <a:cs typeface="+mn-cs"/>
                        </a:rPr>
                        <a:t> </a:t>
                      </a:r>
                      <a:r>
                        <a:rPr lang="en-US" sz="1400" b="1" kern="1200" dirty="0" err="1">
                          <a:solidFill>
                            <a:schemeClr val="bg1"/>
                          </a:solidFill>
                          <a:latin typeface="+mn-lt"/>
                          <a:ea typeface="+mn-ea"/>
                          <a:cs typeface="+mn-cs"/>
                        </a:rPr>
                        <a:t>Pembangun</a:t>
                      </a:r>
                      <a:endParaRPr lang="en-US" sz="1400" b="1" kern="1200" dirty="0">
                        <a:solidFill>
                          <a:schemeClr val="bg1"/>
                        </a:solidFill>
                        <a:latin typeface="+mn-lt"/>
                        <a:ea typeface="+mn-ea"/>
                        <a:cs typeface="+mn-cs"/>
                      </a:endParaRPr>
                    </a:p>
                  </a:txBody>
                  <a:tcPr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chemeClr val="accent1">
                        <a:alpha val="75000"/>
                      </a:schemeClr>
                    </a:solidFill>
                  </a:tcPr>
                </a:tc>
                <a:tc hMerge="1">
                  <a:txBody>
                    <a:bodyPr/>
                    <a:lstStyle/>
                    <a:p>
                      <a:endParaRPr lang="en-US"/>
                    </a:p>
                  </a:txBody>
                  <a:tcPr/>
                </a:tc>
                <a:tc gridSpan="3">
                  <a:txBody>
                    <a:bodyPr/>
                    <a:lstStyle/>
                    <a:p>
                      <a:pPr marL="0" algn="ctr" defTabSz="914400" rtl="0" eaLnBrk="1" latinLnBrk="0" hangingPunct="1"/>
                      <a:r>
                        <a:rPr lang="en-US" sz="1400" b="1" kern="1200" dirty="0" err="1">
                          <a:solidFill>
                            <a:schemeClr val="bg1"/>
                          </a:solidFill>
                          <a:latin typeface="+mn-lt"/>
                          <a:ea typeface="+mn-ea"/>
                          <a:cs typeface="+mn-cs"/>
                        </a:rPr>
                        <a:t>Variabel</a:t>
                      </a:r>
                      <a:r>
                        <a:rPr lang="en-US" sz="1400" b="1" kern="1200" dirty="0">
                          <a:solidFill>
                            <a:schemeClr val="bg1"/>
                          </a:solidFill>
                          <a:latin typeface="+mn-lt"/>
                          <a:ea typeface="+mn-ea"/>
                          <a:cs typeface="+mn-cs"/>
                        </a:rPr>
                        <a:t> </a:t>
                      </a:r>
                      <a:r>
                        <a:rPr lang="en-US" sz="1400" b="1" kern="1200" dirty="0" err="1">
                          <a:solidFill>
                            <a:schemeClr val="bg1"/>
                          </a:solidFill>
                          <a:latin typeface="+mn-lt"/>
                          <a:ea typeface="+mn-ea"/>
                          <a:cs typeface="+mn-cs"/>
                        </a:rPr>
                        <a:t>Pembangun</a:t>
                      </a:r>
                      <a:endParaRPr lang="en-US" sz="1400" b="1" kern="1200" dirty="0">
                        <a:solidFill>
                          <a:schemeClr val="bg1"/>
                        </a:solidFill>
                        <a:latin typeface="+mn-lt"/>
                        <a:ea typeface="+mn-ea"/>
                        <a:cs typeface="+mn-cs"/>
                      </a:endParaRPr>
                    </a:p>
                  </a:txBody>
                  <a:tcPr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chemeClr val="accent1">
                        <a:alpha val="75000"/>
                      </a:schemeClr>
                    </a:solidFill>
                  </a:tcPr>
                </a:tc>
                <a:tc hMerge="1">
                  <a:txBody>
                    <a:bodyPr/>
                    <a:lstStyle/>
                    <a:p>
                      <a:pPr algn="ctr"/>
                      <a:endParaRPr lang="en-US" dirty="0"/>
                    </a:p>
                  </a:txBody>
                  <a:tcPr anchor="ctr"/>
                </a:tc>
                <a:tc hMerge="1">
                  <a:txBody>
                    <a:bodyPr/>
                    <a:lstStyle/>
                    <a:p>
                      <a:pPr algn="ctr"/>
                      <a:endParaRPr lang="en-US" dirty="0"/>
                    </a:p>
                  </a:txBody>
                  <a:tcPr anchor="ctr"/>
                </a:tc>
                <a:tc vMerge="1">
                  <a:txBody>
                    <a:bodyPr/>
                    <a:lstStyle/>
                    <a:p>
                      <a:pPr algn="ctr"/>
                      <a:endParaRPr lang="en-US" dirty="0"/>
                    </a:p>
                  </a:txBody>
                  <a:tcPr anchor="ctr"/>
                </a:tc>
                <a:tc vMerge="1">
                  <a:txBody>
                    <a:bodyPr/>
                    <a:lstStyle/>
                    <a:p>
                      <a:pPr algn="ctr"/>
                      <a:endParaRPr lang="en-US" dirty="0"/>
                    </a:p>
                  </a:txBody>
                  <a:tcPr anchor="ctr"/>
                </a:tc>
                <a:extLst>
                  <a:ext uri="{0D108BD9-81ED-4DB2-BD59-A6C34878D82A}">
                    <a16:rowId xmlns:a16="http://schemas.microsoft.com/office/drawing/2014/main" val="1169988834"/>
                  </a:ext>
                </a:extLst>
              </a:tr>
              <a:tr h="470259">
                <a:tc vMerge="1">
                  <a:txBody>
                    <a:bodyPr/>
                    <a:lstStyle/>
                    <a:p>
                      <a:pPr algn="ctr"/>
                      <a:endParaRPr lang="en-US" dirty="0"/>
                    </a:p>
                  </a:txBody>
                  <a:tcPr anchor="ctr"/>
                </a:tc>
                <a:tc>
                  <a:txBody>
                    <a:bodyPr/>
                    <a:lstStyle/>
                    <a:p>
                      <a:pPr marL="111125" indent="0" algn="l">
                        <a:tabLst>
                          <a:tab pos="742950" algn="l"/>
                        </a:tabLst>
                      </a:pPr>
                      <a:r>
                        <a:rPr lang="sv-SE" sz="1400" dirty="0">
                          <a:solidFill>
                            <a:schemeClr val="bg1"/>
                          </a:solidFill>
                        </a:rPr>
                        <a:t>Ya        -1</a:t>
                      </a:r>
                    </a:p>
                    <a:p>
                      <a:pPr marL="111125" indent="0" algn="l">
                        <a:tabLst>
                          <a:tab pos="742950" algn="l"/>
                        </a:tabLst>
                      </a:pPr>
                      <a:r>
                        <a:rPr lang="sv-SE" sz="1400" dirty="0">
                          <a:solidFill>
                            <a:schemeClr val="bg1"/>
                          </a:solidFill>
                        </a:rPr>
                        <a:t>Tidak	-2</a:t>
                      </a:r>
                    </a:p>
                  </a:txBody>
                  <a:tcPr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chemeClr val="accent1">
                        <a:alpha val="75000"/>
                      </a:schemeClr>
                    </a:solidFill>
                  </a:tcPr>
                </a:tc>
                <a:tc>
                  <a:txBody>
                    <a:bodyPr/>
                    <a:lstStyle/>
                    <a:p>
                      <a:pPr algn="ctr"/>
                      <a:r>
                        <a:rPr lang="en-US" sz="1400" dirty="0" err="1">
                          <a:solidFill>
                            <a:schemeClr val="bg1"/>
                          </a:solidFill>
                        </a:rPr>
                        <a:t>Publikasi</a:t>
                      </a:r>
                      <a:r>
                        <a:rPr lang="en-US" sz="1400" dirty="0">
                          <a:solidFill>
                            <a:schemeClr val="bg1"/>
                          </a:solidFill>
                        </a:rPr>
                        <a:t> </a:t>
                      </a:r>
                      <a:r>
                        <a:rPr lang="en-US" sz="1400" dirty="0" err="1">
                          <a:solidFill>
                            <a:schemeClr val="bg1"/>
                          </a:solidFill>
                        </a:rPr>
                        <a:t>Ketersediaan</a:t>
                      </a:r>
                      <a:endParaRPr lang="en-US" sz="1400" dirty="0">
                        <a:solidFill>
                          <a:schemeClr val="bg1"/>
                        </a:solidFill>
                      </a:endParaRPr>
                    </a:p>
                  </a:txBody>
                  <a:tcPr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chemeClr val="accent1">
                        <a:alpha val="75000"/>
                      </a:schemeClr>
                    </a:solidFill>
                  </a:tcPr>
                </a:tc>
                <a:tc>
                  <a:txBody>
                    <a:bodyPr/>
                    <a:lstStyle/>
                    <a:p>
                      <a:pPr algn="ctr"/>
                      <a:r>
                        <a:rPr lang="en-US" sz="1400" dirty="0">
                          <a:solidFill>
                            <a:schemeClr val="bg1"/>
                          </a:solidFill>
                        </a:rPr>
                        <a:t>Nama</a:t>
                      </a:r>
                      <a:endParaRPr lang="en-US" sz="1400" i="1" dirty="0">
                        <a:solidFill>
                          <a:schemeClr val="bg1"/>
                        </a:solidFill>
                      </a:endParaRPr>
                    </a:p>
                  </a:txBody>
                  <a:tcPr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chemeClr val="accent1">
                        <a:alpha val="75000"/>
                      </a:schemeClr>
                    </a:solidFill>
                  </a:tcPr>
                </a:tc>
                <a:tc>
                  <a:txBody>
                    <a:bodyPr/>
                    <a:lstStyle/>
                    <a:p>
                      <a:pPr algn="ctr"/>
                      <a:r>
                        <a:rPr lang="en-US" sz="1400" dirty="0" err="1">
                          <a:solidFill>
                            <a:schemeClr val="bg1"/>
                          </a:solidFill>
                        </a:rPr>
                        <a:t>Kegiatan</a:t>
                      </a:r>
                      <a:r>
                        <a:rPr lang="en-US" sz="1400" dirty="0">
                          <a:solidFill>
                            <a:schemeClr val="bg1"/>
                          </a:solidFill>
                        </a:rPr>
                        <a:t> </a:t>
                      </a:r>
                      <a:r>
                        <a:rPr lang="en-US" sz="1400" dirty="0" err="1">
                          <a:solidFill>
                            <a:schemeClr val="bg1"/>
                          </a:solidFill>
                        </a:rPr>
                        <a:t>Penghasil</a:t>
                      </a:r>
                      <a:endParaRPr lang="en-US" sz="1400" dirty="0">
                        <a:solidFill>
                          <a:schemeClr val="bg1"/>
                        </a:solidFill>
                      </a:endParaRPr>
                    </a:p>
                  </a:txBody>
                  <a:tcPr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chemeClr val="accent1">
                        <a:alpha val="75000"/>
                      </a:schemeClr>
                    </a:solidFill>
                  </a:tcPr>
                </a:tc>
                <a:tc>
                  <a:txBody>
                    <a:bodyPr/>
                    <a:lstStyle/>
                    <a:p>
                      <a:pPr algn="ctr"/>
                      <a:r>
                        <a:rPr lang="en-US" sz="1400" dirty="0">
                          <a:solidFill>
                            <a:schemeClr val="bg1"/>
                          </a:solidFill>
                        </a:rPr>
                        <a:t>Kode Keg. </a:t>
                      </a:r>
                      <a:r>
                        <a:rPr lang="en-US" sz="1400" i="1" dirty="0">
                          <a:solidFill>
                            <a:schemeClr val="bg1"/>
                          </a:solidFill>
                        </a:rPr>
                        <a:t>(</a:t>
                      </a:r>
                      <a:r>
                        <a:rPr lang="en-US" sz="1400" i="1" dirty="0" err="1">
                          <a:solidFill>
                            <a:schemeClr val="bg1"/>
                          </a:solidFill>
                        </a:rPr>
                        <a:t>diisi</a:t>
                      </a:r>
                      <a:r>
                        <a:rPr lang="en-US" sz="1400" i="1" dirty="0">
                          <a:solidFill>
                            <a:schemeClr val="bg1"/>
                          </a:solidFill>
                        </a:rPr>
                        <a:t> </a:t>
                      </a:r>
                      <a:r>
                        <a:rPr lang="en-US" sz="1400" i="1" dirty="0" err="1">
                          <a:solidFill>
                            <a:schemeClr val="bg1"/>
                          </a:solidFill>
                        </a:rPr>
                        <a:t>petugas</a:t>
                      </a:r>
                      <a:r>
                        <a:rPr lang="en-US" sz="1400" i="1" dirty="0">
                          <a:solidFill>
                            <a:schemeClr val="bg1"/>
                          </a:solidFill>
                        </a:rPr>
                        <a:t>)</a:t>
                      </a:r>
                    </a:p>
                  </a:txBody>
                  <a:tcPr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chemeClr val="accent1">
                        <a:alpha val="75000"/>
                      </a:schemeClr>
                    </a:solidFill>
                  </a:tcPr>
                </a:tc>
                <a:tc>
                  <a:txBody>
                    <a:bodyPr/>
                    <a:lstStyle/>
                    <a:p>
                      <a:pPr algn="ctr"/>
                      <a:r>
                        <a:rPr lang="en-US" sz="1400" dirty="0">
                          <a:solidFill>
                            <a:schemeClr val="bg1"/>
                          </a:solidFill>
                        </a:rPr>
                        <a:t>Nama</a:t>
                      </a:r>
                    </a:p>
                  </a:txBody>
                  <a:tcPr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chemeClr val="accent1">
                        <a:alpha val="75000"/>
                      </a:schemeClr>
                    </a:solidFill>
                  </a:tcPr>
                </a:tc>
                <a:tc vMerge="1">
                  <a:txBody>
                    <a:bodyPr/>
                    <a:lstStyle/>
                    <a:p>
                      <a:pPr algn="ctr"/>
                      <a:endParaRPr lang="en-US" dirty="0"/>
                    </a:p>
                  </a:txBody>
                  <a:tcPr anchor="ctr"/>
                </a:tc>
                <a:tc>
                  <a:txBody>
                    <a:bodyPr/>
                    <a:lstStyle/>
                    <a:p>
                      <a:pPr marL="111125" indent="0" algn="l">
                        <a:tabLst>
                          <a:tab pos="1025525" algn="l"/>
                        </a:tabLst>
                      </a:pPr>
                      <a:r>
                        <a:rPr lang="sv-SE" sz="1400" dirty="0">
                          <a:solidFill>
                            <a:schemeClr val="bg1"/>
                          </a:solidFill>
                        </a:rPr>
                        <a:t>Ya        -1</a:t>
                      </a:r>
                    </a:p>
                    <a:p>
                      <a:pPr marL="111125" indent="0" algn="l">
                        <a:tabLst>
                          <a:tab pos="742950" algn="l"/>
                        </a:tabLst>
                      </a:pPr>
                      <a:r>
                        <a:rPr lang="sv-SE" sz="1400" dirty="0">
                          <a:solidFill>
                            <a:schemeClr val="bg1"/>
                          </a:solidFill>
                        </a:rPr>
                        <a:t>Tidak	-2</a:t>
                      </a:r>
                    </a:p>
                  </a:txBody>
                  <a:tcPr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chemeClr val="accent1">
                        <a:alpha val="75000"/>
                      </a:schemeClr>
                    </a:solidFill>
                  </a:tcPr>
                </a:tc>
                <a:extLst>
                  <a:ext uri="{0D108BD9-81ED-4DB2-BD59-A6C34878D82A}">
                    <a16:rowId xmlns:a16="http://schemas.microsoft.com/office/drawing/2014/main" val="4199155287"/>
                  </a:ext>
                </a:extLst>
              </a:tr>
              <a:tr h="223933">
                <a:tc>
                  <a:txBody>
                    <a:bodyPr/>
                    <a:lstStyle/>
                    <a:p>
                      <a:pPr algn="ctr"/>
                      <a:r>
                        <a:rPr lang="en-US" sz="1200" dirty="0"/>
                        <a:t>(1)</a:t>
                      </a:r>
                    </a:p>
                  </a:txBody>
                  <a:tcPr>
                    <a:lnT w="19050" cap="flat" cmpd="sng" algn="ctr">
                      <a:solidFill>
                        <a:srgbClr val="FFFFFF"/>
                      </a:solidFill>
                      <a:prstDash val="solid"/>
                      <a:round/>
                      <a:headEnd type="none" w="med" len="med"/>
                      <a:tailEnd type="none" w="med" len="med"/>
                    </a:lnT>
                    <a:solidFill>
                      <a:schemeClr val="accent1">
                        <a:tint val="40000"/>
                        <a:alpha val="75000"/>
                      </a:schemeClr>
                    </a:solidFill>
                  </a:tcPr>
                </a:tc>
                <a:tc>
                  <a:txBody>
                    <a:bodyPr/>
                    <a:lstStyle/>
                    <a:p>
                      <a:pPr algn="ctr"/>
                      <a:r>
                        <a:rPr lang="en-US" sz="1200" dirty="0"/>
                        <a:t>(10)</a:t>
                      </a:r>
                    </a:p>
                  </a:txBody>
                  <a:tcPr>
                    <a:lnT w="19050" cap="flat" cmpd="sng" algn="ctr">
                      <a:solidFill>
                        <a:srgbClr val="FFFFFF"/>
                      </a:solidFill>
                      <a:prstDash val="solid"/>
                      <a:round/>
                      <a:headEnd type="none" w="med" len="med"/>
                      <a:tailEnd type="none" w="med" len="med"/>
                    </a:lnT>
                    <a:solidFill>
                      <a:schemeClr val="accent1">
                        <a:tint val="40000"/>
                        <a:alpha val="75000"/>
                      </a:schemeClr>
                    </a:solidFill>
                  </a:tcPr>
                </a:tc>
                <a:tc>
                  <a:txBody>
                    <a:bodyPr/>
                    <a:lstStyle/>
                    <a:p>
                      <a:pPr algn="ctr"/>
                      <a:r>
                        <a:rPr lang="en-US" sz="1200" dirty="0"/>
                        <a:t>(11)</a:t>
                      </a:r>
                    </a:p>
                  </a:txBody>
                  <a:tcPr>
                    <a:lnT w="19050" cap="flat" cmpd="sng" algn="ctr">
                      <a:solidFill>
                        <a:srgbClr val="FFFFFF"/>
                      </a:solidFill>
                      <a:prstDash val="solid"/>
                      <a:round/>
                      <a:headEnd type="none" w="med" len="med"/>
                      <a:tailEnd type="none" w="med" len="med"/>
                    </a:lnT>
                    <a:solidFill>
                      <a:schemeClr val="accent1">
                        <a:tint val="40000"/>
                        <a:alpha val="75000"/>
                      </a:schemeClr>
                    </a:solidFill>
                  </a:tcPr>
                </a:tc>
                <a:tc>
                  <a:txBody>
                    <a:bodyPr/>
                    <a:lstStyle/>
                    <a:p>
                      <a:pPr algn="ctr"/>
                      <a:r>
                        <a:rPr lang="en-US" sz="1200" dirty="0"/>
                        <a:t>(12)</a:t>
                      </a:r>
                    </a:p>
                  </a:txBody>
                  <a:tcPr>
                    <a:lnT w="19050" cap="flat" cmpd="sng" algn="ctr">
                      <a:solidFill>
                        <a:srgbClr val="FFFFFF"/>
                      </a:solidFill>
                      <a:prstDash val="solid"/>
                      <a:round/>
                      <a:headEnd type="none" w="med" len="med"/>
                      <a:tailEnd type="none" w="med" len="med"/>
                    </a:lnT>
                    <a:solidFill>
                      <a:schemeClr val="accent1">
                        <a:tint val="40000"/>
                        <a:alpha val="75000"/>
                      </a:schemeClr>
                    </a:solidFill>
                  </a:tcPr>
                </a:tc>
                <a:tc>
                  <a:txBody>
                    <a:bodyPr/>
                    <a:lstStyle/>
                    <a:p>
                      <a:pPr algn="ctr"/>
                      <a:r>
                        <a:rPr lang="en-US" sz="1200" dirty="0"/>
                        <a:t>(13)</a:t>
                      </a:r>
                    </a:p>
                  </a:txBody>
                  <a:tcPr>
                    <a:lnT w="19050" cap="flat" cmpd="sng" algn="ctr">
                      <a:solidFill>
                        <a:srgbClr val="FFFFFF"/>
                      </a:solidFill>
                      <a:prstDash val="solid"/>
                      <a:round/>
                      <a:headEnd type="none" w="med" len="med"/>
                      <a:tailEnd type="none" w="med" len="med"/>
                    </a:lnT>
                    <a:solidFill>
                      <a:schemeClr val="accent1">
                        <a:tint val="40000"/>
                        <a:alpha val="75000"/>
                      </a:schemeClr>
                    </a:solidFill>
                  </a:tcPr>
                </a:tc>
                <a:tc>
                  <a:txBody>
                    <a:bodyPr/>
                    <a:lstStyle/>
                    <a:p>
                      <a:pPr algn="ctr"/>
                      <a:r>
                        <a:rPr lang="en-US" sz="1200" dirty="0"/>
                        <a:t>(14)</a:t>
                      </a:r>
                    </a:p>
                  </a:txBody>
                  <a:tcPr>
                    <a:lnT w="19050" cap="flat" cmpd="sng" algn="ctr">
                      <a:solidFill>
                        <a:srgbClr val="FFFFFF"/>
                      </a:solidFill>
                      <a:prstDash val="solid"/>
                      <a:round/>
                      <a:headEnd type="none" w="med" len="med"/>
                      <a:tailEnd type="none" w="med" len="med"/>
                    </a:lnT>
                    <a:solidFill>
                      <a:schemeClr val="accent1">
                        <a:tint val="40000"/>
                        <a:alpha val="75000"/>
                      </a:schemeClr>
                    </a:solidFill>
                  </a:tcPr>
                </a:tc>
                <a:tc>
                  <a:txBody>
                    <a:bodyPr/>
                    <a:lstStyle/>
                    <a:p>
                      <a:pPr algn="ctr"/>
                      <a:r>
                        <a:rPr lang="en-US" sz="1200" dirty="0"/>
                        <a:t>(15)</a:t>
                      </a:r>
                    </a:p>
                  </a:txBody>
                  <a:tcPr>
                    <a:lnT w="19050" cap="flat" cmpd="sng" algn="ctr">
                      <a:solidFill>
                        <a:srgbClr val="FFFFFF"/>
                      </a:solidFill>
                      <a:prstDash val="solid"/>
                      <a:round/>
                      <a:headEnd type="none" w="med" len="med"/>
                      <a:tailEnd type="none" w="med" len="med"/>
                    </a:lnT>
                    <a:solidFill>
                      <a:schemeClr val="accent1">
                        <a:tint val="40000"/>
                        <a:alpha val="75000"/>
                      </a:schemeClr>
                    </a:solidFill>
                  </a:tcPr>
                </a:tc>
                <a:tc>
                  <a:txBody>
                    <a:bodyPr/>
                    <a:lstStyle/>
                    <a:p>
                      <a:pPr algn="ctr"/>
                      <a:r>
                        <a:rPr lang="en-US" sz="1200" dirty="0"/>
                        <a:t>(16)</a:t>
                      </a:r>
                    </a:p>
                  </a:txBody>
                  <a:tcPr>
                    <a:lnT w="19050" cap="flat" cmpd="sng" algn="ctr">
                      <a:solidFill>
                        <a:srgbClr val="FFFFFF"/>
                      </a:solidFill>
                      <a:prstDash val="solid"/>
                      <a:round/>
                      <a:headEnd type="none" w="med" len="med"/>
                      <a:tailEnd type="none" w="med" len="med"/>
                    </a:lnT>
                    <a:solidFill>
                      <a:schemeClr val="accent1">
                        <a:tint val="40000"/>
                        <a:alpha val="75000"/>
                      </a:schemeClr>
                    </a:solidFill>
                  </a:tcPr>
                </a:tc>
                <a:tc>
                  <a:txBody>
                    <a:bodyPr/>
                    <a:lstStyle/>
                    <a:p>
                      <a:pPr algn="ctr"/>
                      <a:r>
                        <a:rPr lang="en-US" sz="1200" dirty="0"/>
                        <a:t>(17)</a:t>
                      </a:r>
                    </a:p>
                  </a:txBody>
                  <a:tcPr>
                    <a:lnT w="19050" cap="flat" cmpd="sng" algn="ctr">
                      <a:solidFill>
                        <a:srgbClr val="FFFFFF"/>
                      </a:solidFill>
                      <a:prstDash val="solid"/>
                      <a:round/>
                      <a:headEnd type="none" w="med" len="med"/>
                      <a:tailEnd type="none" w="med" len="med"/>
                    </a:lnT>
                    <a:solidFill>
                      <a:schemeClr val="accent1">
                        <a:tint val="40000"/>
                        <a:alpha val="75000"/>
                      </a:schemeClr>
                    </a:solidFill>
                  </a:tcPr>
                </a:tc>
                <a:extLst>
                  <a:ext uri="{0D108BD9-81ED-4DB2-BD59-A6C34878D82A}">
                    <a16:rowId xmlns:a16="http://schemas.microsoft.com/office/drawing/2014/main" val="3595975004"/>
                  </a:ext>
                </a:extLst>
              </a:tr>
              <a:tr h="2731981">
                <a:tc>
                  <a:txBody>
                    <a:bodyPr/>
                    <a:lstStyle/>
                    <a:p>
                      <a:pPr algn="ctr"/>
                      <a:r>
                        <a:rPr lang="en-US" sz="1100" dirty="0"/>
                        <a:t>1.</a:t>
                      </a:r>
                    </a:p>
                  </a:txBody>
                  <a:tcPr>
                    <a:solidFill>
                      <a:schemeClr val="accent1">
                        <a:tint val="20000"/>
                        <a:alpha val="75000"/>
                      </a:schemeClr>
                    </a:solidFill>
                  </a:tcPr>
                </a:tc>
                <a:tc>
                  <a:txBody>
                    <a:bodyPr/>
                    <a:lstStyle/>
                    <a:p>
                      <a:pPr algn="ctr"/>
                      <a:r>
                        <a:rPr lang="en-US" sz="1050" dirty="0"/>
                        <a:t>1</a:t>
                      </a:r>
                    </a:p>
                  </a:txBody>
                  <a:tcPr>
                    <a:solidFill>
                      <a:schemeClr val="accent1">
                        <a:tint val="20000"/>
                        <a:alpha val="75000"/>
                      </a:schemeClr>
                    </a:solidFill>
                  </a:tcPr>
                </a:tc>
                <a:tc>
                  <a:txBody>
                    <a:bodyPr/>
                    <a:lstStyle/>
                    <a:p>
                      <a:pPr marL="0" indent="0" algn="l">
                        <a:buFont typeface="Arial" panose="020B0604020202020204" pitchFamily="34" charset="0"/>
                        <a:buNone/>
                      </a:pPr>
                      <a:r>
                        <a:rPr lang="en-US" sz="1050" dirty="0" err="1"/>
                        <a:t>Berita</a:t>
                      </a:r>
                      <a:r>
                        <a:rPr lang="en-US" sz="1050" dirty="0"/>
                        <a:t> </a:t>
                      </a:r>
                      <a:r>
                        <a:rPr lang="en-US" sz="1050" dirty="0" err="1"/>
                        <a:t>Resmi</a:t>
                      </a:r>
                      <a:r>
                        <a:rPr lang="en-US" sz="1050" dirty="0"/>
                        <a:t> </a:t>
                      </a:r>
                      <a:r>
                        <a:rPr lang="en-US" sz="1050" dirty="0" err="1"/>
                        <a:t>Statistik</a:t>
                      </a:r>
                      <a:r>
                        <a:rPr lang="en-US" sz="1050" dirty="0"/>
                        <a:t> – </a:t>
                      </a:r>
                      <a:r>
                        <a:rPr lang="en-US" sz="1050" dirty="0" err="1"/>
                        <a:t>Indeks</a:t>
                      </a:r>
                      <a:r>
                        <a:rPr lang="en-US" sz="1050" dirty="0"/>
                        <a:t> </a:t>
                      </a:r>
                      <a:r>
                        <a:rPr lang="en-US" sz="1050" dirty="0" err="1"/>
                        <a:t>Kepuasan</a:t>
                      </a:r>
                      <a:r>
                        <a:rPr lang="en-US" sz="1050" dirty="0"/>
                        <a:t> Jemaah Haji Indonesia (IKJHI) 1439H/2018M (https://www.bps.go.id/pressrelease/2018/11/22/1539/indekskepuasanjemaah-hajiindonesia-tahun-1439h-2018m.html)</a:t>
                      </a:r>
                    </a:p>
                  </a:txBody>
                  <a:tcPr>
                    <a:solidFill>
                      <a:schemeClr val="accent1">
                        <a:tint val="20000"/>
                        <a:alpha val="75000"/>
                      </a:schemeClr>
                    </a:solidFill>
                  </a:tcPr>
                </a:tc>
                <a:tc>
                  <a:txBody>
                    <a:bodyPr/>
                    <a:lstStyle/>
                    <a:p>
                      <a:pPr marL="228600" indent="-228600" algn="l">
                        <a:buFont typeface="+mj-lt"/>
                        <a:buAutoNum type="arabicPeriod"/>
                      </a:pPr>
                      <a:r>
                        <a:rPr lang="fi-FI" sz="1100" dirty="0"/>
                        <a:t>Tingkat Kepuasan Pelayanan Petugas Haji</a:t>
                      </a:r>
                    </a:p>
                    <a:p>
                      <a:pPr marL="228600" indent="-228600" algn="l">
                        <a:buFont typeface="+mj-lt"/>
                        <a:buAutoNum type="arabicPeriod"/>
                      </a:pPr>
                      <a:r>
                        <a:rPr lang="en-US" sz="1100" dirty="0"/>
                        <a:t>Tingkat </a:t>
                      </a:r>
                      <a:r>
                        <a:rPr lang="en-US" sz="1100" dirty="0" err="1"/>
                        <a:t>Kepuasan</a:t>
                      </a:r>
                      <a:r>
                        <a:rPr lang="en-US" sz="1100" dirty="0"/>
                        <a:t> </a:t>
                      </a:r>
                      <a:r>
                        <a:rPr lang="en-US" sz="1100" dirty="0" err="1"/>
                        <a:t>Pelayanan</a:t>
                      </a:r>
                      <a:r>
                        <a:rPr lang="en-US" sz="1100" dirty="0"/>
                        <a:t> </a:t>
                      </a:r>
                      <a:r>
                        <a:rPr lang="en-US" sz="1100" dirty="0" err="1"/>
                        <a:t>Ibadah</a:t>
                      </a:r>
                      <a:endParaRPr lang="en-US" sz="1100" dirty="0"/>
                    </a:p>
                    <a:p>
                      <a:pPr marL="228600" indent="-228600" algn="l">
                        <a:buFont typeface="+mj-lt"/>
                        <a:buAutoNum type="arabicPeriod"/>
                      </a:pPr>
                      <a:r>
                        <a:rPr lang="sv-SE" sz="1100" dirty="0"/>
                        <a:t>Tingkat Kepuasan Pelayanan Transportasi Bus</a:t>
                      </a:r>
                    </a:p>
                    <a:p>
                      <a:pPr marL="228600" indent="-228600" algn="l">
                        <a:buFont typeface="+mj-lt"/>
                        <a:buAutoNum type="arabicPeriod"/>
                      </a:pPr>
                      <a:r>
                        <a:rPr lang="en-US" sz="1100" dirty="0"/>
                        <a:t>Tingkat </a:t>
                      </a:r>
                      <a:r>
                        <a:rPr lang="en-US" sz="1100" dirty="0" err="1"/>
                        <a:t>Kepuasan</a:t>
                      </a:r>
                      <a:r>
                        <a:rPr lang="en-US" sz="1100" dirty="0"/>
                        <a:t> </a:t>
                      </a:r>
                      <a:r>
                        <a:rPr lang="en-US" sz="1100" dirty="0" err="1"/>
                        <a:t>Pelayanan</a:t>
                      </a:r>
                      <a:r>
                        <a:rPr lang="en-US" sz="1100" dirty="0"/>
                        <a:t> </a:t>
                      </a:r>
                      <a:r>
                        <a:rPr lang="en-US" sz="1100" dirty="0" err="1"/>
                        <a:t>Akomodasi</a:t>
                      </a:r>
                      <a:endParaRPr lang="en-US" sz="1100" dirty="0"/>
                    </a:p>
                    <a:p>
                      <a:pPr marL="228600" indent="-228600" algn="l">
                        <a:buFont typeface="+mj-lt"/>
                        <a:buAutoNum type="arabicPeriod"/>
                      </a:pPr>
                      <a:r>
                        <a:rPr lang="en-US" sz="1100" dirty="0"/>
                        <a:t>Tingkat </a:t>
                      </a:r>
                      <a:r>
                        <a:rPr lang="en-US" sz="1100" dirty="0" err="1"/>
                        <a:t>Kepuasan</a:t>
                      </a:r>
                      <a:r>
                        <a:rPr lang="en-US" sz="1100" dirty="0"/>
                        <a:t> </a:t>
                      </a:r>
                      <a:r>
                        <a:rPr lang="en-US" sz="1100" dirty="0" err="1"/>
                        <a:t>Pelayanan</a:t>
                      </a:r>
                      <a:r>
                        <a:rPr lang="en-US" sz="1100" dirty="0"/>
                        <a:t> </a:t>
                      </a:r>
                      <a:r>
                        <a:rPr lang="en-US" sz="1100" dirty="0" err="1"/>
                        <a:t>Katering</a:t>
                      </a:r>
                      <a:endParaRPr lang="en-US" sz="1100" dirty="0"/>
                    </a:p>
                    <a:p>
                      <a:pPr marL="228600" indent="-228600" algn="l">
                        <a:buFont typeface="+mj-lt"/>
                        <a:buAutoNum type="arabicPeriod"/>
                      </a:pPr>
                      <a:r>
                        <a:rPr lang="fi-FI" sz="1100" dirty="0"/>
                        <a:t>Tingkat Kepuasan Pelayanan Kesehatan Kloter</a:t>
                      </a:r>
                    </a:p>
                    <a:p>
                      <a:pPr marL="228600" indent="-228600" algn="l">
                        <a:buFont typeface="+mj-lt"/>
                        <a:buAutoNum type="arabicPeriod"/>
                      </a:pPr>
                      <a:r>
                        <a:rPr lang="fi-FI" sz="1100" dirty="0"/>
                        <a:t>Tingkat Kepuasan Pelayanan Lain- Lain</a:t>
                      </a:r>
                      <a:endParaRPr lang="en-US" sz="1100" dirty="0"/>
                    </a:p>
                  </a:txBody>
                  <a:tcPr>
                    <a:solidFill>
                      <a:schemeClr val="accent1">
                        <a:tint val="20000"/>
                        <a:alpha val="75000"/>
                      </a:schemeClr>
                    </a:solidFill>
                  </a:tcPr>
                </a:tc>
                <a:tc>
                  <a:txBody>
                    <a:bodyPr/>
                    <a:lstStyle/>
                    <a:p>
                      <a:r>
                        <a:rPr lang="en-US" sz="1100" dirty="0" err="1">
                          <a:solidFill>
                            <a:srgbClr val="FF0000"/>
                          </a:solidFill>
                        </a:rPr>
                        <a:t>Tidak</a:t>
                      </a:r>
                      <a:r>
                        <a:rPr lang="en-US" sz="1100" dirty="0">
                          <a:solidFill>
                            <a:srgbClr val="FF0000"/>
                          </a:solidFill>
                        </a:rPr>
                        <a:t> </a:t>
                      </a:r>
                      <a:r>
                        <a:rPr lang="en-US" sz="1100" dirty="0" err="1">
                          <a:solidFill>
                            <a:srgbClr val="FF0000"/>
                          </a:solidFill>
                        </a:rPr>
                        <a:t>diisi</a:t>
                      </a:r>
                      <a:endParaRPr lang="en-US" sz="1100" dirty="0">
                        <a:solidFill>
                          <a:srgbClr val="FF0000"/>
                        </a:solidFill>
                      </a:endParaRPr>
                    </a:p>
                    <a:p>
                      <a:r>
                        <a:rPr lang="en-US" sz="1100" dirty="0" err="1">
                          <a:solidFill>
                            <a:srgbClr val="FF0000"/>
                          </a:solidFill>
                        </a:rPr>
                        <a:t>karena</a:t>
                      </a:r>
                      <a:r>
                        <a:rPr lang="en-US" sz="1100" dirty="0">
                          <a:solidFill>
                            <a:srgbClr val="FF0000"/>
                          </a:solidFill>
                        </a:rPr>
                        <a:t> </a:t>
                      </a:r>
                      <a:r>
                        <a:rPr lang="en-US" sz="1100" dirty="0" err="1">
                          <a:solidFill>
                            <a:srgbClr val="FF0000"/>
                          </a:solidFill>
                        </a:rPr>
                        <a:t>kolom</a:t>
                      </a:r>
                      <a:r>
                        <a:rPr lang="en-US" sz="1100" dirty="0">
                          <a:solidFill>
                            <a:srgbClr val="FF0000"/>
                          </a:solidFill>
                        </a:rPr>
                        <a:t> 10</a:t>
                      </a:r>
                    </a:p>
                    <a:p>
                      <a:r>
                        <a:rPr lang="en-US" sz="1100" dirty="0" err="1">
                          <a:solidFill>
                            <a:srgbClr val="FF0000"/>
                          </a:solidFill>
                        </a:rPr>
                        <a:t>berkode</a:t>
                      </a:r>
                      <a:r>
                        <a:rPr lang="en-US" sz="1100" dirty="0">
                          <a:solidFill>
                            <a:srgbClr val="FF0000"/>
                          </a:solidFill>
                        </a:rPr>
                        <a:t> 1 (IKJHI</a:t>
                      </a:r>
                    </a:p>
                    <a:p>
                      <a:r>
                        <a:rPr lang="en-US" sz="1100" dirty="0" err="1">
                          <a:solidFill>
                            <a:srgbClr val="FF0000"/>
                          </a:solidFill>
                        </a:rPr>
                        <a:t>adalah</a:t>
                      </a:r>
                      <a:r>
                        <a:rPr lang="en-US" sz="1100" dirty="0">
                          <a:solidFill>
                            <a:srgbClr val="FF0000"/>
                          </a:solidFill>
                        </a:rPr>
                        <a:t> </a:t>
                      </a:r>
                      <a:r>
                        <a:rPr lang="en-US" sz="1100" dirty="0" err="1">
                          <a:solidFill>
                            <a:srgbClr val="FF0000"/>
                          </a:solidFill>
                        </a:rPr>
                        <a:t>indikator</a:t>
                      </a:r>
                      <a:endParaRPr lang="en-US" sz="1100" dirty="0">
                        <a:solidFill>
                          <a:srgbClr val="FF0000"/>
                        </a:solidFill>
                      </a:endParaRPr>
                    </a:p>
                    <a:p>
                      <a:r>
                        <a:rPr lang="en-US" sz="1100" dirty="0" err="1">
                          <a:solidFill>
                            <a:srgbClr val="FF0000"/>
                          </a:solidFill>
                        </a:rPr>
                        <a:t>komposit</a:t>
                      </a:r>
                      <a:r>
                        <a:rPr lang="en-US" sz="1100" dirty="0">
                          <a:solidFill>
                            <a:srgbClr val="FF0000"/>
                          </a:solidFill>
                        </a:rPr>
                        <a:t>)</a:t>
                      </a:r>
                    </a:p>
                  </a:txBody>
                  <a:tcPr>
                    <a:solidFill>
                      <a:schemeClr val="accent1">
                        <a:tint val="20000"/>
                        <a:alpha val="75000"/>
                      </a:schemeClr>
                    </a:solidFill>
                  </a:tcPr>
                </a:tc>
                <a:tc>
                  <a:txBody>
                    <a:bodyPr/>
                    <a:lstStyle/>
                    <a:p>
                      <a:r>
                        <a:rPr lang="en-US" sz="1100" dirty="0" err="1">
                          <a:solidFill>
                            <a:srgbClr val="FF0000"/>
                          </a:solidFill>
                        </a:rPr>
                        <a:t>Tidak</a:t>
                      </a:r>
                      <a:r>
                        <a:rPr lang="en-US" sz="1100" dirty="0">
                          <a:solidFill>
                            <a:srgbClr val="FF0000"/>
                          </a:solidFill>
                        </a:rPr>
                        <a:t> </a:t>
                      </a:r>
                      <a:r>
                        <a:rPr lang="en-US" sz="1100" dirty="0" err="1">
                          <a:solidFill>
                            <a:srgbClr val="FF0000"/>
                          </a:solidFill>
                        </a:rPr>
                        <a:t>diisi</a:t>
                      </a:r>
                      <a:endParaRPr lang="en-US" sz="1100" dirty="0">
                        <a:solidFill>
                          <a:srgbClr val="FF0000"/>
                        </a:solidFill>
                      </a:endParaRPr>
                    </a:p>
                    <a:p>
                      <a:r>
                        <a:rPr lang="en-US" sz="1100" dirty="0" err="1">
                          <a:solidFill>
                            <a:srgbClr val="FF0000"/>
                          </a:solidFill>
                        </a:rPr>
                        <a:t>karena</a:t>
                      </a:r>
                      <a:r>
                        <a:rPr lang="en-US" sz="1100" dirty="0">
                          <a:solidFill>
                            <a:srgbClr val="FF0000"/>
                          </a:solidFill>
                        </a:rPr>
                        <a:t> </a:t>
                      </a:r>
                      <a:r>
                        <a:rPr lang="en-US" sz="1100" dirty="0" err="1">
                          <a:solidFill>
                            <a:srgbClr val="FF0000"/>
                          </a:solidFill>
                        </a:rPr>
                        <a:t>kolom</a:t>
                      </a:r>
                      <a:r>
                        <a:rPr lang="en-US" sz="1100" dirty="0">
                          <a:solidFill>
                            <a:srgbClr val="FF0000"/>
                          </a:solidFill>
                        </a:rPr>
                        <a:t> 10</a:t>
                      </a:r>
                    </a:p>
                    <a:p>
                      <a:r>
                        <a:rPr lang="en-US" sz="1100" dirty="0" err="1">
                          <a:solidFill>
                            <a:srgbClr val="FF0000"/>
                          </a:solidFill>
                        </a:rPr>
                        <a:t>berkode</a:t>
                      </a:r>
                      <a:r>
                        <a:rPr lang="en-US" sz="1100" dirty="0">
                          <a:solidFill>
                            <a:srgbClr val="FF0000"/>
                          </a:solidFill>
                        </a:rPr>
                        <a:t> 1 (IKJHI</a:t>
                      </a:r>
                    </a:p>
                    <a:p>
                      <a:r>
                        <a:rPr lang="en-US" sz="1100" dirty="0" err="1">
                          <a:solidFill>
                            <a:srgbClr val="FF0000"/>
                          </a:solidFill>
                        </a:rPr>
                        <a:t>adalah</a:t>
                      </a:r>
                      <a:r>
                        <a:rPr lang="en-US" sz="1100" dirty="0">
                          <a:solidFill>
                            <a:srgbClr val="FF0000"/>
                          </a:solidFill>
                        </a:rPr>
                        <a:t> </a:t>
                      </a:r>
                      <a:r>
                        <a:rPr lang="en-US" sz="1100" dirty="0" err="1">
                          <a:solidFill>
                            <a:srgbClr val="FF0000"/>
                          </a:solidFill>
                        </a:rPr>
                        <a:t>indikator</a:t>
                      </a:r>
                      <a:endParaRPr lang="en-US" sz="1100" dirty="0">
                        <a:solidFill>
                          <a:srgbClr val="FF0000"/>
                        </a:solidFill>
                      </a:endParaRPr>
                    </a:p>
                    <a:p>
                      <a:r>
                        <a:rPr lang="en-US" sz="1100" dirty="0" err="1">
                          <a:solidFill>
                            <a:srgbClr val="FF0000"/>
                          </a:solidFill>
                        </a:rPr>
                        <a:t>komposit</a:t>
                      </a:r>
                      <a:r>
                        <a:rPr lang="en-US" sz="1100" dirty="0">
                          <a:solidFill>
                            <a:srgbClr val="FF0000"/>
                          </a:solidFill>
                        </a:rPr>
                        <a:t>)</a:t>
                      </a:r>
                    </a:p>
                    <a:p>
                      <a:endParaRPr lang="en-US" sz="1100" dirty="0"/>
                    </a:p>
                  </a:txBody>
                  <a:tcPr>
                    <a:solidFill>
                      <a:schemeClr val="accent1">
                        <a:tint val="20000"/>
                        <a:alpha val="75000"/>
                      </a:schemeClr>
                    </a:solidFill>
                  </a:tcPr>
                </a:tc>
                <a:tc>
                  <a:txBody>
                    <a:bodyPr/>
                    <a:lstStyle/>
                    <a:p>
                      <a:r>
                        <a:rPr lang="en-US" sz="1100" dirty="0" err="1">
                          <a:solidFill>
                            <a:srgbClr val="FF0000"/>
                          </a:solidFill>
                        </a:rPr>
                        <a:t>Tidak</a:t>
                      </a:r>
                      <a:r>
                        <a:rPr lang="en-US" sz="1100" dirty="0">
                          <a:solidFill>
                            <a:srgbClr val="FF0000"/>
                          </a:solidFill>
                        </a:rPr>
                        <a:t> </a:t>
                      </a:r>
                      <a:r>
                        <a:rPr lang="en-US" sz="1100" dirty="0" err="1">
                          <a:solidFill>
                            <a:srgbClr val="FF0000"/>
                          </a:solidFill>
                        </a:rPr>
                        <a:t>diisi</a:t>
                      </a:r>
                      <a:endParaRPr lang="en-US" sz="1100" dirty="0">
                        <a:solidFill>
                          <a:srgbClr val="FF0000"/>
                        </a:solidFill>
                      </a:endParaRPr>
                    </a:p>
                    <a:p>
                      <a:r>
                        <a:rPr lang="en-US" sz="1100" dirty="0" err="1">
                          <a:solidFill>
                            <a:srgbClr val="FF0000"/>
                          </a:solidFill>
                        </a:rPr>
                        <a:t>karena</a:t>
                      </a:r>
                      <a:r>
                        <a:rPr lang="en-US" sz="1100" dirty="0">
                          <a:solidFill>
                            <a:srgbClr val="FF0000"/>
                          </a:solidFill>
                        </a:rPr>
                        <a:t> </a:t>
                      </a:r>
                      <a:r>
                        <a:rPr lang="en-US" sz="1100" dirty="0" err="1">
                          <a:solidFill>
                            <a:srgbClr val="FF0000"/>
                          </a:solidFill>
                        </a:rPr>
                        <a:t>kolom</a:t>
                      </a:r>
                      <a:r>
                        <a:rPr lang="en-US" sz="1100" dirty="0">
                          <a:solidFill>
                            <a:srgbClr val="FF0000"/>
                          </a:solidFill>
                        </a:rPr>
                        <a:t> 10</a:t>
                      </a:r>
                    </a:p>
                    <a:p>
                      <a:r>
                        <a:rPr lang="en-US" sz="1100" dirty="0" err="1">
                          <a:solidFill>
                            <a:srgbClr val="FF0000"/>
                          </a:solidFill>
                        </a:rPr>
                        <a:t>berkode</a:t>
                      </a:r>
                      <a:r>
                        <a:rPr lang="en-US" sz="1100" dirty="0">
                          <a:solidFill>
                            <a:srgbClr val="FF0000"/>
                          </a:solidFill>
                        </a:rPr>
                        <a:t> 1 (IKJHI</a:t>
                      </a:r>
                    </a:p>
                    <a:p>
                      <a:r>
                        <a:rPr lang="en-US" sz="1100" dirty="0" err="1">
                          <a:solidFill>
                            <a:srgbClr val="FF0000"/>
                          </a:solidFill>
                        </a:rPr>
                        <a:t>adalah</a:t>
                      </a:r>
                      <a:r>
                        <a:rPr lang="en-US" sz="1100" dirty="0">
                          <a:solidFill>
                            <a:srgbClr val="FF0000"/>
                          </a:solidFill>
                        </a:rPr>
                        <a:t> </a:t>
                      </a:r>
                      <a:r>
                        <a:rPr lang="en-US" sz="1100" dirty="0" err="1">
                          <a:solidFill>
                            <a:srgbClr val="FF0000"/>
                          </a:solidFill>
                        </a:rPr>
                        <a:t>indikator</a:t>
                      </a:r>
                      <a:endParaRPr lang="en-US" sz="1100" dirty="0">
                        <a:solidFill>
                          <a:srgbClr val="FF0000"/>
                        </a:solidFill>
                      </a:endParaRPr>
                    </a:p>
                    <a:p>
                      <a:r>
                        <a:rPr lang="en-US" sz="1100" dirty="0" err="1">
                          <a:solidFill>
                            <a:srgbClr val="FF0000"/>
                          </a:solidFill>
                        </a:rPr>
                        <a:t>komposit</a:t>
                      </a:r>
                      <a:r>
                        <a:rPr lang="en-US" sz="1100" dirty="0">
                          <a:solidFill>
                            <a:srgbClr val="FF0000"/>
                          </a:solidFill>
                        </a:rPr>
                        <a:t>)</a:t>
                      </a:r>
                    </a:p>
                    <a:p>
                      <a:endParaRPr lang="en-US" sz="1100" dirty="0"/>
                    </a:p>
                  </a:txBody>
                  <a:tcPr>
                    <a:solidFill>
                      <a:schemeClr val="accent1">
                        <a:tint val="20000"/>
                        <a:alpha val="75000"/>
                      </a:schemeClr>
                    </a:solidFill>
                  </a:tcPr>
                </a:tc>
                <a:tc>
                  <a:txBody>
                    <a:bodyPr/>
                    <a:lstStyle/>
                    <a:p>
                      <a:r>
                        <a:rPr lang="en-US" sz="1200" dirty="0"/>
                        <a:t>Nasional</a:t>
                      </a:r>
                    </a:p>
                  </a:txBody>
                  <a:tcPr>
                    <a:solidFill>
                      <a:schemeClr val="accent1">
                        <a:tint val="20000"/>
                        <a:alpha val="75000"/>
                      </a:schemeClr>
                    </a:solidFill>
                  </a:tcPr>
                </a:tc>
                <a:tc>
                  <a:txBody>
                    <a:bodyPr/>
                    <a:lstStyle/>
                    <a:p>
                      <a:pPr algn="ctr"/>
                      <a:r>
                        <a:rPr lang="en-US" sz="1200" dirty="0"/>
                        <a:t>1</a:t>
                      </a:r>
                    </a:p>
                  </a:txBody>
                  <a:tcPr>
                    <a:solidFill>
                      <a:schemeClr val="accent1">
                        <a:tint val="20000"/>
                        <a:alpha val="75000"/>
                      </a:schemeClr>
                    </a:solidFill>
                  </a:tcPr>
                </a:tc>
                <a:extLst>
                  <a:ext uri="{0D108BD9-81ED-4DB2-BD59-A6C34878D82A}">
                    <a16:rowId xmlns:a16="http://schemas.microsoft.com/office/drawing/2014/main" val="93587919"/>
                  </a:ext>
                </a:extLst>
              </a:tr>
              <a:tr h="2731981">
                <a:tc>
                  <a:txBody>
                    <a:bodyPr/>
                    <a:lstStyle/>
                    <a:p>
                      <a:pPr algn="ctr"/>
                      <a:r>
                        <a:rPr lang="en-US" sz="1100" dirty="0"/>
                        <a:t>2</a:t>
                      </a:r>
                    </a:p>
                  </a:txBody>
                  <a:tcPr>
                    <a:solidFill>
                      <a:schemeClr val="accent1">
                        <a:tint val="20000"/>
                        <a:alpha val="75000"/>
                      </a:schemeClr>
                    </a:solidFill>
                  </a:tcPr>
                </a:tc>
                <a:tc>
                  <a:txBody>
                    <a:bodyPr/>
                    <a:lstStyle/>
                    <a:p>
                      <a:pPr algn="ctr"/>
                      <a:r>
                        <a:rPr lang="en-US" sz="1050" dirty="0"/>
                        <a:t>2</a:t>
                      </a:r>
                    </a:p>
                  </a:txBody>
                  <a:tcPr>
                    <a:solidFill>
                      <a:schemeClr val="accent1">
                        <a:tint val="20000"/>
                        <a:alpha val="75000"/>
                      </a:schemeClr>
                    </a:solidFill>
                  </a:tcPr>
                </a:tc>
                <a:tc>
                  <a:txBody>
                    <a:bodyPr/>
                    <a:lstStyle/>
                    <a:p>
                      <a:pPr marL="0" indent="0" algn="l">
                        <a:buFont typeface="Arial" panose="020B0604020202020204" pitchFamily="34" charset="0"/>
                        <a:buNone/>
                      </a:pPr>
                      <a:r>
                        <a:rPr lang="en-US" sz="1050" dirty="0"/>
                        <a:t>-</a:t>
                      </a:r>
                    </a:p>
                  </a:txBody>
                  <a:tcPr>
                    <a:solidFill>
                      <a:schemeClr val="accent1">
                        <a:tint val="20000"/>
                        <a:alpha val="75000"/>
                      </a:schemeClr>
                    </a:solidFill>
                  </a:tcPr>
                </a:tc>
                <a:tc>
                  <a:txBody>
                    <a:bodyPr/>
                    <a:lstStyle/>
                    <a:p>
                      <a:pPr marL="0" indent="0" algn="l">
                        <a:buFont typeface="Arial" panose="020B0604020202020204" pitchFamily="34" charset="0"/>
                        <a:buNone/>
                      </a:pPr>
                      <a:r>
                        <a:rPr lang="en-US" sz="1100" dirty="0"/>
                        <a:t>-</a:t>
                      </a:r>
                    </a:p>
                  </a:txBody>
                  <a:tcPr>
                    <a:solidFill>
                      <a:schemeClr val="accent1">
                        <a:tint val="20000"/>
                        <a:alpha val="75000"/>
                      </a:schemeClr>
                    </a:solidFill>
                  </a:tcPr>
                </a:tc>
                <a:tc>
                  <a:txBody>
                    <a:bodyPr/>
                    <a:lstStyle/>
                    <a:p>
                      <a:r>
                        <a:rPr lang="en-US" sz="1100" dirty="0" err="1">
                          <a:solidFill>
                            <a:schemeClr val="tx1"/>
                          </a:solidFill>
                        </a:rPr>
                        <a:t>Survei</a:t>
                      </a:r>
                      <a:r>
                        <a:rPr lang="en-US" sz="1100" dirty="0">
                          <a:solidFill>
                            <a:schemeClr val="tx1"/>
                          </a:solidFill>
                        </a:rPr>
                        <a:t> </a:t>
                      </a:r>
                      <a:r>
                        <a:rPr lang="en-US" sz="1100" dirty="0" err="1">
                          <a:solidFill>
                            <a:schemeClr val="tx1"/>
                          </a:solidFill>
                        </a:rPr>
                        <a:t>Kepuasan</a:t>
                      </a:r>
                      <a:r>
                        <a:rPr lang="en-US" sz="1100" dirty="0">
                          <a:solidFill>
                            <a:schemeClr val="tx1"/>
                          </a:solidFill>
                        </a:rPr>
                        <a:t> Jemaah Haji Indonesia 2018</a:t>
                      </a:r>
                    </a:p>
                  </a:txBody>
                  <a:tcPr>
                    <a:solidFill>
                      <a:schemeClr val="accent1">
                        <a:tint val="20000"/>
                        <a:alpha val="75000"/>
                      </a:schemeClr>
                    </a:solidFill>
                  </a:tcPr>
                </a:tc>
                <a:tc>
                  <a:txBody>
                    <a:bodyPr/>
                    <a:lstStyle/>
                    <a:p>
                      <a:endParaRPr lang="en-US" sz="1100" dirty="0"/>
                    </a:p>
                  </a:txBody>
                  <a:tcPr>
                    <a:solidFill>
                      <a:schemeClr val="accent1">
                        <a:tint val="20000"/>
                        <a:alpha val="75000"/>
                      </a:schemeClr>
                    </a:solidFill>
                  </a:tcPr>
                </a:tc>
                <a:tc>
                  <a:txBody>
                    <a:bodyPr/>
                    <a:lstStyle/>
                    <a:p>
                      <a:pPr marL="0" indent="0">
                        <a:buFontTx/>
                        <a:buNone/>
                      </a:pPr>
                      <a:r>
                        <a:rPr lang="en-US" sz="1100" dirty="0"/>
                        <a:t>15 </a:t>
                      </a:r>
                      <a:r>
                        <a:rPr lang="en-US" sz="1100" dirty="0" err="1"/>
                        <a:t>komponen</a:t>
                      </a:r>
                      <a:r>
                        <a:rPr lang="en-US" sz="1100" dirty="0"/>
                        <a:t>: </a:t>
                      </a:r>
                    </a:p>
                    <a:p>
                      <a:pPr marL="228600" indent="-228600">
                        <a:buFontTx/>
                        <a:buAutoNum type="arabicPeriod"/>
                      </a:pPr>
                      <a:r>
                        <a:rPr lang="en-US" sz="1100" dirty="0" err="1"/>
                        <a:t>Kemudahan</a:t>
                      </a:r>
                      <a:r>
                        <a:rPr lang="en-US" sz="1100" dirty="0"/>
                        <a:t> </a:t>
                      </a:r>
                      <a:r>
                        <a:rPr lang="en-US" sz="1100" dirty="0" err="1"/>
                        <a:t>mendapatkan</a:t>
                      </a:r>
                      <a:r>
                        <a:rPr lang="en-US" sz="1100" dirty="0"/>
                        <a:t> </a:t>
                      </a:r>
                      <a:r>
                        <a:rPr lang="en-US" sz="1100" dirty="0" err="1"/>
                        <a:t>pelayanan</a:t>
                      </a:r>
                      <a:r>
                        <a:rPr lang="en-US" sz="1100" dirty="0"/>
                        <a:t> </a:t>
                      </a:r>
                      <a:r>
                        <a:rPr lang="en-US" sz="1100" dirty="0" err="1"/>
                        <a:t>petugas</a:t>
                      </a:r>
                      <a:endParaRPr lang="en-US" sz="1100" dirty="0"/>
                    </a:p>
                    <a:p>
                      <a:pPr marL="228600" indent="-228600">
                        <a:buFontTx/>
                        <a:buAutoNum type="arabicPeriod"/>
                      </a:pPr>
                      <a:r>
                        <a:rPr lang="en-US" sz="1100" dirty="0" err="1"/>
                        <a:t>Kesopanan</a:t>
                      </a:r>
                      <a:r>
                        <a:rPr lang="en-US" sz="1100" dirty="0"/>
                        <a:t> </a:t>
                      </a:r>
                      <a:r>
                        <a:rPr lang="en-US" sz="1100" dirty="0" err="1"/>
                        <a:t>petugas</a:t>
                      </a:r>
                      <a:r>
                        <a:rPr lang="en-US" sz="1100" dirty="0"/>
                        <a:t> </a:t>
                      </a:r>
                      <a:r>
                        <a:rPr lang="en-US" sz="1100" dirty="0" err="1"/>
                        <a:t>dalam</a:t>
                      </a:r>
                      <a:r>
                        <a:rPr lang="en-US" sz="1100" dirty="0"/>
                        <a:t> </a:t>
                      </a:r>
                      <a:r>
                        <a:rPr lang="en-US" sz="1100" dirty="0" err="1"/>
                        <a:t>melayani</a:t>
                      </a:r>
                      <a:r>
                        <a:rPr lang="en-US" sz="1100" dirty="0"/>
                        <a:t> </a:t>
                      </a:r>
                      <a:r>
                        <a:rPr lang="en-US" sz="1100" dirty="0" err="1"/>
                        <a:t>jemaah</a:t>
                      </a:r>
                      <a:r>
                        <a:rPr lang="en-US" sz="1100" dirty="0"/>
                        <a:t> haji</a:t>
                      </a:r>
                    </a:p>
                  </a:txBody>
                  <a:tcPr>
                    <a:solidFill>
                      <a:schemeClr val="accent1">
                        <a:tint val="20000"/>
                        <a:alpha val="75000"/>
                      </a:schemeClr>
                    </a:solidFill>
                  </a:tcPr>
                </a:tc>
                <a:tc>
                  <a:txBody>
                    <a:bodyPr/>
                    <a:lstStyle/>
                    <a:p>
                      <a:r>
                        <a:rPr lang="en-US" sz="1200" dirty="0"/>
                        <a:t>Nasional</a:t>
                      </a:r>
                    </a:p>
                  </a:txBody>
                  <a:tcPr>
                    <a:solidFill>
                      <a:schemeClr val="accent1">
                        <a:tint val="20000"/>
                        <a:alpha val="75000"/>
                      </a:schemeClr>
                    </a:solidFill>
                  </a:tcPr>
                </a:tc>
                <a:tc>
                  <a:txBody>
                    <a:bodyPr/>
                    <a:lstStyle/>
                    <a:p>
                      <a:pPr algn="ctr"/>
                      <a:r>
                        <a:rPr lang="en-US" sz="1200" dirty="0">
                          <a:solidFill>
                            <a:schemeClr val="tx1"/>
                          </a:solidFill>
                        </a:rPr>
                        <a:t>1</a:t>
                      </a:r>
                    </a:p>
                  </a:txBody>
                  <a:tcPr>
                    <a:solidFill>
                      <a:schemeClr val="accent1">
                        <a:tint val="20000"/>
                        <a:alpha val="75000"/>
                      </a:schemeClr>
                    </a:solidFill>
                  </a:tcPr>
                </a:tc>
                <a:extLst>
                  <a:ext uri="{0D108BD9-81ED-4DB2-BD59-A6C34878D82A}">
                    <a16:rowId xmlns:a16="http://schemas.microsoft.com/office/drawing/2014/main" val="2720640119"/>
                  </a:ext>
                </a:extLst>
              </a:tr>
            </a:tbl>
          </a:graphicData>
        </a:graphic>
      </p:graphicFrame>
    </p:spTree>
    <p:extLst>
      <p:ext uri="{BB962C8B-B14F-4D97-AF65-F5344CB8AC3E}">
        <p14:creationId xmlns:p14="http://schemas.microsoft.com/office/powerpoint/2010/main" val="15674710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 name="Picture 43">
            <a:extLst>
              <a:ext uri="{FF2B5EF4-FFF2-40B4-BE49-F238E27FC236}">
                <a16:creationId xmlns:a16="http://schemas.microsoft.com/office/drawing/2014/main" id="{5209402F-D23E-4A3F-9069-DEDC64E852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2667000" y="-2667000"/>
            <a:ext cx="6858000" cy="12192000"/>
          </a:xfrm>
          <a:prstGeom prst="rect">
            <a:avLst/>
          </a:prstGeom>
        </p:spPr>
      </p:pic>
      <p:pic>
        <p:nvPicPr>
          <p:cNvPr id="5" name="Picture 4">
            <a:extLst>
              <a:ext uri="{FF2B5EF4-FFF2-40B4-BE49-F238E27FC236}">
                <a16:creationId xmlns:a16="http://schemas.microsoft.com/office/drawing/2014/main" id="{D2A7C692-3B92-4D6C-857C-31C5080233CB}"/>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10308444" y="5852160"/>
            <a:ext cx="1880019" cy="1005840"/>
          </a:xfrm>
          <a:prstGeom prst="rect">
            <a:avLst/>
          </a:prstGeom>
        </p:spPr>
      </p:pic>
      <p:sp>
        <p:nvSpPr>
          <p:cNvPr id="2" name="Slide Number Placeholder 1">
            <a:extLst>
              <a:ext uri="{FF2B5EF4-FFF2-40B4-BE49-F238E27FC236}">
                <a16:creationId xmlns:a16="http://schemas.microsoft.com/office/drawing/2014/main" id="{71BE6939-0C1A-40C1-9E34-0C67FD20A1C0}"/>
              </a:ext>
            </a:extLst>
          </p:cNvPr>
          <p:cNvSpPr>
            <a:spLocks noGrp="1"/>
          </p:cNvSpPr>
          <p:nvPr>
            <p:ph type="sldNum" sz="quarter" idx="12"/>
          </p:nvPr>
        </p:nvSpPr>
        <p:spPr/>
        <p:txBody>
          <a:bodyPr/>
          <a:lstStyle/>
          <a:p>
            <a:fld id="{EB9E5DA5-6055-4EBD-AF78-CBB20B4B5717}" type="slidenum">
              <a:rPr lang="en-US" smtClean="0"/>
              <a:pPr/>
              <a:t>5</a:t>
            </a:fld>
            <a:endParaRPr lang="en-US" dirty="0"/>
          </a:p>
        </p:txBody>
      </p:sp>
      <p:sp>
        <p:nvSpPr>
          <p:cNvPr id="7" name="Snip Diagonal Corner Rectangle 31">
            <a:extLst>
              <a:ext uri="{FF2B5EF4-FFF2-40B4-BE49-F238E27FC236}">
                <a16:creationId xmlns:a16="http://schemas.microsoft.com/office/drawing/2014/main" id="{915B9B4A-6B30-42F0-965F-7D57D26A6984}"/>
              </a:ext>
            </a:extLst>
          </p:cNvPr>
          <p:cNvSpPr/>
          <p:nvPr/>
        </p:nvSpPr>
        <p:spPr>
          <a:xfrm>
            <a:off x="5623133" y="1417141"/>
            <a:ext cx="6246140" cy="3548160"/>
          </a:xfrm>
          <a:prstGeom prst="snip2DiagRect">
            <a:avLst>
              <a:gd name="adj1" fmla="val 28483"/>
              <a:gd name="adj2" fmla="val 0"/>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矩形 36">
            <a:extLst>
              <a:ext uri="{FF2B5EF4-FFF2-40B4-BE49-F238E27FC236}">
                <a16:creationId xmlns:a16="http://schemas.microsoft.com/office/drawing/2014/main" id="{EE4A71E3-A9CF-41B8-87EB-32086E95B3A4}"/>
              </a:ext>
            </a:extLst>
          </p:cNvPr>
          <p:cNvSpPr/>
          <p:nvPr/>
        </p:nvSpPr>
        <p:spPr>
          <a:xfrm>
            <a:off x="5796289" y="1830460"/>
            <a:ext cx="5833009" cy="3326867"/>
          </a:xfrm>
          <a:prstGeom prst="snip2DiagRect">
            <a:avLst>
              <a:gd name="adj1" fmla="val 23810"/>
              <a:gd name="adj2" fmla="val 0"/>
            </a:avLst>
          </a:prstGeom>
          <a:solidFill>
            <a:srgbClr val="4A8DC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9" name="Rectangle 8">
            <a:extLst>
              <a:ext uri="{FF2B5EF4-FFF2-40B4-BE49-F238E27FC236}">
                <a16:creationId xmlns:a16="http://schemas.microsoft.com/office/drawing/2014/main" id="{0D644A89-E299-435D-9851-4F1B03A5FBAB}"/>
              </a:ext>
            </a:extLst>
          </p:cNvPr>
          <p:cNvSpPr/>
          <p:nvPr/>
        </p:nvSpPr>
        <p:spPr>
          <a:xfrm>
            <a:off x="6262397" y="2125557"/>
            <a:ext cx="5220016" cy="2677656"/>
          </a:xfrm>
          <a:prstGeom prst="rect">
            <a:avLst/>
          </a:prstGeom>
        </p:spPr>
        <p:txBody>
          <a:bodyPr wrap="square">
            <a:spAutoFit/>
          </a:bodyPr>
          <a:lstStyle/>
          <a:p>
            <a:pPr algn="ctr"/>
            <a:r>
              <a:rPr lang="en-US" sz="2800" i="1" dirty="0">
                <a:solidFill>
                  <a:schemeClr val="bg1"/>
                </a:solidFill>
              </a:rPr>
              <a:t>Metadata </a:t>
            </a:r>
            <a:r>
              <a:rPr lang="en-US" sz="2800" i="1" dirty="0" err="1">
                <a:solidFill>
                  <a:schemeClr val="bg1"/>
                </a:solidFill>
              </a:rPr>
              <a:t>kegiatan</a:t>
            </a:r>
            <a:r>
              <a:rPr lang="en-US" sz="2800" i="1" dirty="0">
                <a:solidFill>
                  <a:schemeClr val="bg1"/>
                </a:solidFill>
              </a:rPr>
              <a:t> </a:t>
            </a:r>
            <a:r>
              <a:rPr lang="en-US" sz="2800" i="1" dirty="0" err="1">
                <a:solidFill>
                  <a:schemeClr val="bg1"/>
                </a:solidFill>
              </a:rPr>
              <a:t>statistik</a:t>
            </a:r>
            <a:r>
              <a:rPr lang="en-US" sz="2800" i="1" dirty="0">
                <a:solidFill>
                  <a:schemeClr val="bg1"/>
                </a:solidFill>
              </a:rPr>
              <a:t> </a:t>
            </a:r>
            <a:r>
              <a:rPr lang="en-US" sz="2800" i="1" dirty="0" err="1">
                <a:solidFill>
                  <a:schemeClr val="bg1"/>
                </a:solidFill>
              </a:rPr>
              <a:t>merupakan</a:t>
            </a:r>
            <a:r>
              <a:rPr lang="en-US" sz="2800" i="1" dirty="0">
                <a:solidFill>
                  <a:schemeClr val="bg1"/>
                </a:solidFill>
              </a:rPr>
              <a:t> </a:t>
            </a:r>
            <a:r>
              <a:rPr lang="en-US" sz="2800" i="1" dirty="0" err="1">
                <a:solidFill>
                  <a:schemeClr val="bg1"/>
                </a:solidFill>
              </a:rPr>
              <a:t>sekumpulan</a:t>
            </a:r>
            <a:r>
              <a:rPr lang="en-US" sz="2800" i="1" dirty="0">
                <a:solidFill>
                  <a:schemeClr val="bg1"/>
                </a:solidFill>
              </a:rPr>
              <a:t> </a:t>
            </a:r>
            <a:r>
              <a:rPr lang="en-US" sz="2800" i="1" dirty="0" err="1">
                <a:solidFill>
                  <a:schemeClr val="bg1"/>
                </a:solidFill>
              </a:rPr>
              <a:t>atribut</a:t>
            </a:r>
            <a:r>
              <a:rPr lang="en-US" sz="2800" i="1" dirty="0">
                <a:solidFill>
                  <a:schemeClr val="bg1"/>
                </a:solidFill>
              </a:rPr>
              <a:t> </a:t>
            </a:r>
            <a:r>
              <a:rPr lang="en-US" sz="2800" i="1" dirty="0" err="1">
                <a:solidFill>
                  <a:schemeClr val="bg1"/>
                </a:solidFill>
              </a:rPr>
              <a:t>informasi</a:t>
            </a:r>
            <a:r>
              <a:rPr lang="en-US" sz="2800" i="1" dirty="0">
                <a:solidFill>
                  <a:schemeClr val="bg1"/>
                </a:solidFill>
              </a:rPr>
              <a:t> yang </a:t>
            </a:r>
            <a:r>
              <a:rPr lang="en-US" sz="2800" i="1" dirty="0" err="1">
                <a:solidFill>
                  <a:schemeClr val="bg1"/>
                </a:solidFill>
              </a:rPr>
              <a:t>memberikan</a:t>
            </a:r>
            <a:r>
              <a:rPr lang="en-US" sz="2800" i="1" dirty="0">
                <a:solidFill>
                  <a:schemeClr val="bg1"/>
                </a:solidFill>
              </a:rPr>
              <a:t> </a:t>
            </a:r>
            <a:r>
              <a:rPr lang="en-US" sz="2800" i="1" dirty="0" err="1">
                <a:solidFill>
                  <a:schemeClr val="bg1"/>
                </a:solidFill>
              </a:rPr>
              <a:t>gambaran</a:t>
            </a:r>
            <a:r>
              <a:rPr lang="en-US" sz="2800" i="1" dirty="0">
                <a:solidFill>
                  <a:schemeClr val="bg1"/>
                </a:solidFill>
              </a:rPr>
              <a:t>/</a:t>
            </a:r>
            <a:r>
              <a:rPr lang="en-US" sz="2800" i="1" dirty="0" err="1">
                <a:solidFill>
                  <a:schemeClr val="bg1"/>
                </a:solidFill>
              </a:rPr>
              <a:t>dokumentasi</a:t>
            </a:r>
            <a:r>
              <a:rPr lang="en-US" sz="2800" i="1" dirty="0">
                <a:solidFill>
                  <a:schemeClr val="bg1"/>
                </a:solidFill>
              </a:rPr>
              <a:t> </a:t>
            </a:r>
            <a:r>
              <a:rPr lang="en-US" sz="2800" i="1" dirty="0" err="1">
                <a:solidFill>
                  <a:schemeClr val="bg1"/>
                </a:solidFill>
              </a:rPr>
              <a:t>dari</a:t>
            </a:r>
            <a:r>
              <a:rPr lang="en-US" sz="2800" i="1" dirty="0">
                <a:solidFill>
                  <a:schemeClr val="bg1"/>
                </a:solidFill>
              </a:rPr>
              <a:t> </a:t>
            </a:r>
            <a:r>
              <a:rPr lang="en-US" sz="2800" i="1" dirty="0" err="1">
                <a:solidFill>
                  <a:schemeClr val="bg1"/>
                </a:solidFill>
              </a:rPr>
              <a:t>penyelenggaraan</a:t>
            </a:r>
            <a:r>
              <a:rPr lang="en-US" sz="2800" i="1" dirty="0">
                <a:solidFill>
                  <a:schemeClr val="bg1"/>
                </a:solidFill>
              </a:rPr>
              <a:t> </a:t>
            </a:r>
            <a:r>
              <a:rPr lang="en-US" sz="2800" i="1" dirty="0" err="1">
                <a:solidFill>
                  <a:schemeClr val="bg1"/>
                </a:solidFill>
              </a:rPr>
              <a:t>kegiatan</a:t>
            </a:r>
            <a:r>
              <a:rPr lang="en-US" sz="2800" i="1" dirty="0">
                <a:solidFill>
                  <a:schemeClr val="bg1"/>
                </a:solidFill>
              </a:rPr>
              <a:t> </a:t>
            </a:r>
            <a:r>
              <a:rPr lang="en-US" sz="2800" i="1" dirty="0" err="1">
                <a:solidFill>
                  <a:schemeClr val="bg1"/>
                </a:solidFill>
              </a:rPr>
              <a:t>statistik</a:t>
            </a:r>
            <a:r>
              <a:rPr lang="en-US" sz="2800" i="1" dirty="0">
                <a:solidFill>
                  <a:schemeClr val="bg1"/>
                </a:solidFill>
              </a:rPr>
              <a:t>.</a:t>
            </a:r>
          </a:p>
        </p:txBody>
      </p:sp>
      <p:cxnSp>
        <p:nvCxnSpPr>
          <p:cNvPr id="10" name="Straight Connector 9">
            <a:extLst>
              <a:ext uri="{FF2B5EF4-FFF2-40B4-BE49-F238E27FC236}">
                <a16:creationId xmlns:a16="http://schemas.microsoft.com/office/drawing/2014/main" id="{7379200D-F94F-4650-B189-C679926D8419}"/>
              </a:ext>
            </a:extLst>
          </p:cNvPr>
          <p:cNvCxnSpPr>
            <a:cxnSpLocks/>
          </p:cNvCxnSpPr>
          <p:nvPr/>
        </p:nvCxnSpPr>
        <p:spPr>
          <a:xfrm flipH="1">
            <a:off x="11819296" y="1173549"/>
            <a:ext cx="1" cy="428807"/>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86C3A02-1C5D-4B04-AA1D-2CF42B066E45}"/>
              </a:ext>
            </a:extLst>
          </p:cNvPr>
          <p:cNvCxnSpPr>
            <a:cxnSpLocks/>
          </p:cNvCxnSpPr>
          <p:nvPr/>
        </p:nvCxnSpPr>
        <p:spPr>
          <a:xfrm flipH="1">
            <a:off x="11869271" y="1240885"/>
            <a:ext cx="1" cy="428807"/>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BF203CE8-722B-4124-BA8B-25B7412FB6D0}"/>
              </a:ext>
            </a:extLst>
          </p:cNvPr>
          <p:cNvCxnSpPr>
            <a:cxnSpLocks/>
          </p:cNvCxnSpPr>
          <p:nvPr/>
        </p:nvCxnSpPr>
        <p:spPr>
          <a:xfrm flipH="1">
            <a:off x="11919246" y="1177090"/>
            <a:ext cx="1" cy="428807"/>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07D68A7F-3FDC-4D9F-BB3C-D0B259A717AE}"/>
              </a:ext>
            </a:extLst>
          </p:cNvPr>
          <p:cNvCxnSpPr>
            <a:cxnSpLocks/>
          </p:cNvCxnSpPr>
          <p:nvPr/>
        </p:nvCxnSpPr>
        <p:spPr>
          <a:xfrm flipH="1">
            <a:off x="6626608" y="1103315"/>
            <a:ext cx="1" cy="428807"/>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E05D01A-D540-4967-88EC-6396BFA2301C}"/>
              </a:ext>
            </a:extLst>
          </p:cNvPr>
          <p:cNvCxnSpPr>
            <a:cxnSpLocks/>
          </p:cNvCxnSpPr>
          <p:nvPr/>
        </p:nvCxnSpPr>
        <p:spPr>
          <a:xfrm flipH="1">
            <a:off x="6676583" y="1170651"/>
            <a:ext cx="1" cy="428807"/>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55724AEA-5962-4C7B-B8BF-5A65F1EBB0D2}"/>
              </a:ext>
            </a:extLst>
          </p:cNvPr>
          <p:cNvCxnSpPr>
            <a:cxnSpLocks/>
          </p:cNvCxnSpPr>
          <p:nvPr/>
        </p:nvCxnSpPr>
        <p:spPr>
          <a:xfrm flipH="1">
            <a:off x="6726558" y="1106856"/>
            <a:ext cx="1" cy="428807"/>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38761024-8D57-4334-93A5-42FEED6A8502}"/>
              </a:ext>
            </a:extLst>
          </p:cNvPr>
          <p:cNvSpPr/>
          <p:nvPr/>
        </p:nvSpPr>
        <p:spPr>
          <a:xfrm rot="20997060">
            <a:off x="1192863" y="1414375"/>
            <a:ext cx="3151989" cy="4916403"/>
          </a:xfrm>
          <a:prstGeom prst="rect">
            <a:avLst/>
          </a:prstGeom>
          <a:solidFill>
            <a:schemeClr val="tx1">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5" name="文本框 25">
            <a:extLst>
              <a:ext uri="{FF2B5EF4-FFF2-40B4-BE49-F238E27FC236}">
                <a16:creationId xmlns:a16="http://schemas.microsoft.com/office/drawing/2014/main" id="{5F1FD12D-3B70-42EC-B56B-135BFD7FB861}"/>
              </a:ext>
            </a:extLst>
          </p:cNvPr>
          <p:cNvSpPr txBox="1"/>
          <p:nvPr/>
        </p:nvSpPr>
        <p:spPr>
          <a:xfrm>
            <a:off x="3579788" y="145561"/>
            <a:ext cx="8342576" cy="769441"/>
          </a:xfrm>
          <a:prstGeom prst="rect">
            <a:avLst/>
          </a:prstGeom>
          <a:noFill/>
        </p:spPr>
        <p:txBody>
          <a:bodyPr wrap="square" rtlCol="0">
            <a:spAutoFit/>
          </a:bodyPr>
          <a:lstStyle/>
          <a:p>
            <a:r>
              <a:rPr lang="en-US" altLang="zh-CN" sz="4400" dirty="0">
                <a:solidFill>
                  <a:srgbClr val="FFC000"/>
                </a:solidFill>
                <a:latin typeface="Franklin Gothic Medium Cond" panose="020B0606030402020204" pitchFamily="34" charset="0"/>
              </a:rPr>
              <a:t>Metadata </a:t>
            </a:r>
            <a:r>
              <a:rPr lang="en-US" altLang="zh-CN" sz="4400" dirty="0" err="1">
                <a:solidFill>
                  <a:srgbClr val="FFC000"/>
                </a:solidFill>
                <a:latin typeface="Franklin Gothic Medium Cond" panose="020B0606030402020204" pitchFamily="34" charset="0"/>
              </a:rPr>
              <a:t>Statistik</a:t>
            </a:r>
            <a:r>
              <a:rPr lang="en-US" altLang="zh-CN" sz="4400" dirty="0">
                <a:solidFill>
                  <a:srgbClr val="FFC000"/>
                </a:solidFill>
                <a:latin typeface="Franklin Gothic Medium Cond" panose="020B0606030402020204" pitchFamily="34" charset="0"/>
              </a:rPr>
              <a:t> – </a:t>
            </a:r>
            <a:r>
              <a:rPr lang="en-US" altLang="zh-CN" sz="4400" dirty="0" err="1">
                <a:solidFill>
                  <a:schemeClr val="bg1"/>
                </a:solidFill>
                <a:latin typeface="Franklin Gothic Medium Cond" panose="020B0606030402020204" pitchFamily="34" charset="0"/>
              </a:rPr>
              <a:t>Kegiatan</a:t>
            </a:r>
            <a:r>
              <a:rPr lang="en-US" altLang="zh-CN" sz="4400" dirty="0">
                <a:solidFill>
                  <a:schemeClr val="bg1"/>
                </a:solidFill>
                <a:latin typeface="Franklin Gothic Medium Cond" panose="020B0606030402020204" pitchFamily="34" charset="0"/>
              </a:rPr>
              <a:t> (MS-Keg)</a:t>
            </a:r>
            <a:endParaRPr lang="en-US" altLang="zh-CN" sz="2800" dirty="0">
              <a:solidFill>
                <a:schemeClr val="bg1"/>
              </a:solidFill>
              <a:latin typeface="Franklin Gothic Medium Cond" panose="020B0606030402020204" pitchFamily="34" charset="0"/>
            </a:endParaRPr>
          </a:p>
        </p:txBody>
      </p:sp>
      <p:pic>
        <p:nvPicPr>
          <p:cNvPr id="18" name="Picture 17">
            <a:extLst>
              <a:ext uri="{FF2B5EF4-FFF2-40B4-BE49-F238E27FC236}">
                <a16:creationId xmlns:a16="http://schemas.microsoft.com/office/drawing/2014/main" id="{848B64B7-4133-4DA0-A041-42A194F675FA}"/>
              </a:ext>
            </a:extLst>
          </p:cNvPr>
          <p:cNvPicPr>
            <a:picLocks noChangeAspect="1"/>
          </p:cNvPicPr>
          <p:nvPr/>
        </p:nvPicPr>
        <p:blipFill>
          <a:blip r:embed="rId4"/>
          <a:stretch>
            <a:fillRect/>
          </a:stretch>
        </p:blipFill>
        <p:spPr>
          <a:xfrm rot="20904967">
            <a:off x="1250988" y="1326588"/>
            <a:ext cx="3150326" cy="5082833"/>
          </a:xfrm>
          <a:prstGeom prst="rect">
            <a:avLst/>
          </a:prstGeom>
        </p:spPr>
      </p:pic>
    </p:spTree>
    <p:extLst>
      <p:ext uri="{BB962C8B-B14F-4D97-AF65-F5344CB8AC3E}">
        <p14:creationId xmlns:p14="http://schemas.microsoft.com/office/powerpoint/2010/main" val="26178951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 name="Picture 43">
            <a:extLst>
              <a:ext uri="{FF2B5EF4-FFF2-40B4-BE49-F238E27FC236}">
                <a16:creationId xmlns:a16="http://schemas.microsoft.com/office/drawing/2014/main" id="{5209402F-D23E-4A3F-9069-DEDC64E852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2667000" y="-2667000"/>
            <a:ext cx="6858000" cy="12192000"/>
          </a:xfrm>
          <a:prstGeom prst="rect">
            <a:avLst/>
          </a:prstGeom>
        </p:spPr>
      </p:pic>
      <p:pic>
        <p:nvPicPr>
          <p:cNvPr id="5" name="Picture 4">
            <a:extLst>
              <a:ext uri="{FF2B5EF4-FFF2-40B4-BE49-F238E27FC236}">
                <a16:creationId xmlns:a16="http://schemas.microsoft.com/office/drawing/2014/main" id="{D2A7C692-3B92-4D6C-857C-31C5080233CB}"/>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10308444" y="5852160"/>
            <a:ext cx="1880019" cy="1005840"/>
          </a:xfrm>
          <a:prstGeom prst="rect">
            <a:avLst/>
          </a:prstGeom>
        </p:spPr>
      </p:pic>
      <p:sp>
        <p:nvSpPr>
          <p:cNvPr id="2" name="Slide Number Placeholder 1">
            <a:extLst>
              <a:ext uri="{FF2B5EF4-FFF2-40B4-BE49-F238E27FC236}">
                <a16:creationId xmlns:a16="http://schemas.microsoft.com/office/drawing/2014/main" id="{71BE6939-0C1A-40C1-9E34-0C67FD20A1C0}"/>
              </a:ext>
            </a:extLst>
          </p:cNvPr>
          <p:cNvSpPr>
            <a:spLocks noGrp="1"/>
          </p:cNvSpPr>
          <p:nvPr>
            <p:ph type="sldNum" sz="quarter" idx="12"/>
          </p:nvPr>
        </p:nvSpPr>
        <p:spPr/>
        <p:txBody>
          <a:bodyPr/>
          <a:lstStyle/>
          <a:p>
            <a:fld id="{EB9E5DA5-6055-4EBD-AF78-CBB20B4B5717}" type="slidenum">
              <a:rPr lang="en-US" smtClean="0"/>
              <a:pPr/>
              <a:t>50</a:t>
            </a:fld>
            <a:endParaRPr lang="en-US" dirty="0"/>
          </a:p>
        </p:txBody>
      </p:sp>
      <p:sp>
        <p:nvSpPr>
          <p:cNvPr id="7" name="Snip Diagonal Corner Rectangle 31">
            <a:extLst>
              <a:ext uri="{FF2B5EF4-FFF2-40B4-BE49-F238E27FC236}">
                <a16:creationId xmlns:a16="http://schemas.microsoft.com/office/drawing/2014/main" id="{915B9B4A-6B30-42F0-965F-7D57D26A6984}"/>
              </a:ext>
            </a:extLst>
          </p:cNvPr>
          <p:cNvSpPr/>
          <p:nvPr/>
        </p:nvSpPr>
        <p:spPr>
          <a:xfrm>
            <a:off x="5623133" y="1417141"/>
            <a:ext cx="6246140" cy="3548160"/>
          </a:xfrm>
          <a:prstGeom prst="snip2DiagRect">
            <a:avLst>
              <a:gd name="adj1" fmla="val 28483"/>
              <a:gd name="adj2" fmla="val 0"/>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矩形 36">
            <a:extLst>
              <a:ext uri="{FF2B5EF4-FFF2-40B4-BE49-F238E27FC236}">
                <a16:creationId xmlns:a16="http://schemas.microsoft.com/office/drawing/2014/main" id="{EE4A71E3-A9CF-41B8-87EB-32086E95B3A4}"/>
              </a:ext>
            </a:extLst>
          </p:cNvPr>
          <p:cNvSpPr/>
          <p:nvPr/>
        </p:nvSpPr>
        <p:spPr>
          <a:xfrm>
            <a:off x="5796289" y="1830460"/>
            <a:ext cx="5833009" cy="3326867"/>
          </a:xfrm>
          <a:prstGeom prst="snip2DiagRect">
            <a:avLst>
              <a:gd name="adj1" fmla="val 23810"/>
              <a:gd name="adj2" fmla="val 0"/>
            </a:avLst>
          </a:prstGeom>
          <a:solidFill>
            <a:srgbClr val="4A8DC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9" name="Rectangle 8">
            <a:extLst>
              <a:ext uri="{FF2B5EF4-FFF2-40B4-BE49-F238E27FC236}">
                <a16:creationId xmlns:a16="http://schemas.microsoft.com/office/drawing/2014/main" id="{0D644A89-E299-435D-9851-4F1B03A5FBAB}"/>
              </a:ext>
            </a:extLst>
          </p:cNvPr>
          <p:cNvSpPr/>
          <p:nvPr/>
        </p:nvSpPr>
        <p:spPr>
          <a:xfrm>
            <a:off x="6060313" y="2044753"/>
            <a:ext cx="5371780" cy="2677656"/>
          </a:xfrm>
          <a:prstGeom prst="rect">
            <a:avLst/>
          </a:prstGeom>
        </p:spPr>
        <p:txBody>
          <a:bodyPr wrap="square">
            <a:spAutoFit/>
          </a:bodyPr>
          <a:lstStyle/>
          <a:p>
            <a:pPr algn="ctr"/>
            <a:r>
              <a:rPr lang="en-US" sz="2800" i="1" dirty="0">
                <a:solidFill>
                  <a:schemeClr val="bg1"/>
                </a:solidFill>
              </a:rPr>
              <a:t>Metadata </a:t>
            </a:r>
            <a:r>
              <a:rPr lang="en-US" sz="2800" i="1" dirty="0" err="1">
                <a:solidFill>
                  <a:schemeClr val="bg1"/>
                </a:solidFill>
              </a:rPr>
              <a:t>variabel</a:t>
            </a:r>
            <a:r>
              <a:rPr lang="en-US" sz="2800" i="1" dirty="0">
                <a:solidFill>
                  <a:schemeClr val="bg1"/>
                </a:solidFill>
              </a:rPr>
              <a:t> </a:t>
            </a:r>
            <a:r>
              <a:rPr lang="en-US" sz="2800" i="1" dirty="0" err="1">
                <a:solidFill>
                  <a:schemeClr val="bg1"/>
                </a:solidFill>
              </a:rPr>
              <a:t>merupakan</a:t>
            </a:r>
            <a:r>
              <a:rPr lang="en-US" sz="2800" i="1" dirty="0">
                <a:solidFill>
                  <a:schemeClr val="bg1"/>
                </a:solidFill>
              </a:rPr>
              <a:t> </a:t>
            </a:r>
            <a:r>
              <a:rPr lang="en-US" sz="2800" i="1" dirty="0" err="1">
                <a:solidFill>
                  <a:schemeClr val="bg1"/>
                </a:solidFill>
              </a:rPr>
              <a:t>suatu</a:t>
            </a:r>
            <a:r>
              <a:rPr lang="en-US" sz="2800" i="1" dirty="0">
                <a:solidFill>
                  <a:schemeClr val="bg1"/>
                </a:solidFill>
              </a:rPr>
              <a:t> metadata yang </a:t>
            </a:r>
            <a:r>
              <a:rPr lang="en-US" sz="2800" i="1" dirty="0" err="1">
                <a:solidFill>
                  <a:schemeClr val="bg1"/>
                </a:solidFill>
              </a:rPr>
              <a:t>memberikan</a:t>
            </a:r>
            <a:r>
              <a:rPr lang="en-US" sz="2800" i="1" dirty="0">
                <a:solidFill>
                  <a:schemeClr val="bg1"/>
                </a:solidFill>
              </a:rPr>
              <a:t> </a:t>
            </a:r>
            <a:r>
              <a:rPr lang="en-US" sz="2800" i="1" dirty="0" err="1">
                <a:solidFill>
                  <a:schemeClr val="bg1"/>
                </a:solidFill>
              </a:rPr>
              <a:t>penjelasan</a:t>
            </a:r>
            <a:r>
              <a:rPr lang="en-US" sz="2800" i="1" dirty="0">
                <a:solidFill>
                  <a:schemeClr val="bg1"/>
                </a:solidFill>
              </a:rPr>
              <a:t> </a:t>
            </a:r>
            <a:r>
              <a:rPr lang="en-US" sz="2800" i="1" dirty="0" err="1">
                <a:solidFill>
                  <a:schemeClr val="bg1"/>
                </a:solidFill>
              </a:rPr>
              <a:t>mengenai</a:t>
            </a:r>
            <a:r>
              <a:rPr lang="en-US" sz="2800" i="1" dirty="0">
                <a:solidFill>
                  <a:schemeClr val="bg1"/>
                </a:solidFill>
              </a:rPr>
              <a:t> </a:t>
            </a:r>
            <a:r>
              <a:rPr lang="en-US" sz="2800" i="1" dirty="0" err="1">
                <a:solidFill>
                  <a:schemeClr val="bg1"/>
                </a:solidFill>
              </a:rPr>
              <a:t>variabel</a:t>
            </a:r>
            <a:r>
              <a:rPr lang="en-US" sz="2800" i="1" dirty="0">
                <a:solidFill>
                  <a:schemeClr val="bg1"/>
                </a:solidFill>
              </a:rPr>
              <a:t> yang </a:t>
            </a:r>
            <a:r>
              <a:rPr lang="en-US" sz="2800" i="1" dirty="0" err="1">
                <a:solidFill>
                  <a:schemeClr val="bg1"/>
                </a:solidFill>
              </a:rPr>
              <a:t>dikumpulkan</a:t>
            </a:r>
            <a:r>
              <a:rPr lang="en-US" sz="2800" i="1" dirty="0">
                <a:solidFill>
                  <a:schemeClr val="bg1"/>
                </a:solidFill>
              </a:rPr>
              <a:t>. </a:t>
            </a:r>
            <a:r>
              <a:rPr lang="en-US" sz="2800" i="1" dirty="0" err="1">
                <a:solidFill>
                  <a:schemeClr val="bg1"/>
                </a:solidFill>
              </a:rPr>
              <a:t>Secara</a:t>
            </a:r>
            <a:r>
              <a:rPr lang="en-US" sz="2800" i="1" dirty="0">
                <a:solidFill>
                  <a:schemeClr val="bg1"/>
                </a:solidFill>
              </a:rPr>
              <a:t> </a:t>
            </a:r>
            <a:r>
              <a:rPr lang="en-US" sz="2800" i="1" dirty="0" err="1">
                <a:solidFill>
                  <a:schemeClr val="bg1"/>
                </a:solidFill>
              </a:rPr>
              <a:t>sederhana</a:t>
            </a:r>
            <a:r>
              <a:rPr lang="en-US" sz="2800" i="1" dirty="0">
                <a:solidFill>
                  <a:schemeClr val="bg1"/>
                </a:solidFill>
              </a:rPr>
              <a:t>, metadata </a:t>
            </a:r>
            <a:r>
              <a:rPr lang="en-US" sz="2800" i="1" dirty="0" err="1">
                <a:solidFill>
                  <a:schemeClr val="bg1"/>
                </a:solidFill>
              </a:rPr>
              <a:t>variabel</a:t>
            </a:r>
            <a:r>
              <a:rPr lang="en-US" sz="2800" i="1" dirty="0">
                <a:solidFill>
                  <a:schemeClr val="bg1"/>
                </a:solidFill>
              </a:rPr>
              <a:t> </a:t>
            </a:r>
            <a:r>
              <a:rPr lang="en-US" sz="2800" i="1" dirty="0" err="1">
                <a:solidFill>
                  <a:schemeClr val="bg1"/>
                </a:solidFill>
              </a:rPr>
              <a:t>adalah</a:t>
            </a:r>
            <a:r>
              <a:rPr lang="en-US" sz="2800" i="1" dirty="0">
                <a:solidFill>
                  <a:schemeClr val="bg1"/>
                </a:solidFill>
              </a:rPr>
              <a:t> </a:t>
            </a:r>
            <a:r>
              <a:rPr lang="en-US" sz="2800" i="1" dirty="0" err="1">
                <a:solidFill>
                  <a:schemeClr val="bg1"/>
                </a:solidFill>
              </a:rPr>
              <a:t>informasi</a:t>
            </a:r>
            <a:r>
              <a:rPr lang="en-US" sz="2800" i="1" dirty="0">
                <a:solidFill>
                  <a:schemeClr val="bg1"/>
                </a:solidFill>
              </a:rPr>
              <a:t> </a:t>
            </a:r>
            <a:r>
              <a:rPr lang="en-US" sz="2800" i="1" dirty="0" err="1">
                <a:solidFill>
                  <a:schemeClr val="bg1"/>
                </a:solidFill>
              </a:rPr>
              <a:t>dari</a:t>
            </a:r>
            <a:r>
              <a:rPr lang="en-US" sz="2800" i="1" dirty="0">
                <a:solidFill>
                  <a:schemeClr val="bg1"/>
                </a:solidFill>
              </a:rPr>
              <a:t> </a:t>
            </a:r>
            <a:r>
              <a:rPr lang="en-US" sz="2800" i="1" dirty="0" err="1">
                <a:solidFill>
                  <a:schemeClr val="bg1"/>
                </a:solidFill>
              </a:rPr>
              <a:t>variabel</a:t>
            </a:r>
            <a:r>
              <a:rPr lang="en-US" sz="2800" i="1" dirty="0">
                <a:solidFill>
                  <a:schemeClr val="bg1"/>
                </a:solidFill>
              </a:rPr>
              <a:t>.</a:t>
            </a:r>
            <a:endParaRPr lang="en-US" sz="2800" i="1" dirty="0">
              <a:solidFill>
                <a:srgbClr val="FFFF00"/>
              </a:solidFill>
            </a:endParaRPr>
          </a:p>
        </p:txBody>
      </p:sp>
      <p:cxnSp>
        <p:nvCxnSpPr>
          <p:cNvPr id="10" name="Straight Connector 9">
            <a:extLst>
              <a:ext uri="{FF2B5EF4-FFF2-40B4-BE49-F238E27FC236}">
                <a16:creationId xmlns:a16="http://schemas.microsoft.com/office/drawing/2014/main" id="{7379200D-F94F-4650-B189-C679926D8419}"/>
              </a:ext>
            </a:extLst>
          </p:cNvPr>
          <p:cNvCxnSpPr>
            <a:cxnSpLocks/>
          </p:cNvCxnSpPr>
          <p:nvPr/>
        </p:nvCxnSpPr>
        <p:spPr>
          <a:xfrm flipH="1">
            <a:off x="11819296" y="1173549"/>
            <a:ext cx="1" cy="428807"/>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86C3A02-1C5D-4B04-AA1D-2CF42B066E45}"/>
              </a:ext>
            </a:extLst>
          </p:cNvPr>
          <p:cNvCxnSpPr>
            <a:cxnSpLocks/>
          </p:cNvCxnSpPr>
          <p:nvPr/>
        </p:nvCxnSpPr>
        <p:spPr>
          <a:xfrm flipH="1">
            <a:off x="11869271" y="1240885"/>
            <a:ext cx="1" cy="428807"/>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BF203CE8-722B-4124-BA8B-25B7412FB6D0}"/>
              </a:ext>
            </a:extLst>
          </p:cNvPr>
          <p:cNvCxnSpPr>
            <a:cxnSpLocks/>
          </p:cNvCxnSpPr>
          <p:nvPr/>
        </p:nvCxnSpPr>
        <p:spPr>
          <a:xfrm flipH="1">
            <a:off x="11919246" y="1177090"/>
            <a:ext cx="1" cy="428807"/>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07D68A7F-3FDC-4D9F-BB3C-D0B259A717AE}"/>
              </a:ext>
            </a:extLst>
          </p:cNvPr>
          <p:cNvCxnSpPr>
            <a:cxnSpLocks/>
          </p:cNvCxnSpPr>
          <p:nvPr/>
        </p:nvCxnSpPr>
        <p:spPr>
          <a:xfrm flipH="1">
            <a:off x="6626608" y="1103315"/>
            <a:ext cx="1" cy="428807"/>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E05D01A-D540-4967-88EC-6396BFA2301C}"/>
              </a:ext>
            </a:extLst>
          </p:cNvPr>
          <p:cNvCxnSpPr>
            <a:cxnSpLocks/>
          </p:cNvCxnSpPr>
          <p:nvPr/>
        </p:nvCxnSpPr>
        <p:spPr>
          <a:xfrm flipH="1">
            <a:off x="6676583" y="1170651"/>
            <a:ext cx="1" cy="428807"/>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55724AEA-5962-4C7B-B8BF-5A65F1EBB0D2}"/>
              </a:ext>
            </a:extLst>
          </p:cNvPr>
          <p:cNvCxnSpPr>
            <a:cxnSpLocks/>
          </p:cNvCxnSpPr>
          <p:nvPr/>
        </p:nvCxnSpPr>
        <p:spPr>
          <a:xfrm flipH="1">
            <a:off x="6726558" y="1106856"/>
            <a:ext cx="1" cy="428807"/>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5" name="文本框 25">
            <a:extLst>
              <a:ext uri="{FF2B5EF4-FFF2-40B4-BE49-F238E27FC236}">
                <a16:creationId xmlns:a16="http://schemas.microsoft.com/office/drawing/2014/main" id="{5F1FD12D-3B70-42EC-B56B-135BFD7FB861}"/>
              </a:ext>
            </a:extLst>
          </p:cNvPr>
          <p:cNvSpPr txBox="1"/>
          <p:nvPr/>
        </p:nvSpPr>
        <p:spPr>
          <a:xfrm>
            <a:off x="3822976" y="145561"/>
            <a:ext cx="8099388" cy="769441"/>
          </a:xfrm>
          <a:prstGeom prst="rect">
            <a:avLst/>
          </a:prstGeom>
          <a:noFill/>
        </p:spPr>
        <p:txBody>
          <a:bodyPr wrap="square" rtlCol="0">
            <a:spAutoFit/>
          </a:bodyPr>
          <a:lstStyle/>
          <a:p>
            <a:r>
              <a:rPr lang="en-US" altLang="zh-CN" sz="4400" dirty="0">
                <a:solidFill>
                  <a:srgbClr val="FFC000"/>
                </a:solidFill>
                <a:latin typeface="Franklin Gothic Medium Cond" panose="020B0606030402020204" pitchFamily="34" charset="0"/>
              </a:rPr>
              <a:t>Metadata </a:t>
            </a:r>
            <a:r>
              <a:rPr lang="en-US" altLang="zh-CN" sz="4400" dirty="0" err="1">
                <a:solidFill>
                  <a:srgbClr val="FFC000"/>
                </a:solidFill>
                <a:latin typeface="Franklin Gothic Medium Cond" panose="020B0606030402020204" pitchFamily="34" charset="0"/>
              </a:rPr>
              <a:t>Statistik</a:t>
            </a:r>
            <a:r>
              <a:rPr lang="en-US" altLang="zh-CN" sz="4400" dirty="0">
                <a:solidFill>
                  <a:srgbClr val="FFC000"/>
                </a:solidFill>
                <a:latin typeface="Franklin Gothic Medium Cond" panose="020B0606030402020204" pitchFamily="34" charset="0"/>
              </a:rPr>
              <a:t> – </a:t>
            </a:r>
            <a:r>
              <a:rPr lang="en-US" altLang="zh-CN" sz="4400" dirty="0" err="1">
                <a:solidFill>
                  <a:schemeClr val="bg1"/>
                </a:solidFill>
                <a:latin typeface="Franklin Gothic Medium Cond" panose="020B0606030402020204" pitchFamily="34" charset="0"/>
              </a:rPr>
              <a:t>Variabel</a:t>
            </a:r>
            <a:r>
              <a:rPr lang="en-US" altLang="zh-CN" sz="4400" dirty="0">
                <a:solidFill>
                  <a:schemeClr val="bg1"/>
                </a:solidFill>
                <a:latin typeface="Franklin Gothic Medium Cond" panose="020B0606030402020204" pitchFamily="34" charset="0"/>
              </a:rPr>
              <a:t> (MS-Var)</a:t>
            </a:r>
            <a:endParaRPr lang="en-US" altLang="zh-CN" sz="2800" dirty="0">
              <a:solidFill>
                <a:schemeClr val="bg1"/>
              </a:solidFill>
              <a:latin typeface="Franklin Gothic Medium Cond" panose="020B0606030402020204" pitchFamily="34" charset="0"/>
            </a:endParaRPr>
          </a:p>
        </p:txBody>
      </p:sp>
      <p:grpSp>
        <p:nvGrpSpPr>
          <p:cNvPr id="3" name="Group 2">
            <a:extLst>
              <a:ext uri="{FF2B5EF4-FFF2-40B4-BE49-F238E27FC236}">
                <a16:creationId xmlns:a16="http://schemas.microsoft.com/office/drawing/2014/main" id="{A4F55DE9-1917-4A69-A792-71FC36A88D7D}"/>
              </a:ext>
            </a:extLst>
          </p:cNvPr>
          <p:cNvGrpSpPr/>
          <p:nvPr/>
        </p:nvGrpSpPr>
        <p:grpSpPr>
          <a:xfrm>
            <a:off x="532342" y="1649011"/>
            <a:ext cx="4842638" cy="3459542"/>
            <a:chOff x="532342" y="1649011"/>
            <a:chExt cx="4842638" cy="3459542"/>
          </a:xfrm>
        </p:grpSpPr>
        <p:sp>
          <p:nvSpPr>
            <p:cNvPr id="23" name="Rectangle 22">
              <a:extLst>
                <a:ext uri="{FF2B5EF4-FFF2-40B4-BE49-F238E27FC236}">
                  <a16:creationId xmlns:a16="http://schemas.microsoft.com/office/drawing/2014/main" id="{38761024-8D57-4334-93A5-42FEED6A8502}"/>
                </a:ext>
              </a:extLst>
            </p:cNvPr>
            <p:cNvSpPr/>
            <p:nvPr/>
          </p:nvSpPr>
          <p:spPr>
            <a:xfrm rot="21174216">
              <a:off x="632042" y="1878823"/>
              <a:ext cx="4742938" cy="3229730"/>
            </a:xfrm>
            <a:prstGeom prst="rect">
              <a:avLst/>
            </a:prstGeom>
            <a:solidFill>
              <a:schemeClr val="tx1">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4" name="Picture 3">
              <a:extLst>
                <a:ext uri="{FF2B5EF4-FFF2-40B4-BE49-F238E27FC236}">
                  <a16:creationId xmlns:a16="http://schemas.microsoft.com/office/drawing/2014/main" id="{48ACA27C-E2DA-401D-B966-1B9CA7552FB6}"/>
                </a:ext>
              </a:extLst>
            </p:cNvPr>
            <p:cNvPicPr>
              <a:picLocks noChangeAspect="1"/>
            </p:cNvPicPr>
            <p:nvPr/>
          </p:nvPicPr>
          <p:blipFill>
            <a:blip r:embed="rId4"/>
            <a:stretch>
              <a:fillRect/>
            </a:stretch>
          </p:blipFill>
          <p:spPr>
            <a:xfrm rot="21043983">
              <a:off x="532342" y="1649011"/>
              <a:ext cx="4783168" cy="3377051"/>
            </a:xfrm>
            <a:prstGeom prst="rect">
              <a:avLst/>
            </a:prstGeom>
          </p:spPr>
        </p:pic>
      </p:grpSp>
    </p:spTree>
    <p:extLst>
      <p:ext uri="{BB962C8B-B14F-4D97-AF65-F5344CB8AC3E}">
        <p14:creationId xmlns:p14="http://schemas.microsoft.com/office/powerpoint/2010/main" val="38148193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6F070BF-879D-4618-AF65-AF6614AA773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8733" y="995545"/>
            <a:ext cx="3458572" cy="2433455"/>
          </a:xfrm>
          <a:prstGeom prst="rect">
            <a:avLst/>
          </a:prstGeom>
        </p:spPr>
      </p:pic>
      <p:sp>
        <p:nvSpPr>
          <p:cNvPr id="7" name="Rectangle 6">
            <a:extLst>
              <a:ext uri="{FF2B5EF4-FFF2-40B4-BE49-F238E27FC236}">
                <a16:creationId xmlns:a16="http://schemas.microsoft.com/office/drawing/2014/main" id="{BDFD37A7-3059-4E71-BA2A-F551576D5471}"/>
              </a:ext>
            </a:extLst>
          </p:cNvPr>
          <p:cNvSpPr/>
          <p:nvPr/>
        </p:nvSpPr>
        <p:spPr>
          <a:xfrm>
            <a:off x="438733" y="3429000"/>
            <a:ext cx="3458571" cy="1784445"/>
          </a:xfrm>
          <a:prstGeom prst="rect">
            <a:avLst/>
          </a:prstGeom>
          <a:noFill/>
          <a:ln w="38100">
            <a:solidFill>
              <a:srgbClr val="ECF1F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9" name="Rectangle 8">
            <a:extLst>
              <a:ext uri="{FF2B5EF4-FFF2-40B4-BE49-F238E27FC236}">
                <a16:creationId xmlns:a16="http://schemas.microsoft.com/office/drawing/2014/main" id="{1837E4F6-934B-4AFE-B238-9998D95EA9A4}"/>
              </a:ext>
            </a:extLst>
          </p:cNvPr>
          <p:cNvSpPr/>
          <p:nvPr/>
        </p:nvSpPr>
        <p:spPr>
          <a:xfrm>
            <a:off x="672431" y="3668133"/>
            <a:ext cx="2991173" cy="830997"/>
          </a:xfrm>
          <a:prstGeom prst="rect">
            <a:avLst/>
          </a:prstGeom>
          <a:ln>
            <a:noFill/>
          </a:ln>
        </p:spPr>
        <p:txBody>
          <a:bodyPr wrap="square">
            <a:spAutoFit/>
          </a:bodyPr>
          <a:lstStyle/>
          <a:p>
            <a:pPr algn="ctr"/>
            <a:r>
              <a:rPr lang="en-AU" sz="2400" dirty="0" err="1">
                <a:solidFill>
                  <a:srgbClr val="ECF1F7"/>
                </a:solidFill>
                <a:latin typeface="Franklin Gothic Medium Cond" panose="020B0606030402020204" pitchFamily="34" charset="0"/>
                <a:ea typeface="Open Sans" panose="020B0606030504020204" pitchFamily="34" charset="0"/>
                <a:cs typeface="Open Sans" panose="020B0606030504020204" pitchFamily="34" charset="0"/>
              </a:rPr>
              <a:t>Cakupan</a:t>
            </a:r>
            <a:r>
              <a:rPr lang="en-AU" sz="2400" dirty="0">
                <a:solidFill>
                  <a:srgbClr val="ECF1F7"/>
                </a:solidFill>
                <a:latin typeface="Franklin Gothic Medium Cond" panose="020B0606030402020204" pitchFamily="34" charset="0"/>
                <a:ea typeface="Open Sans" panose="020B0606030504020204" pitchFamily="34" charset="0"/>
                <a:cs typeface="Open Sans" panose="020B0606030504020204" pitchFamily="34" charset="0"/>
              </a:rPr>
              <a:t> MS-Var, </a:t>
            </a:r>
          </a:p>
          <a:p>
            <a:pPr algn="ctr"/>
            <a:r>
              <a:rPr lang="en-AU" sz="2400" dirty="0" err="1">
                <a:solidFill>
                  <a:srgbClr val="ECF1F7"/>
                </a:solidFill>
                <a:latin typeface="Franklin Gothic Medium Cond" panose="020B0606030402020204" pitchFamily="34" charset="0"/>
                <a:ea typeface="Open Sans" panose="020B0606030504020204" pitchFamily="34" charset="0"/>
                <a:cs typeface="Open Sans" panose="020B0606030504020204" pitchFamily="34" charset="0"/>
              </a:rPr>
              <a:t>terdiri</a:t>
            </a:r>
            <a:r>
              <a:rPr lang="en-AU" sz="2400" dirty="0">
                <a:solidFill>
                  <a:srgbClr val="ECF1F7"/>
                </a:solidFill>
                <a:latin typeface="Franklin Gothic Medium Cond" panose="020B0606030402020204" pitchFamily="34" charset="0"/>
                <a:ea typeface="Open Sans" panose="020B0606030504020204" pitchFamily="34" charset="0"/>
                <a:cs typeface="Open Sans" panose="020B0606030504020204" pitchFamily="34" charset="0"/>
              </a:rPr>
              <a:t> </a:t>
            </a:r>
            <a:r>
              <a:rPr lang="en-AU" sz="2400" dirty="0" err="1">
                <a:solidFill>
                  <a:srgbClr val="ECF1F7"/>
                </a:solidFill>
                <a:latin typeface="Franklin Gothic Medium Cond" panose="020B0606030402020204" pitchFamily="34" charset="0"/>
                <a:ea typeface="Open Sans" panose="020B0606030504020204" pitchFamily="34" charset="0"/>
                <a:cs typeface="Open Sans" panose="020B0606030504020204" pitchFamily="34" charset="0"/>
              </a:rPr>
              <a:t>atas</a:t>
            </a:r>
            <a:r>
              <a:rPr lang="en-AU" sz="2400" dirty="0">
                <a:solidFill>
                  <a:srgbClr val="ECF1F7"/>
                </a:solidFill>
                <a:latin typeface="Franklin Gothic Medium Cond" panose="020B0606030402020204" pitchFamily="34" charset="0"/>
                <a:ea typeface="Open Sans" panose="020B0606030504020204" pitchFamily="34" charset="0"/>
                <a:cs typeface="Open Sans" panose="020B0606030504020204" pitchFamily="34" charset="0"/>
              </a:rPr>
              <a:t> :</a:t>
            </a:r>
          </a:p>
        </p:txBody>
      </p:sp>
      <p:cxnSp>
        <p:nvCxnSpPr>
          <p:cNvPr id="16" name="Connector: Elbow 15">
            <a:extLst>
              <a:ext uri="{FF2B5EF4-FFF2-40B4-BE49-F238E27FC236}">
                <a16:creationId xmlns:a16="http://schemas.microsoft.com/office/drawing/2014/main" id="{9A8864E1-1530-4C00-A0AC-03982FB8AE93}"/>
              </a:ext>
            </a:extLst>
          </p:cNvPr>
          <p:cNvCxnSpPr>
            <a:cxnSpLocks/>
            <a:stCxn id="7" idx="3"/>
          </p:cNvCxnSpPr>
          <p:nvPr/>
        </p:nvCxnSpPr>
        <p:spPr>
          <a:xfrm flipV="1">
            <a:off x="3897304" y="3429000"/>
            <a:ext cx="2024525" cy="892223"/>
          </a:xfrm>
          <a:prstGeom prst="bentConnector3">
            <a:avLst>
              <a:gd name="adj1" fmla="val 50000"/>
            </a:avLst>
          </a:prstGeom>
          <a:ln w="38100">
            <a:solidFill>
              <a:schemeClr val="bg1"/>
            </a:solidFill>
            <a:headEnd type="oval"/>
            <a:tailEnd type="triangle"/>
          </a:ln>
        </p:spPr>
        <p:style>
          <a:lnRef idx="1">
            <a:schemeClr val="dk1"/>
          </a:lnRef>
          <a:fillRef idx="0">
            <a:schemeClr val="dk1"/>
          </a:fillRef>
          <a:effectRef idx="0">
            <a:schemeClr val="dk1"/>
          </a:effectRef>
          <a:fontRef idx="minor">
            <a:schemeClr val="tx1"/>
          </a:fontRef>
        </p:style>
      </p:cxnSp>
      <p:sp>
        <p:nvSpPr>
          <p:cNvPr id="58" name="Rectangle 57">
            <a:extLst>
              <a:ext uri="{FF2B5EF4-FFF2-40B4-BE49-F238E27FC236}">
                <a16:creationId xmlns:a16="http://schemas.microsoft.com/office/drawing/2014/main" id="{8E993B5A-507A-432E-A81D-1C6A35A32591}"/>
              </a:ext>
            </a:extLst>
          </p:cNvPr>
          <p:cNvSpPr/>
          <p:nvPr/>
        </p:nvSpPr>
        <p:spPr>
          <a:xfrm>
            <a:off x="5921829" y="58846"/>
            <a:ext cx="5103980" cy="6340197"/>
          </a:xfrm>
          <a:prstGeom prst="rect">
            <a:avLst/>
          </a:prstGeom>
          <a:noFill/>
          <a:ln>
            <a:noFill/>
          </a:ln>
        </p:spPr>
        <p:txBody>
          <a:bodyPr wrap="square">
            <a:spAutoFit/>
          </a:bodyPr>
          <a:lstStyle/>
          <a:p>
            <a:pPr marL="342900" indent="-342900">
              <a:spcAft>
                <a:spcPts val="1200"/>
              </a:spcAft>
              <a:buFont typeface="Arial" panose="020B0604020202020204" pitchFamily="34" charset="0"/>
              <a:buChar char="•"/>
            </a:pPr>
            <a:r>
              <a:rPr lang="en-US" sz="2200" dirty="0" err="1">
                <a:solidFill>
                  <a:schemeClr val="tx2">
                    <a:lumMod val="75000"/>
                  </a:schemeClr>
                </a:solidFill>
                <a:latin typeface="Franklin Gothic Medium Cond" panose="020B0606030402020204" pitchFamily="34" charset="0"/>
              </a:rPr>
              <a:t>Identitas</a:t>
            </a:r>
            <a:r>
              <a:rPr lang="en-US" sz="2200" dirty="0">
                <a:solidFill>
                  <a:schemeClr val="tx2">
                    <a:lumMod val="75000"/>
                  </a:schemeClr>
                </a:solidFill>
                <a:latin typeface="Franklin Gothic Medium Cond" panose="020B0606030402020204" pitchFamily="34" charset="0"/>
              </a:rPr>
              <a:t> </a:t>
            </a:r>
            <a:r>
              <a:rPr lang="en-US" sz="2200" dirty="0" err="1">
                <a:solidFill>
                  <a:schemeClr val="tx2">
                    <a:lumMod val="75000"/>
                  </a:schemeClr>
                </a:solidFill>
                <a:latin typeface="Franklin Gothic Medium Cond" panose="020B0606030402020204" pitchFamily="34" charset="0"/>
              </a:rPr>
              <a:t>Kegiatan</a:t>
            </a:r>
            <a:r>
              <a:rPr lang="en-US" sz="2200" dirty="0">
                <a:solidFill>
                  <a:schemeClr val="tx2">
                    <a:lumMod val="75000"/>
                  </a:schemeClr>
                </a:solidFill>
                <a:latin typeface="Franklin Gothic Medium Cond" panose="020B0606030402020204" pitchFamily="34" charset="0"/>
              </a:rPr>
              <a:t> </a:t>
            </a:r>
            <a:r>
              <a:rPr lang="en-US" sz="2200" dirty="0" err="1">
                <a:solidFill>
                  <a:schemeClr val="tx2">
                    <a:lumMod val="75000"/>
                  </a:schemeClr>
                </a:solidFill>
                <a:latin typeface="Franklin Gothic Medium Cond" panose="020B0606030402020204" pitchFamily="34" charset="0"/>
              </a:rPr>
              <a:t>Statistik</a:t>
            </a:r>
            <a:endParaRPr lang="en-US" sz="2200" dirty="0">
              <a:solidFill>
                <a:schemeClr val="tx2">
                  <a:lumMod val="75000"/>
                </a:schemeClr>
              </a:solidFill>
              <a:latin typeface="Franklin Gothic Medium Cond" panose="020B0606030402020204" pitchFamily="34" charset="0"/>
            </a:endParaRPr>
          </a:p>
          <a:p>
            <a:pPr marL="342900" indent="-342900">
              <a:spcAft>
                <a:spcPts val="1200"/>
              </a:spcAft>
              <a:buFont typeface="Arial" panose="020B0604020202020204" pitchFamily="34" charset="0"/>
              <a:buChar char="•"/>
            </a:pPr>
            <a:r>
              <a:rPr lang="en-US" sz="2200" dirty="0" err="1">
                <a:solidFill>
                  <a:schemeClr val="tx2">
                    <a:lumMod val="75000"/>
                  </a:schemeClr>
                </a:solidFill>
                <a:latin typeface="Franklin Gothic Medium Cond" panose="020B0606030402020204" pitchFamily="34" charset="0"/>
              </a:rPr>
              <a:t>Penyelenggara</a:t>
            </a:r>
            <a:endParaRPr lang="en-US" sz="2200" dirty="0">
              <a:solidFill>
                <a:schemeClr val="tx2">
                  <a:lumMod val="75000"/>
                </a:schemeClr>
              </a:solidFill>
              <a:latin typeface="Franklin Gothic Medium Cond" panose="020B0606030402020204" pitchFamily="34" charset="0"/>
            </a:endParaRPr>
          </a:p>
          <a:p>
            <a:pPr marL="342900" indent="-342900">
              <a:spcAft>
                <a:spcPts val="1200"/>
              </a:spcAft>
              <a:buFont typeface="Arial" panose="020B0604020202020204" pitchFamily="34" charset="0"/>
              <a:buChar char="•"/>
            </a:pPr>
            <a:r>
              <a:rPr lang="en-US" sz="2200" dirty="0">
                <a:solidFill>
                  <a:schemeClr val="tx2">
                    <a:lumMod val="75000"/>
                  </a:schemeClr>
                </a:solidFill>
                <a:latin typeface="Franklin Gothic Medium Cond" panose="020B0606030402020204" pitchFamily="34" charset="0"/>
              </a:rPr>
              <a:t>Nama </a:t>
            </a:r>
            <a:r>
              <a:rPr lang="en-US" sz="2200" dirty="0" err="1">
                <a:solidFill>
                  <a:schemeClr val="tx2">
                    <a:lumMod val="75000"/>
                  </a:schemeClr>
                </a:solidFill>
                <a:latin typeface="Franklin Gothic Medium Cond" panose="020B0606030402020204" pitchFamily="34" charset="0"/>
              </a:rPr>
              <a:t>Variabel</a:t>
            </a:r>
            <a:endParaRPr lang="en-US" sz="2200" dirty="0">
              <a:solidFill>
                <a:schemeClr val="tx2">
                  <a:lumMod val="75000"/>
                </a:schemeClr>
              </a:solidFill>
              <a:latin typeface="Franklin Gothic Medium Cond" panose="020B0606030402020204" pitchFamily="34" charset="0"/>
            </a:endParaRPr>
          </a:p>
          <a:p>
            <a:pPr marL="342900" indent="-342900">
              <a:spcAft>
                <a:spcPts val="1200"/>
              </a:spcAft>
              <a:buFont typeface="Arial" panose="020B0604020202020204" pitchFamily="34" charset="0"/>
              <a:buChar char="•"/>
            </a:pPr>
            <a:r>
              <a:rPr lang="en-US" sz="2200" dirty="0">
                <a:solidFill>
                  <a:schemeClr val="tx2">
                    <a:lumMod val="75000"/>
                  </a:schemeClr>
                </a:solidFill>
                <a:latin typeface="Franklin Gothic Medium Cond" panose="020B0606030402020204" pitchFamily="34" charset="0"/>
              </a:rPr>
              <a:t>Alias</a:t>
            </a:r>
          </a:p>
          <a:p>
            <a:pPr marL="342900" indent="-342900">
              <a:spcAft>
                <a:spcPts val="1200"/>
              </a:spcAft>
              <a:buFont typeface="Arial" panose="020B0604020202020204" pitchFamily="34" charset="0"/>
              <a:buChar char="•"/>
            </a:pPr>
            <a:r>
              <a:rPr lang="en-US" sz="2200" dirty="0" err="1">
                <a:solidFill>
                  <a:schemeClr val="tx2">
                    <a:lumMod val="75000"/>
                  </a:schemeClr>
                </a:solidFill>
                <a:latin typeface="Franklin Gothic Medium Cond" panose="020B0606030402020204" pitchFamily="34" charset="0"/>
              </a:rPr>
              <a:t>Konsep</a:t>
            </a:r>
            <a:endParaRPr lang="en-US" sz="2200" dirty="0">
              <a:solidFill>
                <a:schemeClr val="tx2">
                  <a:lumMod val="75000"/>
                </a:schemeClr>
              </a:solidFill>
              <a:latin typeface="Franklin Gothic Medium Cond" panose="020B0606030402020204" pitchFamily="34" charset="0"/>
            </a:endParaRPr>
          </a:p>
          <a:p>
            <a:pPr marL="342900" indent="-342900">
              <a:spcAft>
                <a:spcPts val="1200"/>
              </a:spcAft>
              <a:buFont typeface="Arial" panose="020B0604020202020204" pitchFamily="34" charset="0"/>
              <a:buChar char="•"/>
            </a:pPr>
            <a:r>
              <a:rPr lang="en-US" sz="2200" dirty="0" err="1">
                <a:solidFill>
                  <a:schemeClr val="tx2">
                    <a:lumMod val="75000"/>
                  </a:schemeClr>
                </a:solidFill>
                <a:latin typeface="Franklin Gothic Medium Cond" panose="020B0606030402020204" pitchFamily="34" charset="0"/>
              </a:rPr>
              <a:t>Definisi</a:t>
            </a:r>
            <a:endParaRPr lang="en-US" sz="2200" dirty="0">
              <a:solidFill>
                <a:schemeClr val="tx2">
                  <a:lumMod val="75000"/>
                </a:schemeClr>
              </a:solidFill>
              <a:latin typeface="Franklin Gothic Medium Cond" panose="020B0606030402020204" pitchFamily="34" charset="0"/>
            </a:endParaRPr>
          </a:p>
          <a:p>
            <a:pPr marL="342900" indent="-342900">
              <a:spcAft>
                <a:spcPts val="1200"/>
              </a:spcAft>
              <a:buFont typeface="Arial" panose="020B0604020202020204" pitchFamily="34" charset="0"/>
              <a:buChar char="•"/>
            </a:pPr>
            <a:r>
              <a:rPr lang="en-US" sz="2200" dirty="0" err="1">
                <a:solidFill>
                  <a:schemeClr val="tx2">
                    <a:lumMod val="75000"/>
                  </a:schemeClr>
                </a:solidFill>
                <a:latin typeface="Franklin Gothic Medium Cond" panose="020B0606030402020204" pitchFamily="34" charset="0"/>
              </a:rPr>
              <a:t>Referensi</a:t>
            </a:r>
            <a:r>
              <a:rPr lang="en-US" sz="2200" dirty="0">
                <a:solidFill>
                  <a:schemeClr val="tx2">
                    <a:lumMod val="75000"/>
                  </a:schemeClr>
                </a:solidFill>
                <a:latin typeface="Franklin Gothic Medium Cond" panose="020B0606030402020204" pitchFamily="34" charset="0"/>
              </a:rPr>
              <a:t> </a:t>
            </a:r>
            <a:r>
              <a:rPr lang="en-US" sz="2200" dirty="0" err="1">
                <a:solidFill>
                  <a:schemeClr val="tx2">
                    <a:lumMod val="75000"/>
                  </a:schemeClr>
                </a:solidFill>
                <a:latin typeface="Franklin Gothic Medium Cond" panose="020B0606030402020204" pitchFamily="34" charset="0"/>
              </a:rPr>
              <a:t>Pemilihan</a:t>
            </a:r>
            <a:endParaRPr lang="en-US" sz="2200" dirty="0">
              <a:solidFill>
                <a:schemeClr val="tx2">
                  <a:lumMod val="75000"/>
                </a:schemeClr>
              </a:solidFill>
              <a:latin typeface="Franklin Gothic Medium Cond" panose="020B0606030402020204" pitchFamily="34" charset="0"/>
            </a:endParaRPr>
          </a:p>
          <a:p>
            <a:pPr marL="342900" indent="-342900">
              <a:spcAft>
                <a:spcPts val="1200"/>
              </a:spcAft>
              <a:buFont typeface="Arial" panose="020B0604020202020204" pitchFamily="34" charset="0"/>
              <a:buChar char="•"/>
            </a:pPr>
            <a:r>
              <a:rPr lang="en-US" sz="2200" dirty="0" err="1">
                <a:solidFill>
                  <a:schemeClr val="tx2">
                    <a:lumMod val="75000"/>
                  </a:schemeClr>
                </a:solidFill>
                <a:latin typeface="Franklin Gothic Medium Cond" panose="020B0606030402020204" pitchFamily="34" charset="0"/>
              </a:rPr>
              <a:t>Referensi</a:t>
            </a:r>
            <a:r>
              <a:rPr lang="en-US" sz="2200" dirty="0">
                <a:solidFill>
                  <a:schemeClr val="tx2">
                    <a:lumMod val="75000"/>
                  </a:schemeClr>
                </a:solidFill>
                <a:latin typeface="Franklin Gothic Medium Cond" panose="020B0606030402020204" pitchFamily="34" charset="0"/>
              </a:rPr>
              <a:t> Waktu</a:t>
            </a:r>
          </a:p>
          <a:p>
            <a:pPr marL="342900" indent="-342900">
              <a:spcAft>
                <a:spcPts val="1200"/>
              </a:spcAft>
              <a:buFont typeface="Arial" panose="020B0604020202020204" pitchFamily="34" charset="0"/>
              <a:buChar char="•"/>
            </a:pPr>
            <a:r>
              <a:rPr lang="en-US" sz="2200" dirty="0" err="1">
                <a:solidFill>
                  <a:schemeClr val="tx2">
                    <a:lumMod val="75000"/>
                  </a:schemeClr>
                </a:solidFill>
                <a:latin typeface="Franklin Gothic Medium Cond" panose="020B0606030402020204" pitchFamily="34" charset="0"/>
              </a:rPr>
              <a:t>Tipe</a:t>
            </a:r>
            <a:r>
              <a:rPr lang="en-US" sz="2200" dirty="0">
                <a:solidFill>
                  <a:schemeClr val="tx2">
                    <a:lumMod val="75000"/>
                  </a:schemeClr>
                </a:solidFill>
                <a:latin typeface="Franklin Gothic Medium Cond" panose="020B0606030402020204" pitchFamily="34" charset="0"/>
              </a:rPr>
              <a:t> Data</a:t>
            </a:r>
          </a:p>
          <a:p>
            <a:pPr marL="342900" indent="-342900">
              <a:spcAft>
                <a:spcPts val="1200"/>
              </a:spcAft>
              <a:buFont typeface="Arial" panose="020B0604020202020204" pitchFamily="34" charset="0"/>
              <a:buChar char="•"/>
            </a:pPr>
            <a:r>
              <a:rPr lang="en-US" sz="2200" dirty="0" err="1">
                <a:solidFill>
                  <a:schemeClr val="tx2">
                    <a:lumMod val="75000"/>
                  </a:schemeClr>
                </a:solidFill>
                <a:latin typeface="Franklin Gothic Medium Cond" panose="020B0606030402020204" pitchFamily="34" charset="0"/>
              </a:rPr>
              <a:t>Klasifikasi</a:t>
            </a:r>
            <a:r>
              <a:rPr lang="en-US" sz="2200" dirty="0">
                <a:solidFill>
                  <a:schemeClr val="tx2">
                    <a:lumMod val="75000"/>
                  </a:schemeClr>
                </a:solidFill>
                <a:latin typeface="Franklin Gothic Medium Cond" panose="020B0606030402020204" pitchFamily="34" charset="0"/>
              </a:rPr>
              <a:t> </a:t>
            </a:r>
            <a:r>
              <a:rPr lang="en-US" sz="2200" dirty="0" err="1">
                <a:solidFill>
                  <a:schemeClr val="tx2">
                    <a:lumMod val="75000"/>
                  </a:schemeClr>
                </a:solidFill>
                <a:latin typeface="Franklin Gothic Medium Cond" panose="020B0606030402020204" pitchFamily="34" charset="0"/>
              </a:rPr>
              <a:t>Isian</a:t>
            </a:r>
            <a:endParaRPr lang="en-US" sz="2200" dirty="0">
              <a:solidFill>
                <a:schemeClr val="tx2">
                  <a:lumMod val="75000"/>
                </a:schemeClr>
              </a:solidFill>
              <a:latin typeface="Franklin Gothic Medium Cond" panose="020B0606030402020204" pitchFamily="34" charset="0"/>
            </a:endParaRPr>
          </a:p>
          <a:p>
            <a:pPr marL="342900" indent="-342900">
              <a:spcAft>
                <a:spcPts val="1200"/>
              </a:spcAft>
              <a:buFont typeface="Arial" panose="020B0604020202020204" pitchFamily="34" charset="0"/>
              <a:buChar char="•"/>
            </a:pPr>
            <a:r>
              <a:rPr lang="en-US" sz="2200" dirty="0" err="1">
                <a:solidFill>
                  <a:schemeClr val="tx2">
                    <a:lumMod val="75000"/>
                  </a:schemeClr>
                </a:solidFill>
                <a:latin typeface="Franklin Gothic Medium Cond" panose="020B0606030402020204" pitchFamily="34" charset="0"/>
              </a:rPr>
              <a:t>Aturan</a:t>
            </a:r>
            <a:r>
              <a:rPr lang="en-US" sz="2200" dirty="0">
                <a:solidFill>
                  <a:schemeClr val="tx2">
                    <a:lumMod val="75000"/>
                  </a:schemeClr>
                </a:solidFill>
                <a:latin typeface="Franklin Gothic Medium Cond" panose="020B0606030402020204" pitchFamily="34" charset="0"/>
              </a:rPr>
              <a:t> </a:t>
            </a:r>
            <a:r>
              <a:rPr lang="en-US" sz="2200" dirty="0" err="1">
                <a:solidFill>
                  <a:schemeClr val="tx2">
                    <a:lumMod val="75000"/>
                  </a:schemeClr>
                </a:solidFill>
                <a:latin typeface="Franklin Gothic Medium Cond" panose="020B0606030402020204" pitchFamily="34" charset="0"/>
              </a:rPr>
              <a:t>Validasi</a:t>
            </a:r>
            <a:endParaRPr lang="en-US" sz="2200" dirty="0">
              <a:solidFill>
                <a:schemeClr val="tx2">
                  <a:lumMod val="75000"/>
                </a:schemeClr>
              </a:solidFill>
              <a:latin typeface="Franklin Gothic Medium Cond" panose="020B0606030402020204" pitchFamily="34" charset="0"/>
            </a:endParaRPr>
          </a:p>
          <a:p>
            <a:pPr marL="342900" indent="-342900">
              <a:spcAft>
                <a:spcPts val="1200"/>
              </a:spcAft>
              <a:buFont typeface="Arial" panose="020B0604020202020204" pitchFamily="34" charset="0"/>
              <a:buChar char="•"/>
            </a:pPr>
            <a:r>
              <a:rPr lang="en-US" sz="2200" dirty="0" err="1">
                <a:solidFill>
                  <a:schemeClr val="tx2">
                    <a:lumMod val="75000"/>
                  </a:schemeClr>
                </a:solidFill>
                <a:latin typeface="Franklin Gothic Medium Cond" panose="020B0606030402020204" pitchFamily="34" charset="0"/>
              </a:rPr>
              <a:t>Kalimat</a:t>
            </a:r>
            <a:r>
              <a:rPr lang="en-US" sz="2200" dirty="0">
                <a:solidFill>
                  <a:schemeClr val="tx2">
                    <a:lumMod val="75000"/>
                  </a:schemeClr>
                </a:solidFill>
                <a:latin typeface="Franklin Gothic Medium Cond" panose="020B0606030402020204" pitchFamily="34" charset="0"/>
              </a:rPr>
              <a:t> </a:t>
            </a:r>
            <a:r>
              <a:rPr lang="en-US" sz="2200" dirty="0" err="1">
                <a:solidFill>
                  <a:schemeClr val="tx2">
                    <a:lumMod val="75000"/>
                  </a:schemeClr>
                </a:solidFill>
                <a:latin typeface="Franklin Gothic Medium Cond" panose="020B0606030402020204" pitchFamily="34" charset="0"/>
              </a:rPr>
              <a:t>Pertanyaan</a:t>
            </a:r>
            <a:endParaRPr lang="en-US" sz="2200" dirty="0">
              <a:solidFill>
                <a:schemeClr val="tx2">
                  <a:lumMod val="75000"/>
                </a:schemeClr>
              </a:solidFill>
              <a:latin typeface="Franklin Gothic Medium Cond" panose="020B0606030402020204" pitchFamily="34" charset="0"/>
            </a:endParaRPr>
          </a:p>
          <a:p>
            <a:pPr marL="342900" indent="-342900">
              <a:spcAft>
                <a:spcPts val="1200"/>
              </a:spcAft>
              <a:buFont typeface="Arial" panose="020B0604020202020204" pitchFamily="34" charset="0"/>
              <a:buChar char="•"/>
            </a:pPr>
            <a:r>
              <a:rPr lang="en-US" sz="2200" dirty="0" err="1">
                <a:solidFill>
                  <a:schemeClr val="tx2">
                    <a:lumMod val="75000"/>
                  </a:schemeClr>
                </a:solidFill>
                <a:latin typeface="Franklin Gothic Medium Cond" panose="020B0606030402020204" pitchFamily="34" charset="0"/>
              </a:rPr>
              <a:t>Aksesibilitas</a:t>
            </a:r>
            <a:r>
              <a:rPr lang="en-US" sz="2200" dirty="0">
                <a:solidFill>
                  <a:schemeClr val="tx2">
                    <a:lumMod val="75000"/>
                  </a:schemeClr>
                </a:solidFill>
                <a:latin typeface="Franklin Gothic Medium Cond" panose="020B0606030402020204" pitchFamily="34" charset="0"/>
              </a:rPr>
              <a:t> </a:t>
            </a:r>
            <a:r>
              <a:rPr lang="en-US" sz="2200" dirty="0" err="1">
                <a:solidFill>
                  <a:schemeClr val="tx2">
                    <a:lumMod val="75000"/>
                  </a:schemeClr>
                </a:solidFill>
                <a:latin typeface="Franklin Gothic Medium Cond" panose="020B0606030402020204" pitchFamily="34" charset="0"/>
              </a:rPr>
              <a:t>Publik</a:t>
            </a:r>
            <a:endParaRPr lang="en-US" sz="2200" dirty="0">
              <a:solidFill>
                <a:schemeClr val="tx2">
                  <a:lumMod val="75000"/>
                </a:schemeClr>
              </a:solidFill>
              <a:latin typeface="Franklin Gothic Medium Cond" panose="020B0606030402020204" pitchFamily="34" charset="0"/>
            </a:endParaRPr>
          </a:p>
        </p:txBody>
      </p:sp>
    </p:spTree>
    <p:extLst>
      <p:ext uri="{BB962C8B-B14F-4D97-AF65-F5344CB8AC3E}">
        <p14:creationId xmlns:p14="http://schemas.microsoft.com/office/powerpoint/2010/main" val="368283407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 name="Picture 43">
            <a:extLst>
              <a:ext uri="{FF2B5EF4-FFF2-40B4-BE49-F238E27FC236}">
                <a16:creationId xmlns:a16="http://schemas.microsoft.com/office/drawing/2014/main" id="{5209402F-D23E-4A3F-9069-DEDC64E852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2663463" y="-3001960"/>
            <a:ext cx="6858000" cy="12192000"/>
          </a:xfrm>
          <a:prstGeom prst="rect">
            <a:avLst/>
          </a:prstGeom>
        </p:spPr>
      </p:pic>
      <p:pic>
        <p:nvPicPr>
          <p:cNvPr id="5" name="Picture 4">
            <a:extLst>
              <a:ext uri="{FF2B5EF4-FFF2-40B4-BE49-F238E27FC236}">
                <a16:creationId xmlns:a16="http://schemas.microsoft.com/office/drawing/2014/main" id="{D2A7C692-3B92-4D6C-857C-31C5080233CB}"/>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10308444" y="5852160"/>
            <a:ext cx="1880019" cy="1005840"/>
          </a:xfrm>
          <a:prstGeom prst="rect">
            <a:avLst/>
          </a:prstGeom>
        </p:spPr>
      </p:pic>
      <p:sp>
        <p:nvSpPr>
          <p:cNvPr id="2" name="Slide Number Placeholder 1">
            <a:extLst>
              <a:ext uri="{FF2B5EF4-FFF2-40B4-BE49-F238E27FC236}">
                <a16:creationId xmlns:a16="http://schemas.microsoft.com/office/drawing/2014/main" id="{71BE6939-0C1A-40C1-9E34-0C67FD20A1C0}"/>
              </a:ext>
            </a:extLst>
          </p:cNvPr>
          <p:cNvSpPr>
            <a:spLocks noGrp="1"/>
          </p:cNvSpPr>
          <p:nvPr>
            <p:ph type="sldNum" sz="quarter" idx="12"/>
          </p:nvPr>
        </p:nvSpPr>
        <p:spPr/>
        <p:txBody>
          <a:bodyPr/>
          <a:lstStyle/>
          <a:p>
            <a:fld id="{EB9E5DA5-6055-4EBD-AF78-CBB20B4B5717}" type="slidenum">
              <a:rPr lang="en-US" smtClean="0"/>
              <a:pPr/>
              <a:t>52</a:t>
            </a:fld>
            <a:endParaRPr lang="en-US" dirty="0"/>
          </a:p>
        </p:txBody>
      </p:sp>
      <p:sp>
        <p:nvSpPr>
          <p:cNvPr id="6" name="文本框 25">
            <a:extLst>
              <a:ext uri="{FF2B5EF4-FFF2-40B4-BE49-F238E27FC236}">
                <a16:creationId xmlns:a16="http://schemas.microsoft.com/office/drawing/2014/main" id="{33772E90-585B-44B9-ACD6-EAAB0B13DB42}"/>
              </a:ext>
            </a:extLst>
          </p:cNvPr>
          <p:cNvSpPr txBox="1"/>
          <p:nvPr/>
        </p:nvSpPr>
        <p:spPr>
          <a:xfrm>
            <a:off x="289732" y="157311"/>
            <a:ext cx="11129557" cy="1200329"/>
          </a:xfrm>
          <a:prstGeom prst="rect">
            <a:avLst/>
          </a:prstGeom>
          <a:noFill/>
        </p:spPr>
        <p:txBody>
          <a:bodyPr wrap="square" rtlCol="0">
            <a:spAutoFit/>
          </a:bodyPr>
          <a:lstStyle/>
          <a:p>
            <a:r>
              <a:rPr lang="en-US" altLang="zh-CN" sz="4400" dirty="0">
                <a:solidFill>
                  <a:srgbClr val="FFC000"/>
                </a:solidFill>
                <a:latin typeface="Franklin Gothic Medium Cond" panose="020B0606030402020204" pitchFamily="34" charset="0"/>
              </a:rPr>
              <a:t>Metadata </a:t>
            </a:r>
            <a:r>
              <a:rPr lang="en-US" altLang="zh-CN" sz="4400" dirty="0" err="1">
                <a:solidFill>
                  <a:srgbClr val="FFC000"/>
                </a:solidFill>
                <a:latin typeface="Franklin Gothic Medium Cond" panose="020B0606030402020204" pitchFamily="34" charset="0"/>
              </a:rPr>
              <a:t>Statistik</a:t>
            </a:r>
            <a:r>
              <a:rPr lang="en-US" altLang="zh-CN" sz="4400" dirty="0">
                <a:solidFill>
                  <a:srgbClr val="FFC000"/>
                </a:solidFill>
                <a:latin typeface="Franklin Gothic Medium Cond" panose="020B0606030402020204" pitchFamily="34" charset="0"/>
              </a:rPr>
              <a:t> - </a:t>
            </a:r>
            <a:r>
              <a:rPr lang="en-US" altLang="zh-CN" sz="4400" dirty="0" err="1">
                <a:solidFill>
                  <a:schemeClr val="bg1"/>
                </a:solidFill>
                <a:latin typeface="Franklin Gothic Medium Cond" panose="020B0606030402020204" pitchFamily="34" charset="0"/>
              </a:rPr>
              <a:t>Variabel</a:t>
            </a:r>
            <a:endParaRPr lang="en-US" altLang="zh-CN" sz="2800" dirty="0">
              <a:solidFill>
                <a:schemeClr val="bg1"/>
              </a:solidFill>
              <a:latin typeface="Franklin Gothic Medium Cond" panose="020B0606030402020204" pitchFamily="34" charset="0"/>
            </a:endParaRPr>
          </a:p>
          <a:p>
            <a:r>
              <a:rPr lang="en-US" altLang="zh-CN" sz="2800" dirty="0">
                <a:solidFill>
                  <a:schemeClr val="bg1"/>
                </a:solidFill>
                <a:latin typeface="Franklin Gothic Medium Cond" panose="020B0606030402020204" pitchFamily="34" charset="0"/>
              </a:rPr>
              <a:t>(MS-Var)</a:t>
            </a:r>
            <a:endParaRPr lang="en-US" altLang="zh-CN" sz="4400" dirty="0">
              <a:solidFill>
                <a:schemeClr val="bg1"/>
              </a:solidFill>
              <a:latin typeface="Franklin Gothic Medium Cond" panose="020B0606030402020204" pitchFamily="34" charset="0"/>
            </a:endParaRPr>
          </a:p>
        </p:txBody>
      </p:sp>
      <p:pic>
        <p:nvPicPr>
          <p:cNvPr id="11" name="Picture 10">
            <a:extLst>
              <a:ext uri="{FF2B5EF4-FFF2-40B4-BE49-F238E27FC236}">
                <a16:creationId xmlns:a16="http://schemas.microsoft.com/office/drawing/2014/main" id="{187BFA60-8232-4C95-B730-8CC251BD5805}"/>
              </a:ext>
            </a:extLst>
          </p:cNvPr>
          <p:cNvPicPr>
            <a:picLocks noChangeAspect="1"/>
          </p:cNvPicPr>
          <p:nvPr/>
        </p:nvPicPr>
        <p:blipFill>
          <a:blip r:embed="rId4"/>
          <a:stretch>
            <a:fillRect/>
          </a:stretch>
        </p:blipFill>
        <p:spPr>
          <a:xfrm>
            <a:off x="386355" y="1357640"/>
            <a:ext cx="11419289" cy="4626505"/>
          </a:xfrm>
          <a:prstGeom prst="rect">
            <a:avLst/>
          </a:prstGeom>
        </p:spPr>
      </p:pic>
    </p:spTree>
    <p:extLst>
      <p:ext uri="{BB962C8B-B14F-4D97-AF65-F5344CB8AC3E}">
        <p14:creationId xmlns:p14="http://schemas.microsoft.com/office/powerpoint/2010/main" val="11661589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 name="Picture 43">
            <a:extLst>
              <a:ext uri="{FF2B5EF4-FFF2-40B4-BE49-F238E27FC236}">
                <a16:creationId xmlns:a16="http://schemas.microsoft.com/office/drawing/2014/main" id="{5209402F-D23E-4A3F-9069-DEDC64E852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2667000" y="-2667000"/>
            <a:ext cx="6858000" cy="12192000"/>
          </a:xfrm>
          <a:prstGeom prst="rect">
            <a:avLst/>
          </a:prstGeom>
        </p:spPr>
      </p:pic>
      <p:pic>
        <p:nvPicPr>
          <p:cNvPr id="5" name="Picture 4">
            <a:extLst>
              <a:ext uri="{FF2B5EF4-FFF2-40B4-BE49-F238E27FC236}">
                <a16:creationId xmlns:a16="http://schemas.microsoft.com/office/drawing/2014/main" id="{D2A7C692-3B92-4D6C-857C-31C5080233CB}"/>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10308444" y="5852160"/>
            <a:ext cx="1880019" cy="1005840"/>
          </a:xfrm>
          <a:prstGeom prst="rect">
            <a:avLst/>
          </a:prstGeom>
        </p:spPr>
      </p:pic>
      <p:sp>
        <p:nvSpPr>
          <p:cNvPr id="2" name="Slide Number Placeholder 1">
            <a:extLst>
              <a:ext uri="{FF2B5EF4-FFF2-40B4-BE49-F238E27FC236}">
                <a16:creationId xmlns:a16="http://schemas.microsoft.com/office/drawing/2014/main" id="{71BE6939-0C1A-40C1-9E34-0C67FD20A1C0}"/>
              </a:ext>
            </a:extLst>
          </p:cNvPr>
          <p:cNvSpPr>
            <a:spLocks noGrp="1"/>
          </p:cNvSpPr>
          <p:nvPr>
            <p:ph type="sldNum" sz="quarter" idx="12"/>
          </p:nvPr>
        </p:nvSpPr>
        <p:spPr/>
        <p:txBody>
          <a:bodyPr/>
          <a:lstStyle/>
          <a:p>
            <a:fld id="{EB9E5DA5-6055-4EBD-AF78-CBB20B4B5717}" type="slidenum">
              <a:rPr lang="en-US" smtClean="0"/>
              <a:pPr/>
              <a:t>53</a:t>
            </a:fld>
            <a:endParaRPr lang="en-US" dirty="0"/>
          </a:p>
        </p:txBody>
      </p:sp>
      <p:sp>
        <p:nvSpPr>
          <p:cNvPr id="40" name="TextBox 7">
            <a:extLst>
              <a:ext uri="{FF2B5EF4-FFF2-40B4-BE49-F238E27FC236}">
                <a16:creationId xmlns:a16="http://schemas.microsoft.com/office/drawing/2014/main" id="{1B1B105B-A260-4F4A-9152-23D051FD9610}"/>
              </a:ext>
            </a:extLst>
          </p:cNvPr>
          <p:cNvSpPr txBox="1">
            <a:spLocks noChangeArrowheads="1"/>
          </p:cNvSpPr>
          <p:nvPr/>
        </p:nvSpPr>
        <p:spPr bwMode="auto">
          <a:xfrm>
            <a:off x="504326" y="2858550"/>
            <a:ext cx="5348278" cy="2431435"/>
          </a:xfrm>
          <a:prstGeom prst="rect">
            <a:avLst/>
          </a:prstGeom>
          <a:solidFill>
            <a:srgbClr val="5085B2">
              <a:alpha val="60000"/>
            </a:srgbClr>
          </a:solidFill>
          <a:ln>
            <a:noFill/>
          </a:ln>
        </p:spPr>
        <p:txBody>
          <a:bodyPr wrap="square">
            <a:spAutoFit/>
          </a:bodyPr>
          <a:lstStyle>
            <a:lvl1pPr marL="285750" indent="-285750">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342900" indent="-342900" algn="just">
              <a:buFont typeface="Courier New" panose="02070309020205020404" pitchFamily="49" charset="0"/>
              <a:buChar char="o"/>
            </a:pPr>
            <a:r>
              <a:rPr lang="en-US" altLang="ko-KR" b="1" dirty="0">
                <a:solidFill>
                  <a:srgbClr val="FFFF00"/>
                </a:solidFill>
              </a:rPr>
              <a:t>Nama </a:t>
            </a:r>
            <a:r>
              <a:rPr lang="en-US" altLang="ko-KR" b="1" dirty="0" err="1">
                <a:solidFill>
                  <a:srgbClr val="FFFF00"/>
                </a:solidFill>
              </a:rPr>
              <a:t>Kegiatan</a:t>
            </a:r>
            <a:r>
              <a:rPr lang="en-US" altLang="ko-KR" dirty="0">
                <a:solidFill>
                  <a:schemeClr val="bg1"/>
                </a:solidFill>
              </a:rPr>
              <a:t>: </a:t>
            </a:r>
            <a:r>
              <a:rPr lang="en-US" altLang="ko-KR" dirty="0" err="1">
                <a:solidFill>
                  <a:schemeClr val="bg1"/>
                </a:solidFill>
              </a:rPr>
              <a:t>Tuliskan</a:t>
            </a:r>
            <a:r>
              <a:rPr lang="en-US" altLang="ko-KR" dirty="0">
                <a:solidFill>
                  <a:schemeClr val="bg1"/>
                </a:solidFill>
              </a:rPr>
              <a:t> </a:t>
            </a:r>
            <a:r>
              <a:rPr lang="en-US" altLang="ko-KR" dirty="0" err="1">
                <a:solidFill>
                  <a:schemeClr val="bg1"/>
                </a:solidFill>
              </a:rPr>
              <a:t>nama</a:t>
            </a:r>
            <a:r>
              <a:rPr lang="en-US" altLang="ko-KR" dirty="0">
                <a:solidFill>
                  <a:schemeClr val="bg1"/>
                </a:solidFill>
              </a:rPr>
              <a:t> </a:t>
            </a:r>
            <a:r>
              <a:rPr lang="en-US" altLang="ko-KR" dirty="0" err="1">
                <a:solidFill>
                  <a:schemeClr val="bg1"/>
                </a:solidFill>
              </a:rPr>
              <a:t>kegiatan</a:t>
            </a:r>
            <a:r>
              <a:rPr lang="en-US" altLang="ko-KR" dirty="0">
                <a:solidFill>
                  <a:schemeClr val="bg1"/>
                </a:solidFill>
              </a:rPr>
              <a:t> </a:t>
            </a:r>
            <a:r>
              <a:rPr lang="en-US" altLang="ko-KR" dirty="0" err="1">
                <a:solidFill>
                  <a:schemeClr val="bg1"/>
                </a:solidFill>
              </a:rPr>
              <a:t>statistik</a:t>
            </a:r>
            <a:r>
              <a:rPr lang="en-US" altLang="ko-KR" dirty="0">
                <a:solidFill>
                  <a:schemeClr val="bg1"/>
                </a:solidFill>
              </a:rPr>
              <a:t> yang </a:t>
            </a:r>
            <a:r>
              <a:rPr lang="en-US" altLang="ko-KR" dirty="0" err="1">
                <a:solidFill>
                  <a:schemeClr val="bg1"/>
                </a:solidFill>
              </a:rPr>
              <a:t>dilakukan</a:t>
            </a:r>
            <a:r>
              <a:rPr lang="en-US" altLang="ko-KR" dirty="0">
                <a:solidFill>
                  <a:schemeClr val="bg1"/>
                </a:solidFill>
              </a:rPr>
              <a:t> </a:t>
            </a:r>
            <a:r>
              <a:rPr lang="en-US" altLang="ko-KR" dirty="0" err="1">
                <a:solidFill>
                  <a:schemeClr val="bg1"/>
                </a:solidFill>
              </a:rPr>
              <a:t>sesuai</a:t>
            </a:r>
            <a:r>
              <a:rPr lang="en-US" altLang="ko-KR" dirty="0">
                <a:solidFill>
                  <a:schemeClr val="bg1"/>
                </a:solidFill>
              </a:rPr>
              <a:t> </a:t>
            </a:r>
            <a:r>
              <a:rPr lang="en-US" altLang="ko-KR" dirty="0" err="1">
                <a:solidFill>
                  <a:schemeClr val="bg1"/>
                </a:solidFill>
              </a:rPr>
              <a:t>dengan</a:t>
            </a:r>
            <a:r>
              <a:rPr lang="en-US" altLang="ko-KR" dirty="0">
                <a:solidFill>
                  <a:schemeClr val="bg1"/>
                </a:solidFill>
              </a:rPr>
              <a:t> </a:t>
            </a:r>
            <a:r>
              <a:rPr lang="en-US" altLang="ko-KR" dirty="0" err="1">
                <a:solidFill>
                  <a:schemeClr val="bg1"/>
                </a:solidFill>
              </a:rPr>
              <a:t>judul</a:t>
            </a:r>
            <a:r>
              <a:rPr lang="en-US" altLang="ko-KR" dirty="0">
                <a:solidFill>
                  <a:schemeClr val="bg1"/>
                </a:solidFill>
              </a:rPr>
              <a:t> </a:t>
            </a:r>
            <a:r>
              <a:rPr lang="en-US" altLang="ko-KR" dirty="0" err="1">
                <a:solidFill>
                  <a:schemeClr val="bg1"/>
                </a:solidFill>
              </a:rPr>
              <a:t>kegiatan</a:t>
            </a:r>
            <a:r>
              <a:rPr lang="en-US" altLang="ko-KR" dirty="0">
                <a:solidFill>
                  <a:schemeClr val="bg1"/>
                </a:solidFill>
              </a:rPr>
              <a:t> pada metadata </a:t>
            </a:r>
            <a:r>
              <a:rPr lang="en-US" altLang="ko-KR" dirty="0" err="1">
                <a:solidFill>
                  <a:schemeClr val="bg1"/>
                </a:solidFill>
              </a:rPr>
              <a:t>kegiatan</a:t>
            </a:r>
            <a:r>
              <a:rPr lang="en-US" altLang="ko-KR" dirty="0">
                <a:solidFill>
                  <a:schemeClr val="bg1"/>
                </a:solidFill>
              </a:rPr>
              <a:t> </a:t>
            </a:r>
            <a:r>
              <a:rPr lang="en-US" altLang="ko-KR" dirty="0" err="1">
                <a:solidFill>
                  <a:schemeClr val="bg1"/>
                </a:solidFill>
              </a:rPr>
              <a:t>atau</a:t>
            </a:r>
            <a:r>
              <a:rPr lang="en-US" altLang="ko-KR" dirty="0">
                <a:solidFill>
                  <a:schemeClr val="bg1"/>
                </a:solidFill>
              </a:rPr>
              <a:t> MS-Keg.</a:t>
            </a:r>
            <a:endParaRPr lang="en-US" altLang="ko-KR" sz="1600" dirty="0">
              <a:solidFill>
                <a:schemeClr val="bg1"/>
              </a:solidFill>
            </a:endParaRPr>
          </a:p>
          <a:p>
            <a:pPr marL="342900" indent="-342900" algn="just">
              <a:buFont typeface="Courier New" panose="02070309020205020404" pitchFamily="49" charset="0"/>
              <a:buChar char="o"/>
            </a:pPr>
            <a:r>
              <a:rPr lang="en-US" altLang="ko-KR" b="1" dirty="0">
                <a:solidFill>
                  <a:srgbClr val="FFFF00"/>
                </a:solidFill>
              </a:rPr>
              <a:t>Kode </a:t>
            </a:r>
            <a:r>
              <a:rPr lang="en-US" altLang="ko-KR" b="1" dirty="0" err="1">
                <a:solidFill>
                  <a:srgbClr val="FFFF00"/>
                </a:solidFill>
              </a:rPr>
              <a:t>Kegiatan</a:t>
            </a:r>
            <a:r>
              <a:rPr lang="en-US" altLang="ko-KR" sz="1600" dirty="0">
                <a:solidFill>
                  <a:schemeClr val="bg1"/>
                </a:solidFill>
              </a:rPr>
              <a:t> : </a:t>
            </a:r>
            <a:r>
              <a:rPr lang="id-ID" sz="1600" dirty="0">
                <a:solidFill>
                  <a:schemeClr val="bg1"/>
                </a:solidFill>
              </a:rPr>
              <a:t>Tuliskan kode kegiatan statistik yang dilakukan. </a:t>
            </a:r>
            <a:r>
              <a:rPr lang="id-ID" sz="1600" dirty="0">
                <a:solidFill>
                  <a:schemeClr val="bg1"/>
                </a:solidFill>
                <a:highlight>
                  <a:srgbClr val="FF0000"/>
                </a:highlight>
              </a:rPr>
              <a:t>Kolom ini diisi oleh</a:t>
            </a:r>
            <a:r>
              <a:rPr lang="en-US" sz="1600" dirty="0">
                <a:solidFill>
                  <a:schemeClr val="bg1"/>
                </a:solidFill>
                <a:highlight>
                  <a:srgbClr val="FF0000"/>
                </a:highlight>
              </a:rPr>
              <a:t> </a:t>
            </a:r>
            <a:r>
              <a:rPr lang="id-ID" sz="1600" dirty="0">
                <a:solidFill>
                  <a:schemeClr val="bg1"/>
                </a:solidFill>
                <a:highlight>
                  <a:srgbClr val="FF0000"/>
                </a:highlight>
              </a:rPr>
              <a:t>petugas</a:t>
            </a:r>
            <a:r>
              <a:rPr lang="id-ID" sz="1600" dirty="0">
                <a:solidFill>
                  <a:schemeClr val="bg1"/>
                </a:solidFill>
              </a:rPr>
              <a:t>.</a:t>
            </a:r>
            <a:r>
              <a:rPr lang="en-US" sz="1600" dirty="0">
                <a:solidFill>
                  <a:schemeClr val="bg1"/>
                </a:solidFill>
              </a:rPr>
              <a:t> </a:t>
            </a:r>
            <a:r>
              <a:rPr lang="id-ID" sz="1600" dirty="0">
                <a:solidFill>
                  <a:schemeClr val="bg1"/>
                </a:solidFill>
              </a:rPr>
              <a:t>Kode kegiatan statistik merupakan suatu kode unik yang diberikan</a:t>
            </a:r>
            <a:r>
              <a:rPr lang="en-US" sz="1600" dirty="0">
                <a:solidFill>
                  <a:schemeClr val="bg1"/>
                </a:solidFill>
              </a:rPr>
              <a:t> </a:t>
            </a:r>
            <a:r>
              <a:rPr lang="id-ID" sz="1600" dirty="0">
                <a:solidFill>
                  <a:schemeClr val="bg1"/>
                </a:solidFill>
              </a:rPr>
              <a:t>oleh BPS berdasarkan kegiatan statistik yang diselenggarakan dan</a:t>
            </a:r>
            <a:r>
              <a:rPr lang="en-US" sz="1600" dirty="0">
                <a:solidFill>
                  <a:schemeClr val="bg1"/>
                </a:solidFill>
              </a:rPr>
              <a:t> </a:t>
            </a:r>
            <a:r>
              <a:rPr lang="id-ID" sz="1600" dirty="0">
                <a:solidFill>
                  <a:schemeClr val="bg1"/>
                </a:solidFill>
              </a:rPr>
              <a:t>telah dilaporkan kepada BPS.</a:t>
            </a:r>
            <a:endParaRPr lang="en-US" altLang="ko-KR" sz="1600" dirty="0">
              <a:solidFill>
                <a:schemeClr val="bg1"/>
              </a:solidFill>
            </a:endParaRPr>
          </a:p>
        </p:txBody>
      </p:sp>
      <p:pic>
        <p:nvPicPr>
          <p:cNvPr id="25" name="Picture 24">
            <a:extLst>
              <a:ext uri="{FF2B5EF4-FFF2-40B4-BE49-F238E27FC236}">
                <a16:creationId xmlns:a16="http://schemas.microsoft.com/office/drawing/2014/main" id="{0F67EEDA-57CA-41D6-84C2-3C063B961352}"/>
              </a:ext>
            </a:extLst>
          </p:cNvPr>
          <p:cNvPicPr>
            <a:picLocks noChangeAspect="1"/>
          </p:cNvPicPr>
          <p:nvPr/>
        </p:nvPicPr>
        <p:blipFill rotWithShape="1">
          <a:blip r:embed="rId4"/>
          <a:srcRect l="-1303" t="26045" r="1303" b="54592"/>
          <a:stretch/>
        </p:blipFill>
        <p:spPr>
          <a:xfrm>
            <a:off x="289732" y="1436378"/>
            <a:ext cx="11264182" cy="736070"/>
          </a:xfrm>
          <a:prstGeom prst="rect">
            <a:avLst/>
          </a:prstGeom>
        </p:spPr>
      </p:pic>
      <p:sp>
        <p:nvSpPr>
          <p:cNvPr id="27" name="TextBox 7">
            <a:extLst>
              <a:ext uri="{FF2B5EF4-FFF2-40B4-BE49-F238E27FC236}">
                <a16:creationId xmlns:a16="http://schemas.microsoft.com/office/drawing/2014/main" id="{86CDFA6B-877A-47DF-B95B-786A68E38642}"/>
              </a:ext>
            </a:extLst>
          </p:cNvPr>
          <p:cNvSpPr txBox="1">
            <a:spLocks noChangeArrowheads="1"/>
          </p:cNvSpPr>
          <p:nvPr/>
        </p:nvSpPr>
        <p:spPr bwMode="auto">
          <a:xfrm>
            <a:off x="5947074" y="2856848"/>
            <a:ext cx="5761947" cy="923330"/>
          </a:xfrm>
          <a:prstGeom prst="rect">
            <a:avLst/>
          </a:prstGeom>
          <a:solidFill>
            <a:srgbClr val="5085B2">
              <a:alpha val="60000"/>
            </a:srgbClr>
          </a:solidFill>
          <a:ln>
            <a:noFill/>
          </a:ln>
        </p:spPr>
        <p:txBody>
          <a:bodyPr wrap="square">
            <a:spAutoFit/>
          </a:bodyPr>
          <a:lstStyle>
            <a:lvl1pPr marL="285750" indent="-285750">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342900" indent="-342900" algn="just">
              <a:buFont typeface="Courier New" panose="02070309020205020404" pitchFamily="49" charset="0"/>
              <a:buChar char="o"/>
            </a:pPr>
            <a:r>
              <a:rPr lang="en-US" altLang="ko-KR" b="1" dirty="0" err="1">
                <a:solidFill>
                  <a:srgbClr val="FFFF00"/>
                </a:solidFill>
              </a:rPr>
              <a:t>Penyelenggara</a:t>
            </a:r>
            <a:r>
              <a:rPr lang="en-US" altLang="ko-KR" dirty="0">
                <a:solidFill>
                  <a:schemeClr val="bg1"/>
                </a:solidFill>
              </a:rPr>
              <a:t>: </a:t>
            </a:r>
            <a:r>
              <a:rPr lang="en-US" altLang="ko-KR" dirty="0" err="1">
                <a:solidFill>
                  <a:schemeClr val="bg1"/>
                </a:solidFill>
              </a:rPr>
              <a:t>Tuliskan</a:t>
            </a:r>
            <a:r>
              <a:rPr lang="en-US" altLang="ko-KR" dirty="0">
                <a:solidFill>
                  <a:schemeClr val="bg1"/>
                </a:solidFill>
              </a:rPr>
              <a:t> </a:t>
            </a:r>
            <a:r>
              <a:rPr lang="en-US" altLang="ko-KR" dirty="0" err="1">
                <a:solidFill>
                  <a:schemeClr val="bg1"/>
                </a:solidFill>
              </a:rPr>
              <a:t>penyelenggara</a:t>
            </a:r>
            <a:r>
              <a:rPr lang="en-US" altLang="ko-KR" dirty="0">
                <a:solidFill>
                  <a:schemeClr val="bg1"/>
                </a:solidFill>
              </a:rPr>
              <a:t> </a:t>
            </a:r>
            <a:r>
              <a:rPr lang="en-US" altLang="ko-KR" dirty="0" err="1">
                <a:solidFill>
                  <a:schemeClr val="bg1"/>
                </a:solidFill>
              </a:rPr>
              <a:t>kegiatan</a:t>
            </a:r>
            <a:r>
              <a:rPr lang="en-US" altLang="ko-KR" dirty="0">
                <a:solidFill>
                  <a:schemeClr val="bg1"/>
                </a:solidFill>
              </a:rPr>
              <a:t> </a:t>
            </a:r>
            <a:r>
              <a:rPr lang="en-US" altLang="ko-KR" dirty="0" err="1">
                <a:solidFill>
                  <a:schemeClr val="bg1"/>
                </a:solidFill>
              </a:rPr>
              <a:t>statistik</a:t>
            </a:r>
            <a:r>
              <a:rPr lang="en-US" altLang="ko-KR" dirty="0">
                <a:solidFill>
                  <a:schemeClr val="bg1"/>
                </a:solidFill>
              </a:rPr>
              <a:t>, </a:t>
            </a:r>
            <a:r>
              <a:rPr lang="en-US" altLang="ko-KR" dirty="0" err="1">
                <a:solidFill>
                  <a:schemeClr val="bg1"/>
                </a:solidFill>
              </a:rPr>
              <a:t>meliputi</a:t>
            </a:r>
            <a:r>
              <a:rPr lang="en-US" altLang="ko-KR" dirty="0">
                <a:solidFill>
                  <a:schemeClr val="bg1"/>
                </a:solidFill>
              </a:rPr>
              <a:t> </a:t>
            </a:r>
            <a:r>
              <a:rPr lang="en-US" altLang="ko-KR" dirty="0" err="1">
                <a:solidFill>
                  <a:schemeClr val="bg1"/>
                </a:solidFill>
              </a:rPr>
              <a:t>nama</a:t>
            </a:r>
            <a:r>
              <a:rPr lang="en-US" altLang="ko-KR" dirty="0">
                <a:solidFill>
                  <a:schemeClr val="bg1"/>
                </a:solidFill>
              </a:rPr>
              <a:t> </a:t>
            </a:r>
            <a:r>
              <a:rPr lang="en-US" altLang="ko-KR" dirty="0" err="1">
                <a:solidFill>
                  <a:schemeClr val="bg1"/>
                </a:solidFill>
              </a:rPr>
              <a:t>instansi</a:t>
            </a:r>
            <a:r>
              <a:rPr lang="en-US" altLang="ko-KR" dirty="0">
                <a:solidFill>
                  <a:schemeClr val="bg1"/>
                </a:solidFill>
              </a:rPr>
              <a:t> dan unit </a:t>
            </a:r>
            <a:r>
              <a:rPr lang="en-US" altLang="ko-KR" dirty="0" err="1">
                <a:solidFill>
                  <a:schemeClr val="bg1"/>
                </a:solidFill>
              </a:rPr>
              <a:t>kerja</a:t>
            </a:r>
            <a:r>
              <a:rPr lang="en-US" altLang="ko-KR" dirty="0">
                <a:solidFill>
                  <a:schemeClr val="bg1"/>
                </a:solidFill>
              </a:rPr>
              <a:t> </a:t>
            </a:r>
            <a:r>
              <a:rPr lang="en-US" altLang="ko-KR" dirty="0" err="1">
                <a:solidFill>
                  <a:schemeClr val="bg1"/>
                </a:solidFill>
              </a:rPr>
              <a:t>penanggung</a:t>
            </a:r>
            <a:r>
              <a:rPr lang="en-US" altLang="ko-KR" dirty="0">
                <a:solidFill>
                  <a:schemeClr val="bg1"/>
                </a:solidFill>
              </a:rPr>
              <a:t> </a:t>
            </a:r>
            <a:r>
              <a:rPr lang="en-US" altLang="ko-KR" dirty="0" err="1">
                <a:solidFill>
                  <a:schemeClr val="bg1"/>
                </a:solidFill>
              </a:rPr>
              <a:t>jawab</a:t>
            </a:r>
            <a:r>
              <a:rPr lang="en-US" altLang="ko-KR" dirty="0">
                <a:solidFill>
                  <a:schemeClr val="bg1"/>
                </a:solidFill>
              </a:rPr>
              <a:t>.</a:t>
            </a:r>
            <a:endParaRPr lang="en-US" altLang="ko-KR" sz="1600" dirty="0">
              <a:solidFill>
                <a:schemeClr val="bg1"/>
              </a:solidFill>
            </a:endParaRPr>
          </a:p>
        </p:txBody>
      </p:sp>
      <p:cxnSp>
        <p:nvCxnSpPr>
          <p:cNvPr id="11" name="Connector: Elbow 10">
            <a:extLst>
              <a:ext uri="{FF2B5EF4-FFF2-40B4-BE49-F238E27FC236}">
                <a16:creationId xmlns:a16="http://schemas.microsoft.com/office/drawing/2014/main" id="{A8484AFE-6FA6-497B-BE89-E98F383D7F84}"/>
              </a:ext>
            </a:extLst>
          </p:cNvPr>
          <p:cNvCxnSpPr>
            <a:cxnSpLocks/>
          </p:cNvCxnSpPr>
          <p:nvPr/>
        </p:nvCxnSpPr>
        <p:spPr>
          <a:xfrm>
            <a:off x="6096000" y="1900757"/>
            <a:ext cx="0" cy="1096967"/>
          </a:xfrm>
          <a:prstGeom prst="straightConnector1">
            <a:avLst/>
          </a:prstGeom>
          <a:ln w="3810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4" name="Connector: Elbow 23">
            <a:extLst>
              <a:ext uri="{FF2B5EF4-FFF2-40B4-BE49-F238E27FC236}">
                <a16:creationId xmlns:a16="http://schemas.microsoft.com/office/drawing/2014/main" id="{02726FFD-AD47-43B7-91A2-5D84E5A82D2F}"/>
              </a:ext>
            </a:extLst>
          </p:cNvPr>
          <p:cNvCxnSpPr>
            <a:cxnSpLocks/>
            <a:endCxn id="40" idx="1"/>
          </p:cNvCxnSpPr>
          <p:nvPr/>
        </p:nvCxnSpPr>
        <p:spPr>
          <a:xfrm rot="5400000">
            <a:off x="-447832" y="2988348"/>
            <a:ext cx="2038078" cy="133762"/>
          </a:xfrm>
          <a:prstGeom prst="bentConnector4">
            <a:avLst>
              <a:gd name="adj1" fmla="val -639"/>
              <a:gd name="adj2" fmla="val 411851"/>
            </a:avLst>
          </a:prstGeom>
          <a:ln w="3810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2" name="Connector: Elbow 41">
            <a:extLst>
              <a:ext uri="{FF2B5EF4-FFF2-40B4-BE49-F238E27FC236}">
                <a16:creationId xmlns:a16="http://schemas.microsoft.com/office/drawing/2014/main" id="{E1F0255B-890D-4364-B706-05575A00B360}"/>
              </a:ext>
            </a:extLst>
          </p:cNvPr>
          <p:cNvCxnSpPr>
            <a:cxnSpLocks/>
          </p:cNvCxnSpPr>
          <p:nvPr/>
        </p:nvCxnSpPr>
        <p:spPr>
          <a:xfrm rot="5400000">
            <a:off x="479390" y="1864948"/>
            <a:ext cx="1319571" cy="1002178"/>
          </a:xfrm>
          <a:prstGeom prst="bentConnector3">
            <a:avLst>
              <a:gd name="adj1" fmla="val 50000"/>
            </a:avLst>
          </a:prstGeom>
          <a:ln w="3810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3" name="文本框 25">
            <a:extLst>
              <a:ext uri="{FF2B5EF4-FFF2-40B4-BE49-F238E27FC236}">
                <a16:creationId xmlns:a16="http://schemas.microsoft.com/office/drawing/2014/main" id="{D4A0E36E-252A-4332-87A9-9E4016096E9C}"/>
              </a:ext>
            </a:extLst>
          </p:cNvPr>
          <p:cNvSpPr txBox="1"/>
          <p:nvPr/>
        </p:nvSpPr>
        <p:spPr>
          <a:xfrm>
            <a:off x="289732" y="157311"/>
            <a:ext cx="11129557" cy="1200329"/>
          </a:xfrm>
          <a:prstGeom prst="rect">
            <a:avLst/>
          </a:prstGeom>
          <a:noFill/>
        </p:spPr>
        <p:txBody>
          <a:bodyPr wrap="square" rtlCol="0">
            <a:spAutoFit/>
          </a:bodyPr>
          <a:lstStyle/>
          <a:p>
            <a:r>
              <a:rPr lang="en-US" altLang="zh-CN" sz="4400" dirty="0">
                <a:solidFill>
                  <a:srgbClr val="FFC000"/>
                </a:solidFill>
                <a:latin typeface="Franklin Gothic Medium Cond" panose="020B0606030402020204" pitchFamily="34" charset="0"/>
              </a:rPr>
              <a:t>Metadata </a:t>
            </a:r>
            <a:r>
              <a:rPr lang="en-US" altLang="zh-CN" sz="4400" dirty="0" err="1">
                <a:solidFill>
                  <a:srgbClr val="FFC000"/>
                </a:solidFill>
                <a:latin typeface="Franklin Gothic Medium Cond" panose="020B0606030402020204" pitchFamily="34" charset="0"/>
              </a:rPr>
              <a:t>Statistik</a:t>
            </a:r>
            <a:r>
              <a:rPr lang="en-US" altLang="zh-CN" sz="4400" dirty="0">
                <a:solidFill>
                  <a:srgbClr val="FFC000"/>
                </a:solidFill>
                <a:latin typeface="Franklin Gothic Medium Cond" panose="020B0606030402020204" pitchFamily="34" charset="0"/>
              </a:rPr>
              <a:t> - </a:t>
            </a:r>
            <a:r>
              <a:rPr lang="en-US" altLang="zh-CN" sz="4400" dirty="0" err="1">
                <a:solidFill>
                  <a:schemeClr val="bg1"/>
                </a:solidFill>
                <a:latin typeface="Franklin Gothic Medium Cond" panose="020B0606030402020204" pitchFamily="34" charset="0"/>
              </a:rPr>
              <a:t>Variabel</a:t>
            </a:r>
            <a:endParaRPr lang="en-US" altLang="zh-CN" sz="2800" dirty="0">
              <a:solidFill>
                <a:schemeClr val="bg1"/>
              </a:solidFill>
              <a:latin typeface="Franklin Gothic Medium Cond" panose="020B0606030402020204" pitchFamily="34" charset="0"/>
            </a:endParaRPr>
          </a:p>
          <a:p>
            <a:r>
              <a:rPr lang="en-US" altLang="zh-CN" sz="2800" dirty="0">
                <a:solidFill>
                  <a:schemeClr val="bg1"/>
                </a:solidFill>
                <a:latin typeface="Franklin Gothic Medium Cond" panose="020B0606030402020204" pitchFamily="34" charset="0"/>
              </a:rPr>
              <a:t>(MS-Var)</a:t>
            </a:r>
            <a:endParaRPr lang="en-US" altLang="zh-CN" sz="4400" dirty="0">
              <a:solidFill>
                <a:schemeClr val="bg1"/>
              </a:solidFill>
              <a:latin typeface="Franklin Gothic Medium Cond" panose="020B0606030402020204" pitchFamily="34" charset="0"/>
            </a:endParaRPr>
          </a:p>
        </p:txBody>
      </p:sp>
    </p:spTree>
    <p:extLst>
      <p:ext uri="{BB962C8B-B14F-4D97-AF65-F5344CB8AC3E}">
        <p14:creationId xmlns:p14="http://schemas.microsoft.com/office/powerpoint/2010/main" val="10695513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 name="Picture 43">
            <a:extLst>
              <a:ext uri="{FF2B5EF4-FFF2-40B4-BE49-F238E27FC236}">
                <a16:creationId xmlns:a16="http://schemas.microsoft.com/office/drawing/2014/main" id="{5209402F-D23E-4A3F-9069-DEDC64E852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2667000" y="-2667000"/>
            <a:ext cx="6858000" cy="12192000"/>
          </a:xfrm>
          <a:prstGeom prst="rect">
            <a:avLst/>
          </a:prstGeom>
        </p:spPr>
      </p:pic>
      <p:pic>
        <p:nvPicPr>
          <p:cNvPr id="5" name="Picture 4">
            <a:extLst>
              <a:ext uri="{FF2B5EF4-FFF2-40B4-BE49-F238E27FC236}">
                <a16:creationId xmlns:a16="http://schemas.microsoft.com/office/drawing/2014/main" id="{D2A7C692-3B92-4D6C-857C-31C5080233CB}"/>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10308444" y="5852160"/>
            <a:ext cx="1880019" cy="1005840"/>
          </a:xfrm>
          <a:prstGeom prst="rect">
            <a:avLst/>
          </a:prstGeom>
        </p:spPr>
      </p:pic>
      <p:sp>
        <p:nvSpPr>
          <p:cNvPr id="2" name="Slide Number Placeholder 1">
            <a:extLst>
              <a:ext uri="{FF2B5EF4-FFF2-40B4-BE49-F238E27FC236}">
                <a16:creationId xmlns:a16="http://schemas.microsoft.com/office/drawing/2014/main" id="{71BE6939-0C1A-40C1-9E34-0C67FD20A1C0}"/>
              </a:ext>
            </a:extLst>
          </p:cNvPr>
          <p:cNvSpPr>
            <a:spLocks noGrp="1"/>
          </p:cNvSpPr>
          <p:nvPr>
            <p:ph type="sldNum" sz="quarter" idx="12"/>
          </p:nvPr>
        </p:nvSpPr>
        <p:spPr/>
        <p:txBody>
          <a:bodyPr/>
          <a:lstStyle/>
          <a:p>
            <a:fld id="{EB9E5DA5-6055-4EBD-AF78-CBB20B4B5717}" type="slidenum">
              <a:rPr lang="en-US" smtClean="0"/>
              <a:pPr/>
              <a:t>54</a:t>
            </a:fld>
            <a:endParaRPr lang="en-US" dirty="0"/>
          </a:p>
        </p:txBody>
      </p:sp>
      <p:sp>
        <p:nvSpPr>
          <p:cNvPr id="40" name="TextBox 7">
            <a:extLst>
              <a:ext uri="{FF2B5EF4-FFF2-40B4-BE49-F238E27FC236}">
                <a16:creationId xmlns:a16="http://schemas.microsoft.com/office/drawing/2014/main" id="{1B1B105B-A260-4F4A-9152-23D051FD9610}"/>
              </a:ext>
            </a:extLst>
          </p:cNvPr>
          <p:cNvSpPr txBox="1">
            <a:spLocks noChangeArrowheads="1"/>
          </p:cNvSpPr>
          <p:nvPr/>
        </p:nvSpPr>
        <p:spPr bwMode="auto">
          <a:xfrm>
            <a:off x="5625279" y="2306143"/>
            <a:ext cx="6252062" cy="4154984"/>
          </a:xfrm>
          <a:prstGeom prst="rect">
            <a:avLst/>
          </a:prstGeom>
          <a:solidFill>
            <a:srgbClr val="5085B2">
              <a:alpha val="60000"/>
            </a:srgbClr>
          </a:solidFill>
          <a:ln>
            <a:noFill/>
          </a:ln>
        </p:spPr>
        <p:txBody>
          <a:bodyPr wrap="square">
            <a:spAutoFit/>
          </a:bodyPr>
          <a:lstStyle>
            <a:lvl1pPr marL="285750" indent="-285750">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342900" indent="-342900" algn="just">
              <a:buFont typeface="Courier New" panose="02070309020205020404" pitchFamily="49" charset="0"/>
              <a:buChar char="o"/>
            </a:pPr>
            <a:r>
              <a:rPr lang="en-US" altLang="ko-KR" b="1" dirty="0">
                <a:solidFill>
                  <a:srgbClr val="FFFF00"/>
                </a:solidFill>
              </a:rPr>
              <a:t>Kolom (1) </a:t>
            </a:r>
            <a:r>
              <a:rPr lang="en-US" altLang="ko-KR" b="1" dirty="0" err="1">
                <a:solidFill>
                  <a:srgbClr val="FFFF00"/>
                </a:solidFill>
              </a:rPr>
              <a:t>Nomor</a:t>
            </a:r>
            <a:r>
              <a:rPr lang="en-US" altLang="ko-KR" dirty="0">
                <a:solidFill>
                  <a:schemeClr val="bg1"/>
                </a:solidFill>
              </a:rPr>
              <a:t> : </a:t>
            </a:r>
            <a:r>
              <a:rPr lang="en-US" altLang="ko-KR" sz="1600" dirty="0" err="1">
                <a:solidFill>
                  <a:schemeClr val="bg1"/>
                </a:solidFill>
              </a:rPr>
              <a:t>Tuliskan</a:t>
            </a:r>
            <a:r>
              <a:rPr lang="en-US" altLang="ko-KR" sz="1600" dirty="0">
                <a:solidFill>
                  <a:schemeClr val="bg1"/>
                </a:solidFill>
              </a:rPr>
              <a:t> </a:t>
            </a:r>
            <a:r>
              <a:rPr lang="en-US" altLang="ko-KR" sz="1600" dirty="0" err="1">
                <a:solidFill>
                  <a:schemeClr val="bg1"/>
                </a:solidFill>
              </a:rPr>
              <a:t>nomor</a:t>
            </a:r>
            <a:r>
              <a:rPr lang="en-US" altLang="ko-KR" sz="1600" dirty="0">
                <a:solidFill>
                  <a:schemeClr val="bg1"/>
                </a:solidFill>
              </a:rPr>
              <a:t> </a:t>
            </a:r>
            <a:r>
              <a:rPr lang="en-US" altLang="ko-KR" sz="1600" dirty="0" err="1">
                <a:solidFill>
                  <a:schemeClr val="bg1"/>
                </a:solidFill>
              </a:rPr>
              <a:t>urut</a:t>
            </a:r>
            <a:r>
              <a:rPr lang="en-US" altLang="ko-KR" sz="1600" dirty="0">
                <a:solidFill>
                  <a:schemeClr val="bg1"/>
                </a:solidFill>
              </a:rPr>
              <a:t> </a:t>
            </a:r>
            <a:r>
              <a:rPr lang="en-US" altLang="ko-KR" sz="1600" dirty="0" err="1">
                <a:solidFill>
                  <a:schemeClr val="bg1"/>
                </a:solidFill>
              </a:rPr>
              <a:t>variabel</a:t>
            </a:r>
            <a:r>
              <a:rPr lang="en-US" altLang="ko-KR" sz="1600" dirty="0">
                <a:solidFill>
                  <a:schemeClr val="bg1"/>
                </a:solidFill>
              </a:rPr>
              <a:t> yang </a:t>
            </a:r>
            <a:r>
              <a:rPr lang="en-US" altLang="ko-KR" sz="1600" dirty="0" err="1">
                <a:solidFill>
                  <a:schemeClr val="bg1"/>
                </a:solidFill>
              </a:rPr>
              <a:t>dikumpulkan</a:t>
            </a:r>
            <a:r>
              <a:rPr lang="en-US" altLang="ko-KR" sz="1600" dirty="0">
                <a:solidFill>
                  <a:schemeClr val="bg1"/>
                </a:solidFill>
              </a:rPr>
              <a:t> </a:t>
            </a:r>
            <a:r>
              <a:rPr lang="en-US" altLang="ko-KR" sz="1600" dirty="0" err="1">
                <a:solidFill>
                  <a:schemeClr val="bg1"/>
                </a:solidFill>
              </a:rPr>
              <a:t>mulai</a:t>
            </a:r>
            <a:r>
              <a:rPr lang="en-US" altLang="ko-KR" sz="1600" dirty="0">
                <a:solidFill>
                  <a:schemeClr val="bg1"/>
                </a:solidFill>
              </a:rPr>
              <a:t> </a:t>
            </a:r>
            <a:r>
              <a:rPr lang="en-US" altLang="ko-KR" sz="1600" dirty="0" err="1">
                <a:solidFill>
                  <a:schemeClr val="bg1"/>
                </a:solidFill>
              </a:rPr>
              <a:t>dari</a:t>
            </a:r>
            <a:r>
              <a:rPr lang="en-US" altLang="ko-KR" sz="1600" dirty="0">
                <a:solidFill>
                  <a:schemeClr val="bg1"/>
                </a:solidFill>
              </a:rPr>
              <a:t> </a:t>
            </a:r>
            <a:r>
              <a:rPr lang="en-US" altLang="ko-KR" sz="1600" dirty="0" err="1">
                <a:solidFill>
                  <a:schemeClr val="bg1"/>
                </a:solidFill>
              </a:rPr>
              <a:t>satu</a:t>
            </a:r>
            <a:r>
              <a:rPr lang="en-US" altLang="ko-KR" sz="1600" dirty="0">
                <a:solidFill>
                  <a:schemeClr val="bg1"/>
                </a:solidFill>
              </a:rPr>
              <a:t> </a:t>
            </a:r>
            <a:r>
              <a:rPr lang="en-US" altLang="ko-KR" sz="1600" dirty="0" err="1">
                <a:solidFill>
                  <a:schemeClr val="bg1"/>
                </a:solidFill>
              </a:rPr>
              <a:t>sampai</a:t>
            </a:r>
            <a:r>
              <a:rPr lang="en-US" altLang="ko-KR" sz="1600" dirty="0">
                <a:solidFill>
                  <a:schemeClr val="bg1"/>
                </a:solidFill>
              </a:rPr>
              <a:t> </a:t>
            </a:r>
            <a:r>
              <a:rPr lang="en-US" altLang="ko-KR" sz="1600" dirty="0" err="1">
                <a:solidFill>
                  <a:schemeClr val="bg1"/>
                </a:solidFill>
              </a:rPr>
              <a:t>dengan</a:t>
            </a:r>
            <a:r>
              <a:rPr lang="en-US" altLang="ko-KR" sz="1600" dirty="0">
                <a:solidFill>
                  <a:schemeClr val="bg1"/>
                </a:solidFill>
              </a:rPr>
              <a:t> </a:t>
            </a:r>
            <a:r>
              <a:rPr lang="en-US" altLang="ko-KR" sz="1600" dirty="0" err="1">
                <a:solidFill>
                  <a:schemeClr val="bg1"/>
                </a:solidFill>
              </a:rPr>
              <a:t>sejumlah</a:t>
            </a:r>
            <a:r>
              <a:rPr lang="en-US" altLang="ko-KR" sz="1600" dirty="0">
                <a:solidFill>
                  <a:schemeClr val="bg1"/>
                </a:solidFill>
              </a:rPr>
              <a:t>-n </a:t>
            </a:r>
            <a:r>
              <a:rPr lang="en-US" altLang="ko-KR" sz="1600" dirty="0" err="1">
                <a:solidFill>
                  <a:schemeClr val="bg1"/>
                </a:solidFill>
              </a:rPr>
              <a:t>variabel</a:t>
            </a:r>
            <a:r>
              <a:rPr lang="en-US" altLang="ko-KR" sz="1600" dirty="0">
                <a:solidFill>
                  <a:schemeClr val="bg1"/>
                </a:solidFill>
              </a:rPr>
              <a:t> yang </a:t>
            </a:r>
            <a:r>
              <a:rPr lang="en-US" altLang="ko-KR" sz="1600" dirty="0" err="1">
                <a:solidFill>
                  <a:schemeClr val="bg1"/>
                </a:solidFill>
              </a:rPr>
              <a:t>dihasilkan</a:t>
            </a:r>
            <a:r>
              <a:rPr lang="en-US" altLang="ko-KR" sz="1600" dirty="0">
                <a:solidFill>
                  <a:schemeClr val="bg1"/>
                </a:solidFill>
              </a:rPr>
              <a:t> pada </a:t>
            </a:r>
            <a:r>
              <a:rPr lang="en-US" altLang="ko-KR" sz="1600" dirty="0" err="1">
                <a:solidFill>
                  <a:schemeClr val="bg1"/>
                </a:solidFill>
              </a:rPr>
              <a:t>kegiatan</a:t>
            </a:r>
            <a:r>
              <a:rPr lang="en-US" altLang="ko-KR" sz="1600" dirty="0">
                <a:solidFill>
                  <a:schemeClr val="bg1"/>
                </a:solidFill>
              </a:rPr>
              <a:t> </a:t>
            </a:r>
            <a:r>
              <a:rPr lang="en-US" altLang="ko-KR" sz="1600" dirty="0" err="1">
                <a:solidFill>
                  <a:schemeClr val="bg1"/>
                </a:solidFill>
              </a:rPr>
              <a:t>statistik</a:t>
            </a:r>
            <a:r>
              <a:rPr lang="en-US" altLang="ko-KR" sz="1600" dirty="0">
                <a:solidFill>
                  <a:schemeClr val="bg1"/>
                </a:solidFill>
              </a:rPr>
              <a:t> </a:t>
            </a:r>
            <a:r>
              <a:rPr lang="en-US" altLang="ko-KR" sz="1600" dirty="0" err="1">
                <a:solidFill>
                  <a:schemeClr val="bg1"/>
                </a:solidFill>
              </a:rPr>
              <a:t>terkait</a:t>
            </a:r>
            <a:endParaRPr lang="en-US" altLang="ko-KR" sz="1600" dirty="0">
              <a:solidFill>
                <a:schemeClr val="bg1"/>
              </a:solidFill>
            </a:endParaRPr>
          </a:p>
          <a:p>
            <a:pPr marL="342900" indent="-342900" algn="just">
              <a:buFont typeface="Courier New" panose="02070309020205020404" pitchFamily="49" charset="0"/>
              <a:buChar char="o"/>
            </a:pPr>
            <a:r>
              <a:rPr lang="en-US" altLang="ko-KR" b="1" dirty="0">
                <a:solidFill>
                  <a:srgbClr val="FFFF00"/>
                </a:solidFill>
              </a:rPr>
              <a:t>Kolom (2) Nama </a:t>
            </a:r>
            <a:r>
              <a:rPr lang="en-US" altLang="ko-KR" b="1" dirty="0" err="1">
                <a:solidFill>
                  <a:srgbClr val="FFFF00"/>
                </a:solidFill>
              </a:rPr>
              <a:t>Variabel</a:t>
            </a:r>
            <a:r>
              <a:rPr lang="en-US" altLang="ko-KR" sz="1600" dirty="0">
                <a:solidFill>
                  <a:schemeClr val="bg1"/>
                </a:solidFill>
              </a:rPr>
              <a:t> : </a:t>
            </a:r>
            <a:r>
              <a:rPr lang="id-ID" sz="1600" dirty="0">
                <a:solidFill>
                  <a:schemeClr val="bg1"/>
                </a:solidFill>
              </a:rPr>
              <a:t>Setiap satu </a:t>
            </a:r>
            <a:r>
              <a:rPr lang="en-US" sz="1600" dirty="0" err="1">
                <a:solidFill>
                  <a:schemeClr val="bg1"/>
                </a:solidFill>
              </a:rPr>
              <a:t>variabel</a:t>
            </a:r>
            <a:r>
              <a:rPr lang="id-ID" sz="1600" dirty="0">
                <a:solidFill>
                  <a:schemeClr val="bg1"/>
                </a:solidFill>
              </a:rPr>
              <a:t> diisi pada setiap baris yang disediakan. </a:t>
            </a:r>
            <a:r>
              <a:rPr lang="en-US" sz="1600" dirty="0" err="1">
                <a:solidFill>
                  <a:schemeClr val="bg1"/>
                </a:solidFill>
              </a:rPr>
              <a:t>Variabel</a:t>
            </a:r>
            <a:r>
              <a:rPr lang="en-US" sz="1600" dirty="0">
                <a:solidFill>
                  <a:schemeClr val="bg1"/>
                </a:solidFill>
              </a:rPr>
              <a:t> </a:t>
            </a:r>
            <a:r>
              <a:rPr lang="id-ID" sz="1600" dirty="0">
                <a:solidFill>
                  <a:schemeClr val="bg1"/>
                </a:solidFill>
              </a:rPr>
              <a:t>selanjutnya dituliskan pada baris berikutnya. </a:t>
            </a:r>
            <a:r>
              <a:rPr lang="en-US" sz="1600" dirty="0">
                <a:solidFill>
                  <a:schemeClr val="bg1"/>
                </a:solidFill>
              </a:rPr>
              <a:t>Nama </a:t>
            </a:r>
            <a:r>
              <a:rPr lang="en-US" sz="1600" dirty="0" err="1">
                <a:solidFill>
                  <a:schemeClr val="bg1"/>
                </a:solidFill>
              </a:rPr>
              <a:t>variabel</a:t>
            </a:r>
            <a:r>
              <a:rPr lang="en-US" sz="1600" dirty="0">
                <a:solidFill>
                  <a:schemeClr val="bg1"/>
                </a:solidFill>
              </a:rPr>
              <a:t> </a:t>
            </a:r>
            <a:r>
              <a:rPr lang="en-US" sz="1600" dirty="0" err="1">
                <a:solidFill>
                  <a:schemeClr val="bg1"/>
                </a:solidFill>
              </a:rPr>
              <a:t>merupakan</a:t>
            </a:r>
            <a:r>
              <a:rPr lang="en-US" sz="1600" dirty="0">
                <a:solidFill>
                  <a:schemeClr val="bg1"/>
                </a:solidFill>
              </a:rPr>
              <a:t> </a:t>
            </a:r>
            <a:r>
              <a:rPr lang="en-US" sz="1600" dirty="0" err="1">
                <a:solidFill>
                  <a:schemeClr val="bg1"/>
                </a:solidFill>
              </a:rPr>
              <a:t>penamaan</a:t>
            </a:r>
            <a:r>
              <a:rPr lang="en-US" sz="1600" dirty="0">
                <a:solidFill>
                  <a:schemeClr val="bg1"/>
                </a:solidFill>
              </a:rPr>
              <a:t> </a:t>
            </a:r>
            <a:r>
              <a:rPr lang="en-US" sz="1600" dirty="0" err="1">
                <a:solidFill>
                  <a:schemeClr val="bg1"/>
                </a:solidFill>
              </a:rPr>
              <a:t>untuk</a:t>
            </a:r>
            <a:r>
              <a:rPr lang="en-US" sz="1600" dirty="0">
                <a:solidFill>
                  <a:schemeClr val="bg1"/>
                </a:solidFill>
              </a:rPr>
              <a:t> </a:t>
            </a:r>
            <a:r>
              <a:rPr lang="en-US" sz="1600" dirty="0" err="1">
                <a:solidFill>
                  <a:schemeClr val="bg1"/>
                </a:solidFill>
              </a:rPr>
              <a:t>variabel</a:t>
            </a:r>
            <a:r>
              <a:rPr lang="en-US" sz="1600" dirty="0">
                <a:solidFill>
                  <a:schemeClr val="bg1"/>
                </a:solidFill>
              </a:rPr>
              <a:t> yang </a:t>
            </a:r>
            <a:r>
              <a:rPr lang="en-US" sz="1600" dirty="0" err="1">
                <a:solidFill>
                  <a:schemeClr val="bg1"/>
                </a:solidFill>
              </a:rPr>
              <a:t>digunakan</a:t>
            </a:r>
            <a:r>
              <a:rPr lang="en-US" sz="1600" dirty="0">
                <a:solidFill>
                  <a:schemeClr val="bg1"/>
                </a:solidFill>
              </a:rPr>
              <a:t> agar </a:t>
            </a:r>
            <a:r>
              <a:rPr lang="en-US" sz="1600" dirty="0" err="1">
                <a:solidFill>
                  <a:schemeClr val="bg1"/>
                </a:solidFill>
              </a:rPr>
              <a:t>mudah</a:t>
            </a:r>
            <a:r>
              <a:rPr lang="en-US" sz="1600" dirty="0">
                <a:solidFill>
                  <a:schemeClr val="bg1"/>
                </a:solidFill>
              </a:rPr>
              <a:t> </a:t>
            </a:r>
            <a:r>
              <a:rPr lang="en-US" sz="1600" dirty="0" err="1">
                <a:solidFill>
                  <a:schemeClr val="bg1"/>
                </a:solidFill>
              </a:rPr>
              <a:t>dipahami</a:t>
            </a:r>
            <a:r>
              <a:rPr lang="en-US" sz="1600" dirty="0">
                <a:solidFill>
                  <a:schemeClr val="bg1"/>
                </a:solidFill>
              </a:rPr>
              <a:t> dan </a:t>
            </a:r>
            <a:r>
              <a:rPr lang="en-US" sz="1600" dirty="0" err="1">
                <a:solidFill>
                  <a:schemeClr val="bg1"/>
                </a:solidFill>
              </a:rPr>
              <a:t>dimengerti</a:t>
            </a:r>
            <a:r>
              <a:rPr lang="en-US" sz="1600" dirty="0">
                <a:solidFill>
                  <a:schemeClr val="bg1"/>
                </a:solidFill>
              </a:rPr>
              <a:t> </a:t>
            </a:r>
            <a:r>
              <a:rPr lang="en-US" sz="1600" dirty="0" err="1">
                <a:solidFill>
                  <a:schemeClr val="bg1"/>
                </a:solidFill>
              </a:rPr>
              <a:t>pihak</a:t>
            </a:r>
            <a:r>
              <a:rPr lang="en-US" sz="1600" dirty="0">
                <a:solidFill>
                  <a:schemeClr val="bg1"/>
                </a:solidFill>
              </a:rPr>
              <a:t> lain.</a:t>
            </a:r>
            <a:endParaRPr lang="en-US" altLang="ko-KR" sz="1600" dirty="0">
              <a:solidFill>
                <a:schemeClr val="bg1"/>
              </a:solidFill>
            </a:endParaRPr>
          </a:p>
          <a:p>
            <a:pPr marL="342900" indent="-342900" algn="just">
              <a:buFont typeface="Courier New" panose="02070309020205020404" pitchFamily="49" charset="0"/>
              <a:buChar char="o"/>
            </a:pPr>
            <a:r>
              <a:rPr lang="en-US" altLang="ko-KR" b="1" dirty="0">
                <a:solidFill>
                  <a:srgbClr val="FFFF00"/>
                </a:solidFill>
              </a:rPr>
              <a:t>Kolom (3) Alias : </a:t>
            </a:r>
            <a:r>
              <a:rPr lang="en-US" altLang="ko-KR" sz="1600" dirty="0">
                <a:solidFill>
                  <a:schemeClr val="bg1"/>
                </a:solidFill>
              </a:rPr>
              <a:t>Alias </a:t>
            </a:r>
            <a:r>
              <a:rPr lang="en-US" altLang="ko-KR" sz="1600" dirty="0" err="1">
                <a:solidFill>
                  <a:schemeClr val="bg1"/>
                </a:solidFill>
              </a:rPr>
              <a:t>merupakan</a:t>
            </a:r>
            <a:r>
              <a:rPr lang="en-US" altLang="ko-KR" sz="1600" dirty="0">
                <a:solidFill>
                  <a:schemeClr val="bg1"/>
                </a:solidFill>
              </a:rPr>
              <a:t> </a:t>
            </a:r>
            <a:r>
              <a:rPr lang="en-US" altLang="ko-KR" sz="1600" dirty="0" err="1">
                <a:solidFill>
                  <a:schemeClr val="bg1"/>
                </a:solidFill>
              </a:rPr>
              <a:t>sebutan</a:t>
            </a:r>
            <a:r>
              <a:rPr lang="en-US" altLang="ko-KR" sz="1600" dirty="0">
                <a:solidFill>
                  <a:schemeClr val="bg1"/>
                </a:solidFill>
              </a:rPr>
              <a:t> lain yang </a:t>
            </a:r>
            <a:r>
              <a:rPr lang="en-US" altLang="ko-KR" sz="1600" dirty="0" err="1">
                <a:solidFill>
                  <a:schemeClr val="bg1"/>
                </a:solidFill>
              </a:rPr>
              <a:t>dapat</a:t>
            </a:r>
            <a:r>
              <a:rPr lang="en-US" altLang="ko-KR" sz="1600" dirty="0">
                <a:solidFill>
                  <a:schemeClr val="bg1"/>
                </a:solidFill>
              </a:rPr>
              <a:t> </a:t>
            </a:r>
            <a:r>
              <a:rPr lang="en-US" altLang="ko-KR" sz="1600" dirty="0" err="1">
                <a:solidFill>
                  <a:schemeClr val="bg1"/>
                </a:solidFill>
              </a:rPr>
              <a:t>digunakan</a:t>
            </a:r>
            <a:r>
              <a:rPr lang="en-US" altLang="ko-KR" sz="1600" dirty="0">
                <a:solidFill>
                  <a:schemeClr val="bg1"/>
                </a:solidFill>
              </a:rPr>
              <a:t> </a:t>
            </a:r>
            <a:r>
              <a:rPr lang="en-US" altLang="ko-KR" sz="1600" dirty="0" err="1">
                <a:solidFill>
                  <a:schemeClr val="bg1"/>
                </a:solidFill>
              </a:rPr>
              <a:t>untuk</a:t>
            </a:r>
            <a:r>
              <a:rPr lang="en-US" altLang="ko-KR" sz="1600" dirty="0">
                <a:solidFill>
                  <a:schemeClr val="bg1"/>
                </a:solidFill>
              </a:rPr>
              <a:t> </a:t>
            </a:r>
            <a:r>
              <a:rPr lang="en-US" altLang="ko-KR" sz="1600" dirty="0" err="1">
                <a:solidFill>
                  <a:schemeClr val="bg1"/>
                </a:solidFill>
              </a:rPr>
              <a:t>menunjukkan</a:t>
            </a:r>
            <a:r>
              <a:rPr lang="en-US" altLang="ko-KR" sz="1600" dirty="0">
                <a:solidFill>
                  <a:schemeClr val="bg1"/>
                </a:solidFill>
              </a:rPr>
              <a:t> </a:t>
            </a:r>
            <a:r>
              <a:rPr lang="en-US" altLang="ko-KR" sz="1600" dirty="0" err="1">
                <a:solidFill>
                  <a:schemeClr val="bg1"/>
                </a:solidFill>
              </a:rPr>
              <a:t>nama</a:t>
            </a:r>
            <a:r>
              <a:rPr lang="en-US" altLang="ko-KR" sz="1600" dirty="0">
                <a:solidFill>
                  <a:schemeClr val="bg1"/>
                </a:solidFill>
              </a:rPr>
              <a:t> </a:t>
            </a:r>
            <a:r>
              <a:rPr lang="en-US" altLang="ko-KR" sz="1600" dirty="0" err="1">
                <a:solidFill>
                  <a:schemeClr val="bg1"/>
                </a:solidFill>
              </a:rPr>
              <a:t>variabel</a:t>
            </a:r>
            <a:r>
              <a:rPr lang="en-US" altLang="ko-KR" sz="1600" dirty="0">
                <a:solidFill>
                  <a:schemeClr val="bg1"/>
                </a:solidFill>
              </a:rPr>
              <a:t> yang </a:t>
            </a:r>
            <a:r>
              <a:rPr lang="en-US" altLang="ko-KR" sz="1600" dirty="0" err="1">
                <a:solidFill>
                  <a:schemeClr val="bg1"/>
                </a:solidFill>
              </a:rPr>
              <a:t>terkait</a:t>
            </a:r>
            <a:r>
              <a:rPr lang="en-US" altLang="ko-KR" sz="1600" dirty="0">
                <a:solidFill>
                  <a:schemeClr val="bg1"/>
                </a:solidFill>
              </a:rPr>
              <a:t>. Alias </a:t>
            </a:r>
            <a:r>
              <a:rPr lang="en-US" altLang="ko-KR" sz="1600" dirty="0" err="1">
                <a:solidFill>
                  <a:schemeClr val="bg1"/>
                </a:solidFill>
                <a:highlight>
                  <a:srgbClr val="FF0000"/>
                </a:highlight>
              </a:rPr>
              <a:t>dapat</a:t>
            </a:r>
            <a:r>
              <a:rPr lang="en-US" altLang="ko-KR" sz="1600" dirty="0">
                <a:solidFill>
                  <a:schemeClr val="bg1"/>
                </a:solidFill>
                <a:highlight>
                  <a:srgbClr val="FF0000"/>
                </a:highlight>
              </a:rPr>
              <a:t> </a:t>
            </a:r>
            <a:r>
              <a:rPr lang="en-US" altLang="ko-KR" sz="1600" dirty="0" err="1">
                <a:solidFill>
                  <a:schemeClr val="bg1"/>
                </a:solidFill>
                <a:highlight>
                  <a:srgbClr val="FF0000"/>
                </a:highlight>
              </a:rPr>
              <a:t>berupa</a:t>
            </a:r>
            <a:r>
              <a:rPr lang="en-US" altLang="ko-KR" sz="1600" dirty="0">
                <a:solidFill>
                  <a:schemeClr val="bg1"/>
                </a:solidFill>
                <a:highlight>
                  <a:srgbClr val="FF0000"/>
                </a:highlight>
              </a:rPr>
              <a:t> </a:t>
            </a:r>
            <a:r>
              <a:rPr lang="en-US" altLang="ko-KR" sz="1600" dirty="0" err="1">
                <a:solidFill>
                  <a:schemeClr val="bg1"/>
                </a:solidFill>
                <a:highlight>
                  <a:srgbClr val="FF0000"/>
                </a:highlight>
              </a:rPr>
              <a:t>suatu</a:t>
            </a:r>
            <a:r>
              <a:rPr lang="en-US" altLang="ko-KR" sz="1600" dirty="0">
                <a:solidFill>
                  <a:schemeClr val="bg1"/>
                </a:solidFill>
                <a:highlight>
                  <a:srgbClr val="FF0000"/>
                </a:highlight>
              </a:rPr>
              <a:t> </a:t>
            </a:r>
            <a:r>
              <a:rPr lang="en-US" altLang="ko-KR" sz="1600" dirty="0" err="1">
                <a:solidFill>
                  <a:schemeClr val="bg1"/>
                </a:solidFill>
                <a:highlight>
                  <a:srgbClr val="FF0000"/>
                </a:highlight>
              </a:rPr>
              <a:t>kode</a:t>
            </a:r>
            <a:r>
              <a:rPr lang="en-US" altLang="ko-KR" sz="1600" dirty="0">
                <a:solidFill>
                  <a:schemeClr val="bg1"/>
                </a:solidFill>
                <a:highlight>
                  <a:srgbClr val="FF0000"/>
                </a:highlight>
              </a:rPr>
              <a:t> </a:t>
            </a:r>
            <a:r>
              <a:rPr lang="en-US" altLang="ko-KR" sz="1600" dirty="0" err="1">
                <a:solidFill>
                  <a:schemeClr val="bg1"/>
                </a:solidFill>
                <a:highlight>
                  <a:srgbClr val="FF0000"/>
                </a:highlight>
              </a:rPr>
              <a:t>khusus</a:t>
            </a:r>
            <a:r>
              <a:rPr lang="en-US" altLang="ko-KR" sz="1600" dirty="0">
                <a:solidFill>
                  <a:schemeClr val="bg1"/>
                </a:solidFill>
                <a:highlight>
                  <a:srgbClr val="FF0000"/>
                </a:highlight>
              </a:rPr>
              <a:t> </a:t>
            </a:r>
            <a:r>
              <a:rPr lang="en-US" altLang="ko-KR" sz="1600" dirty="0">
                <a:solidFill>
                  <a:schemeClr val="bg1"/>
                </a:solidFill>
              </a:rPr>
              <a:t>yang </a:t>
            </a:r>
            <a:r>
              <a:rPr lang="en-US" altLang="ko-KR" sz="1600" dirty="0" err="1">
                <a:solidFill>
                  <a:schemeClr val="bg1"/>
                </a:solidFill>
              </a:rPr>
              <a:t>diberikan</a:t>
            </a:r>
            <a:r>
              <a:rPr lang="en-US" altLang="ko-KR" sz="1600" dirty="0">
                <a:solidFill>
                  <a:schemeClr val="bg1"/>
                </a:solidFill>
              </a:rPr>
              <a:t> </a:t>
            </a:r>
            <a:r>
              <a:rPr lang="en-US" altLang="ko-KR" sz="1600" dirty="0" err="1">
                <a:solidFill>
                  <a:schemeClr val="bg1"/>
                </a:solidFill>
              </a:rPr>
              <a:t>untuk</a:t>
            </a:r>
            <a:r>
              <a:rPr lang="en-US" altLang="ko-KR" sz="1600" dirty="0">
                <a:solidFill>
                  <a:schemeClr val="bg1"/>
                </a:solidFill>
              </a:rPr>
              <a:t> </a:t>
            </a:r>
            <a:r>
              <a:rPr lang="en-US" altLang="ko-KR" sz="1600" dirty="0" err="1">
                <a:solidFill>
                  <a:schemeClr val="bg1"/>
                </a:solidFill>
              </a:rPr>
              <a:t>variabel</a:t>
            </a:r>
            <a:r>
              <a:rPr lang="en-US" altLang="ko-KR" sz="1600" dirty="0">
                <a:solidFill>
                  <a:schemeClr val="bg1"/>
                </a:solidFill>
              </a:rPr>
              <a:t> </a:t>
            </a:r>
            <a:r>
              <a:rPr lang="en-US" altLang="ko-KR" sz="1600" dirty="0" err="1">
                <a:solidFill>
                  <a:schemeClr val="bg1"/>
                </a:solidFill>
              </a:rPr>
              <a:t>terkait</a:t>
            </a:r>
            <a:r>
              <a:rPr lang="en-US" altLang="ko-KR" sz="1600" dirty="0">
                <a:solidFill>
                  <a:schemeClr val="bg1"/>
                </a:solidFill>
              </a:rPr>
              <a:t> </a:t>
            </a:r>
            <a:r>
              <a:rPr lang="en-US" altLang="ko-KR" sz="1600" dirty="0" err="1">
                <a:solidFill>
                  <a:schemeClr val="bg1"/>
                </a:solidFill>
              </a:rPr>
              <a:t>guna</a:t>
            </a:r>
            <a:r>
              <a:rPr lang="en-US" altLang="ko-KR" sz="1600" dirty="0">
                <a:solidFill>
                  <a:schemeClr val="bg1"/>
                </a:solidFill>
              </a:rPr>
              <a:t> </a:t>
            </a:r>
            <a:r>
              <a:rPr lang="en-US" altLang="ko-KR" sz="1600" dirty="0" err="1">
                <a:solidFill>
                  <a:schemeClr val="bg1"/>
                </a:solidFill>
              </a:rPr>
              <a:t>mempermudah</a:t>
            </a:r>
            <a:r>
              <a:rPr lang="en-US" altLang="ko-KR" sz="1600" dirty="0">
                <a:solidFill>
                  <a:schemeClr val="bg1"/>
                </a:solidFill>
              </a:rPr>
              <a:t> </a:t>
            </a:r>
            <a:r>
              <a:rPr lang="en-US" altLang="ko-KR" sz="1600" dirty="0" err="1">
                <a:solidFill>
                  <a:schemeClr val="bg1"/>
                </a:solidFill>
              </a:rPr>
              <a:t>pengolahan</a:t>
            </a:r>
            <a:r>
              <a:rPr lang="en-US" altLang="ko-KR" sz="1600" dirty="0">
                <a:solidFill>
                  <a:schemeClr val="bg1"/>
                </a:solidFill>
              </a:rPr>
              <a:t>, </a:t>
            </a:r>
            <a:r>
              <a:rPr lang="en-US" altLang="ko-KR" sz="1600" dirty="0" err="1">
                <a:solidFill>
                  <a:schemeClr val="bg1"/>
                </a:solidFill>
              </a:rPr>
              <a:t>atau</a:t>
            </a:r>
            <a:r>
              <a:rPr lang="en-US" altLang="ko-KR" sz="1600" dirty="0">
                <a:solidFill>
                  <a:schemeClr val="bg1"/>
                </a:solidFill>
              </a:rPr>
              <a:t> </a:t>
            </a:r>
            <a:r>
              <a:rPr lang="en-US" altLang="ko-KR" sz="1600" dirty="0" err="1">
                <a:solidFill>
                  <a:schemeClr val="bg1"/>
                </a:solidFill>
              </a:rPr>
              <a:t>dapat</a:t>
            </a:r>
            <a:r>
              <a:rPr lang="en-US" altLang="ko-KR" sz="1600" dirty="0">
                <a:solidFill>
                  <a:schemeClr val="bg1"/>
                </a:solidFill>
              </a:rPr>
              <a:t> </a:t>
            </a:r>
            <a:r>
              <a:rPr lang="en-US" altLang="ko-KR" sz="1600" dirty="0" err="1">
                <a:solidFill>
                  <a:schemeClr val="bg1"/>
                </a:solidFill>
              </a:rPr>
              <a:t>berupa</a:t>
            </a:r>
            <a:r>
              <a:rPr lang="en-US" altLang="ko-KR" sz="1600" dirty="0">
                <a:solidFill>
                  <a:schemeClr val="bg1"/>
                </a:solidFill>
              </a:rPr>
              <a:t> </a:t>
            </a:r>
            <a:r>
              <a:rPr lang="en-US" altLang="ko-KR" sz="1600" dirty="0" err="1">
                <a:solidFill>
                  <a:schemeClr val="bg1"/>
                </a:solidFill>
                <a:highlight>
                  <a:srgbClr val="FF0000"/>
                </a:highlight>
              </a:rPr>
              <a:t>istilah</a:t>
            </a:r>
            <a:r>
              <a:rPr lang="en-US" altLang="ko-KR" sz="1600" dirty="0">
                <a:solidFill>
                  <a:schemeClr val="bg1"/>
                </a:solidFill>
                <a:highlight>
                  <a:srgbClr val="FF0000"/>
                </a:highlight>
              </a:rPr>
              <a:t> yang </a:t>
            </a:r>
            <a:r>
              <a:rPr lang="en-US" altLang="ko-KR" sz="1600" dirty="0" err="1">
                <a:solidFill>
                  <a:schemeClr val="bg1"/>
                </a:solidFill>
                <a:highlight>
                  <a:srgbClr val="FF0000"/>
                </a:highlight>
              </a:rPr>
              <a:t>lebih</a:t>
            </a:r>
            <a:r>
              <a:rPr lang="en-US" altLang="ko-KR" sz="1600" dirty="0">
                <a:solidFill>
                  <a:schemeClr val="bg1"/>
                </a:solidFill>
                <a:highlight>
                  <a:srgbClr val="FF0000"/>
                </a:highlight>
              </a:rPr>
              <a:t> </a:t>
            </a:r>
            <a:r>
              <a:rPr lang="en-US" altLang="ko-KR" sz="1600" dirty="0" err="1">
                <a:solidFill>
                  <a:schemeClr val="bg1"/>
                </a:solidFill>
                <a:highlight>
                  <a:srgbClr val="FF0000"/>
                </a:highlight>
              </a:rPr>
              <a:t>singkat</a:t>
            </a:r>
            <a:r>
              <a:rPr lang="en-US" altLang="ko-KR" sz="1600" dirty="0">
                <a:solidFill>
                  <a:schemeClr val="bg1"/>
                </a:solidFill>
                <a:highlight>
                  <a:srgbClr val="FF0000"/>
                </a:highlight>
              </a:rPr>
              <a:t> dan </a:t>
            </a:r>
            <a:r>
              <a:rPr lang="en-US" altLang="ko-KR" sz="1600" dirty="0" err="1">
                <a:solidFill>
                  <a:schemeClr val="bg1"/>
                </a:solidFill>
                <a:highlight>
                  <a:srgbClr val="FF0000"/>
                </a:highlight>
              </a:rPr>
              <a:t>standar</a:t>
            </a:r>
            <a:r>
              <a:rPr lang="en-US" altLang="ko-KR" sz="1600" dirty="0">
                <a:solidFill>
                  <a:schemeClr val="bg1"/>
                </a:solidFill>
                <a:highlight>
                  <a:srgbClr val="FF0000"/>
                </a:highlight>
              </a:rPr>
              <a:t> </a:t>
            </a:r>
            <a:r>
              <a:rPr lang="en-US" altLang="ko-KR" sz="1600" dirty="0" err="1">
                <a:solidFill>
                  <a:schemeClr val="bg1"/>
                </a:solidFill>
              </a:rPr>
              <a:t>untuk</a:t>
            </a:r>
            <a:r>
              <a:rPr lang="en-US" altLang="ko-KR" sz="1600" dirty="0">
                <a:solidFill>
                  <a:schemeClr val="bg1"/>
                </a:solidFill>
              </a:rPr>
              <a:t> </a:t>
            </a:r>
            <a:r>
              <a:rPr lang="en-US" altLang="ko-KR" sz="1600" dirty="0" err="1">
                <a:solidFill>
                  <a:schemeClr val="bg1"/>
                </a:solidFill>
              </a:rPr>
              <a:t>nama</a:t>
            </a:r>
            <a:r>
              <a:rPr lang="en-US" altLang="ko-KR" sz="1600" dirty="0">
                <a:solidFill>
                  <a:schemeClr val="bg1"/>
                </a:solidFill>
              </a:rPr>
              <a:t> </a:t>
            </a:r>
            <a:r>
              <a:rPr lang="en-US" altLang="ko-KR" sz="1600" dirty="0" err="1">
                <a:solidFill>
                  <a:schemeClr val="bg1"/>
                </a:solidFill>
              </a:rPr>
              <a:t>variabel</a:t>
            </a:r>
            <a:r>
              <a:rPr lang="en-US" altLang="ko-KR" sz="1600" dirty="0">
                <a:solidFill>
                  <a:schemeClr val="bg1"/>
                </a:solidFill>
              </a:rPr>
              <a:t> yang </a:t>
            </a:r>
            <a:r>
              <a:rPr lang="en-US" altLang="ko-KR" sz="1600" dirty="0" err="1">
                <a:solidFill>
                  <a:schemeClr val="bg1"/>
                </a:solidFill>
              </a:rPr>
              <a:t>dinilai</a:t>
            </a:r>
            <a:r>
              <a:rPr lang="en-US" altLang="ko-KR" sz="1600" dirty="0">
                <a:solidFill>
                  <a:schemeClr val="bg1"/>
                </a:solidFill>
              </a:rPr>
              <a:t> </a:t>
            </a:r>
            <a:r>
              <a:rPr lang="en-US" altLang="ko-KR" sz="1600" dirty="0" err="1">
                <a:solidFill>
                  <a:schemeClr val="bg1"/>
                </a:solidFill>
              </a:rPr>
              <a:t>terlalu</a:t>
            </a:r>
            <a:r>
              <a:rPr lang="en-US" altLang="ko-KR" sz="1600" dirty="0">
                <a:solidFill>
                  <a:schemeClr val="bg1"/>
                </a:solidFill>
              </a:rPr>
              <a:t> </a:t>
            </a:r>
            <a:r>
              <a:rPr lang="en-US" altLang="ko-KR" sz="1600" dirty="0" err="1">
                <a:solidFill>
                  <a:schemeClr val="bg1"/>
                </a:solidFill>
              </a:rPr>
              <a:t>panjang</a:t>
            </a:r>
            <a:r>
              <a:rPr lang="en-US" altLang="ko-KR" sz="1600" dirty="0">
                <a:solidFill>
                  <a:schemeClr val="bg1"/>
                </a:solidFill>
              </a:rPr>
              <a:t> dan </a:t>
            </a:r>
            <a:r>
              <a:rPr lang="en-US" altLang="ko-KR" sz="1600" dirty="0" err="1">
                <a:solidFill>
                  <a:schemeClr val="bg1"/>
                </a:solidFill>
              </a:rPr>
              <a:t>sulit</a:t>
            </a:r>
            <a:r>
              <a:rPr lang="en-US" altLang="ko-KR" sz="1600" dirty="0">
                <a:solidFill>
                  <a:schemeClr val="bg1"/>
                </a:solidFill>
              </a:rPr>
              <a:t> </a:t>
            </a:r>
            <a:r>
              <a:rPr lang="en-US" altLang="ko-KR" sz="1600" dirty="0" err="1">
                <a:solidFill>
                  <a:schemeClr val="bg1"/>
                </a:solidFill>
              </a:rPr>
              <a:t>dimengerti</a:t>
            </a:r>
            <a:endParaRPr lang="en-US" altLang="ko-KR" sz="1600" dirty="0">
              <a:solidFill>
                <a:schemeClr val="bg1"/>
              </a:solidFill>
            </a:endParaRPr>
          </a:p>
          <a:p>
            <a:pPr marL="342900" indent="-342900" algn="just">
              <a:buFont typeface="Courier New" panose="02070309020205020404" pitchFamily="49" charset="0"/>
              <a:buChar char="o"/>
            </a:pPr>
            <a:r>
              <a:rPr lang="en-US" altLang="ko-KR" b="1" dirty="0">
                <a:solidFill>
                  <a:srgbClr val="FFFF00"/>
                </a:solidFill>
              </a:rPr>
              <a:t>Kolom (4) </a:t>
            </a:r>
            <a:r>
              <a:rPr lang="en-US" altLang="ko-KR" b="1" dirty="0" err="1">
                <a:solidFill>
                  <a:srgbClr val="FFFF00"/>
                </a:solidFill>
              </a:rPr>
              <a:t>Konsep</a:t>
            </a:r>
            <a:r>
              <a:rPr lang="en-US" altLang="ko-KR" b="1" dirty="0">
                <a:solidFill>
                  <a:schemeClr val="bg1"/>
                </a:solidFill>
              </a:rPr>
              <a:t> </a:t>
            </a:r>
            <a:r>
              <a:rPr lang="en-US" altLang="ko-KR" sz="1600" dirty="0" err="1">
                <a:solidFill>
                  <a:schemeClr val="bg1"/>
                </a:solidFill>
              </a:rPr>
              <a:t>Konsep</a:t>
            </a:r>
            <a:r>
              <a:rPr lang="en-US" altLang="ko-KR" sz="1600" dirty="0">
                <a:solidFill>
                  <a:schemeClr val="bg1"/>
                </a:solidFill>
              </a:rPr>
              <a:t> </a:t>
            </a:r>
            <a:r>
              <a:rPr lang="en-US" altLang="ko-KR" sz="1600" dirty="0" err="1">
                <a:solidFill>
                  <a:schemeClr val="bg1"/>
                </a:solidFill>
              </a:rPr>
              <a:t>menurut</a:t>
            </a:r>
            <a:r>
              <a:rPr lang="en-US" altLang="ko-KR" sz="1600" dirty="0">
                <a:solidFill>
                  <a:schemeClr val="bg1"/>
                </a:solidFill>
              </a:rPr>
              <a:t> </a:t>
            </a:r>
            <a:r>
              <a:rPr lang="en-US" altLang="ko-KR" sz="1600" dirty="0" err="1">
                <a:solidFill>
                  <a:schemeClr val="bg1"/>
                </a:solidFill>
              </a:rPr>
              <a:t>Perpres</a:t>
            </a:r>
            <a:r>
              <a:rPr lang="en-US" altLang="ko-KR" sz="1600" dirty="0">
                <a:solidFill>
                  <a:schemeClr val="bg1"/>
                </a:solidFill>
              </a:rPr>
              <a:t> SDI </a:t>
            </a:r>
            <a:r>
              <a:rPr lang="en-US" altLang="ko-KR" sz="1600" dirty="0" err="1">
                <a:solidFill>
                  <a:schemeClr val="bg1"/>
                </a:solidFill>
              </a:rPr>
              <a:t>adalah</a:t>
            </a:r>
            <a:r>
              <a:rPr lang="en-US" altLang="ko-KR" sz="1600" dirty="0">
                <a:solidFill>
                  <a:schemeClr val="bg1"/>
                </a:solidFill>
              </a:rPr>
              <a:t> ide yang </a:t>
            </a:r>
            <a:r>
              <a:rPr lang="en-US" altLang="ko-KR" sz="1600" dirty="0" err="1">
                <a:solidFill>
                  <a:schemeClr val="bg1"/>
                </a:solidFill>
              </a:rPr>
              <a:t>mendasari</a:t>
            </a:r>
            <a:r>
              <a:rPr lang="en-US" altLang="ko-KR" sz="1600" dirty="0">
                <a:solidFill>
                  <a:schemeClr val="bg1"/>
                </a:solidFill>
              </a:rPr>
              <a:t> data dan </a:t>
            </a:r>
            <a:r>
              <a:rPr lang="en-US" altLang="ko-KR" sz="1600" dirty="0" err="1">
                <a:solidFill>
                  <a:schemeClr val="bg1"/>
                </a:solidFill>
              </a:rPr>
              <a:t>tujuan</a:t>
            </a:r>
            <a:r>
              <a:rPr lang="en-US" altLang="ko-KR" sz="1600" dirty="0">
                <a:solidFill>
                  <a:schemeClr val="bg1"/>
                </a:solidFill>
              </a:rPr>
              <a:t> data </a:t>
            </a:r>
            <a:r>
              <a:rPr lang="en-US" altLang="ko-KR" sz="1600" dirty="0" err="1">
                <a:solidFill>
                  <a:schemeClr val="bg1"/>
                </a:solidFill>
              </a:rPr>
              <a:t>tersebut</a:t>
            </a:r>
            <a:r>
              <a:rPr lang="en-US" altLang="ko-KR" sz="1600" dirty="0">
                <a:solidFill>
                  <a:schemeClr val="bg1"/>
                </a:solidFill>
              </a:rPr>
              <a:t> </a:t>
            </a:r>
            <a:r>
              <a:rPr lang="en-US" altLang="ko-KR" sz="1600" dirty="0" err="1">
                <a:solidFill>
                  <a:schemeClr val="bg1"/>
                </a:solidFill>
              </a:rPr>
              <a:t>diproduksi</a:t>
            </a:r>
            <a:r>
              <a:rPr lang="en-US" altLang="ko-KR" sz="1600" dirty="0">
                <a:solidFill>
                  <a:schemeClr val="bg1"/>
                </a:solidFill>
              </a:rPr>
              <a:t>.</a:t>
            </a:r>
          </a:p>
        </p:txBody>
      </p:sp>
      <p:sp>
        <p:nvSpPr>
          <p:cNvPr id="12" name="文本框 25">
            <a:extLst>
              <a:ext uri="{FF2B5EF4-FFF2-40B4-BE49-F238E27FC236}">
                <a16:creationId xmlns:a16="http://schemas.microsoft.com/office/drawing/2014/main" id="{B1D500EE-D771-4EC9-AA01-64A9AECBC078}"/>
              </a:ext>
            </a:extLst>
          </p:cNvPr>
          <p:cNvSpPr txBox="1"/>
          <p:nvPr/>
        </p:nvSpPr>
        <p:spPr>
          <a:xfrm>
            <a:off x="289732" y="157311"/>
            <a:ext cx="11129557" cy="1200329"/>
          </a:xfrm>
          <a:prstGeom prst="rect">
            <a:avLst/>
          </a:prstGeom>
          <a:noFill/>
        </p:spPr>
        <p:txBody>
          <a:bodyPr wrap="square" rtlCol="0">
            <a:spAutoFit/>
          </a:bodyPr>
          <a:lstStyle/>
          <a:p>
            <a:r>
              <a:rPr lang="en-US" altLang="zh-CN" sz="4400" dirty="0">
                <a:solidFill>
                  <a:srgbClr val="FFC000"/>
                </a:solidFill>
                <a:latin typeface="Franklin Gothic Medium Cond" panose="020B0606030402020204" pitchFamily="34" charset="0"/>
              </a:rPr>
              <a:t>Metadata </a:t>
            </a:r>
            <a:r>
              <a:rPr lang="en-US" altLang="zh-CN" sz="4400" dirty="0" err="1">
                <a:solidFill>
                  <a:srgbClr val="FFC000"/>
                </a:solidFill>
                <a:latin typeface="Franklin Gothic Medium Cond" panose="020B0606030402020204" pitchFamily="34" charset="0"/>
              </a:rPr>
              <a:t>Statistik</a:t>
            </a:r>
            <a:r>
              <a:rPr lang="en-US" altLang="zh-CN" sz="4400" dirty="0">
                <a:solidFill>
                  <a:srgbClr val="FFC000"/>
                </a:solidFill>
                <a:latin typeface="Franklin Gothic Medium Cond" panose="020B0606030402020204" pitchFamily="34" charset="0"/>
              </a:rPr>
              <a:t> - </a:t>
            </a:r>
            <a:r>
              <a:rPr lang="en-US" altLang="zh-CN" sz="4400" dirty="0" err="1">
                <a:solidFill>
                  <a:schemeClr val="bg1"/>
                </a:solidFill>
                <a:latin typeface="Franklin Gothic Medium Cond" panose="020B0606030402020204" pitchFamily="34" charset="0"/>
              </a:rPr>
              <a:t>Variabel</a:t>
            </a:r>
            <a:endParaRPr lang="en-US" altLang="zh-CN" sz="2800" dirty="0">
              <a:solidFill>
                <a:schemeClr val="bg1"/>
              </a:solidFill>
              <a:latin typeface="Franklin Gothic Medium Cond" panose="020B0606030402020204" pitchFamily="34" charset="0"/>
            </a:endParaRPr>
          </a:p>
          <a:p>
            <a:r>
              <a:rPr lang="en-US" altLang="zh-CN" sz="2800" dirty="0">
                <a:solidFill>
                  <a:schemeClr val="bg1"/>
                </a:solidFill>
                <a:latin typeface="Franklin Gothic Medium Cond" panose="020B0606030402020204" pitchFamily="34" charset="0"/>
              </a:rPr>
              <a:t>(MS-Var)</a:t>
            </a:r>
            <a:endParaRPr lang="en-US" altLang="zh-CN" sz="4400" dirty="0">
              <a:solidFill>
                <a:schemeClr val="bg1"/>
              </a:solidFill>
              <a:latin typeface="Franklin Gothic Medium Cond" panose="020B0606030402020204" pitchFamily="34" charset="0"/>
            </a:endParaRPr>
          </a:p>
        </p:txBody>
      </p:sp>
      <p:cxnSp>
        <p:nvCxnSpPr>
          <p:cNvPr id="41" name="Connector: Elbow 40">
            <a:extLst>
              <a:ext uri="{FF2B5EF4-FFF2-40B4-BE49-F238E27FC236}">
                <a16:creationId xmlns:a16="http://schemas.microsoft.com/office/drawing/2014/main" id="{71BDFA07-864C-4B27-BCB4-A615A16D406A}"/>
              </a:ext>
            </a:extLst>
          </p:cNvPr>
          <p:cNvCxnSpPr/>
          <p:nvPr/>
        </p:nvCxnSpPr>
        <p:spPr>
          <a:xfrm>
            <a:off x="4422829" y="3429000"/>
            <a:ext cx="90934" cy="7495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3D01DAA2-7E8E-4DCB-8381-94AD3008488C}"/>
              </a:ext>
            </a:extLst>
          </p:cNvPr>
          <p:cNvPicPr>
            <a:picLocks noChangeAspect="1"/>
          </p:cNvPicPr>
          <p:nvPr/>
        </p:nvPicPr>
        <p:blipFill>
          <a:blip r:embed="rId4"/>
          <a:stretch>
            <a:fillRect/>
          </a:stretch>
        </p:blipFill>
        <p:spPr>
          <a:xfrm>
            <a:off x="535847" y="1460522"/>
            <a:ext cx="4553585" cy="4391638"/>
          </a:xfrm>
          <a:prstGeom prst="rect">
            <a:avLst/>
          </a:prstGeom>
        </p:spPr>
      </p:pic>
      <p:cxnSp>
        <p:nvCxnSpPr>
          <p:cNvPr id="11" name="Connector: Elbow 10">
            <a:extLst>
              <a:ext uri="{FF2B5EF4-FFF2-40B4-BE49-F238E27FC236}">
                <a16:creationId xmlns:a16="http://schemas.microsoft.com/office/drawing/2014/main" id="{A8484AFE-6FA6-497B-BE89-E98F383D7F84}"/>
              </a:ext>
            </a:extLst>
          </p:cNvPr>
          <p:cNvCxnSpPr>
            <a:cxnSpLocks/>
          </p:cNvCxnSpPr>
          <p:nvPr/>
        </p:nvCxnSpPr>
        <p:spPr>
          <a:xfrm>
            <a:off x="795130" y="2376570"/>
            <a:ext cx="4830149" cy="178881"/>
          </a:xfrm>
          <a:prstGeom prst="bentConnector3">
            <a:avLst>
              <a:gd name="adj1" fmla="val 66"/>
            </a:avLst>
          </a:prstGeom>
          <a:ln w="3810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4" name="Connector: Elbow 23">
            <a:extLst>
              <a:ext uri="{FF2B5EF4-FFF2-40B4-BE49-F238E27FC236}">
                <a16:creationId xmlns:a16="http://schemas.microsoft.com/office/drawing/2014/main" id="{02726FFD-AD47-43B7-91A2-5D84E5A82D2F}"/>
              </a:ext>
            </a:extLst>
          </p:cNvPr>
          <p:cNvCxnSpPr>
            <a:cxnSpLocks/>
          </p:cNvCxnSpPr>
          <p:nvPr/>
        </p:nvCxnSpPr>
        <p:spPr>
          <a:xfrm>
            <a:off x="1586271" y="2423160"/>
            <a:ext cx="4033144" cy="852239"/>
          </a:xfrm>
          <a:prstGeom prst="bentConnector3">
            <a:avLst>
              <a:gd name="adj1" fmla="val -6"/>
            </a:avLst>
          </a:prstGeom>
          <a:ln w="3810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AF32F8B1-2FA0-41DE-A789-39A1D0195FF8}"/>
              </a:ext>
            </a:extLst>
          </p:cNvPr>
          <p:cNvCxnSpPr>
            <a:cxnSpLocks/>
          </p:cNvCxnSpPr>
          <p:nvPr/>
        </p:nvCxnSpPr>
        <p:spPr>
          <a:xfrm>
            <a:off x="2956845" y="2415516"/>
            <a:ext cx="2662570" cy="2139859"/>
          </a:xfrm>
          <a:prstGeom prst="bentConnector3">
            <a:avLst>
              <a:gd name="adj1" fmla="val 47"/>
            </a:avLst>
          </a:prstGeom>
          <a:ln w="3810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38A16239-E657-4B9D-BA3F-CF3B451C86CC}"/>
              </a:ext>
            </a:extLst>
          </p:cNvPr>
          <p:cNvCxnSpPr>
            <a:cxnSpLocks/>
          </p:cNvCxnSpPr>
          <p:nvPr/>
        </p:nvCxnSpPr>
        <p:spPr>
          <a:xfrm rot="16200000" flipH="1">
            <a:off x="3153496" y="3585745"/>
            <a:ext cx="3636147" cy="1295692"/>
          </a:xfrm>
          <a:prstGeom prst="bentConnector3">
            <a:avLst>
              <a:gd name="adj1" fmla="val 100295"/>
            </a:avLst>
          </a:prstGeom>
          <a:ln w="3810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22643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 name="Picture 43">
            <a:extLst>
              <a:ext uri="{FF2B5EF4-FFF2-40B4-BE49-F238E27FC236}">
                <a16:creationId xmlns:a16="http://schemas.microsoft.com/office/drawing/2014/main" id="{5209402F-D23E-4A3F-9069-DEDC64E852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2667000" y="-2667000"/>
            <a:ext cx="6858000" cy="12192000"/>
          </a:xfrm>
          <a:prstGeom prst="rect">
            <a:avLst/>
          </a:prstGeom>
        </p:spPr>
      </p:pic>
      <p:pic>
        <p:nvPicPr>
          <p:cNvPr id="5" name="Picture 4">
            <a:extLst>
              <a:ext uri="{FF2B5EF4-FFF2-40B4-BE49-F238E27FC236}">
                <a16:creationId xmlns:a16="http://schemas.microsoft.com/office/drawing/2014/main" id="{D2A7C692-3B92-4D6C-857C-31C5080233CB}"/>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10308444" y="5852160"/>
            <a:ext cx="1880019" cy="1005840"/>
          </a:xfrm>
          <a:prstGeom prst="rect">
            <a:avLst/>
          </a:prstGeom>
        </p:spPr>
      </p:pic>
      <p:sp>
        <p:nvSpPr>
          <p:cNvPr id="2" name="Slide Number Placeholder 1">
            <a:extLst>
              <a:ext uri="{FF2B5EF4-FFF2-40B4-BE49-F238E27FC236}">
                <a16:creationId xmlns:a16="http://schemas.microsoft.com/office/drawing/2014/main" id="{71BE6939-0C1A-40C1-9E34-0C67FD20A1C0}"/>
              </a:ext>
            </a:extLst>
          </p:cNvPr>
          <p:cNvSpPr>
            <a:spLocks noGrp="1"/>
          </p:cNvSpPr>
          <p:nvPr>
            <p:ph type="sldNum" sz="quarter" idx="12"/>
          </p:nvPr>
        </p:nvSpPr>
        <p:spPr/>
        <p:txBody>
          <a:bodyPr/>
          <a:lstStyle/>
          <a:p>
            <a:fld id="{EB9E5DA5-6055-4EBD-AF78-CBB20B4B5717}" type="slidenum">
              <a:rPr lang="en-US" smtClean="0"/>
              <a:pPr/>
              <a:t>55</a:t>
            </a:fld>
            <a:endParaRPr lang="en-US" dirty="0"/>
          </a:p>
        </p:txBody>
      </p:sp>
      <p:sp>
        <p:nvSpPr>
          <p:cNvPr id="12" name="文本框 25">
            <a:extLst>
              <a:ext uri="{FF2B5EF4-FFF2-40B4-BE49-F238E27FC236}">
                <a16:creationId xmlns:a16="http://schemas.microsoft.com/office/drawing/2014/main" id="{B1D500EE-D771-4EC9-AA01-64A9AECBC078}"/>
              </a:ext>
            </a:extLst>
          </p:cNvPr>
          <p:cNvSpPr txBox="1"/>
          <p:nvPr/>
        </p:nvSpPr>
        <p:spPr>
          <a:xfrm>
            <a:off x="289732" y="157311"/>
            <a:ext cx="11129557" cy="1200329"/>
          </a:xfrm>
          <a:prstGeom prst="rect">
            <a:avLst/>
          </a:prstGeom>
          <a:noFill/>
        </p:spPr>
        <p:txBody>
          <a:bodyPr wrap="square" rtlCol="0">
            <a:spAutoFit/>
          </a:bodyPr>
          <a:lstStyle/>
          <a:p>
            <a:r>
              <a:rPr lang="en-US" altLang="zh-CN" sz="4400" dirty="0">
                <a:solidFill>
                  <a:srgbClr val="FFC000"/>
                </a:solidFill>
                <a:latin typeface="Franklin Gothic Medium Cond" panose="020B0606030402020204" pitchFamily="34" charset="0"/>
              </a:rPr>
              <a:t>Metadata </a:t>
            </a:r>
            <a:r>
              <a:rPr lang="en-US" altLang="zh-CN" sz="4400" dirty="0" err="1">
                <a:solidFill>
                  <a:srgbClr val="FFC000"/>
                </a:solidFill>
                <a:latin typeface="Franklin Gothic Medium Cond" panose="020B0606030402020204" pitchFamily="34" charset="0"/>
              </a:rPr>
              <a:t>Statistik</a:t>
            </a:r>
            <a:r>
              <a:rPr lang="en-US" altLang="zh-CN" sz="4400" dirty="0">
                <a:solidFill>
                  <a:srgbClr val="FFC000"/>
                </a:solidFill>
                <a:latin typeface="Franklin Gothic Medium Cond" panose="020B0606030402020204" pitchFamily="34" charset="0"/>
              </a:rPr>
              <a:t> - </a:t>
            </a:r>
            <a:r>
              <a:rPr lang="en-US" altLang="zh-CN" sz="4400" dirty="0" err="1">
                <a:solidFill>
                  <a:schemeClr val="bg1"/>
                </a:solidFill>
                <a:latin typeface="Franklin Gothic Medium Cond" panose="020B0606030402020204" pitchFamily="34" charset="0"/>
              </a:rPr>
              <a:t>Variabel</a:t>
            </a:r>
            <a:endParaRPr lang="en-US" altLang="zh-CN" sz="2800" dirty="0">
              <a:solidFill>
                <a:schemeClr val="bg1"/>
              </a:solidFill>
              <a:latin typeface="Franklin Gothic Medium Cond" panose="020B0606030402020204" pitchFamily="34" charset="0"/>
            </a:endParaRPr>
          </a:p>
          <a:p>
            <a:r>
              <a:rPr lang="en-US" altLang="zh-CN" sz="2800" dirty="0">
                <a:solidFill>
                  <a:schemeClr val="bg1"/>
                </a:solidFill>
                <a:latin typeface="Franklin Gothic Medium Cond" panose="020B0606030402020204" pitchFamily="34" charset="0"/>
              </a:rPr>
              <a:t>(MS-Var)</a:t>
            </a:r>
            <a:endParaRPr lang="en-US" altLang="zh-CN" sz="4400" dirty="0">
              <a:solidFill>
                <a:schemeClr val="bg1"/>
              </a:solidFill>
              <a:latin typeface="Franklin Gothic Medium Cond" panose="020B0606030402020204" pitchFamily="34" charset="0"/>
            </a:endParaRPr>
          </a:p>
        </p:txBody>
      </p:sp>
      <p:cxnSp>
        <p:nvCxnSpPr>
          <p:cNvPr id="41" name="Connector: Elbow 40">
            <a:extLst>
              <a:ext uri="{FF2B5EF4-FFF2-40B4-BE49-F238E27FC236}">
                <a16:creationId xmlns:a16="http://schemas.microsoft.com/office/drawing/2014/main" id="{71BDFA07-864C-4B27-BCB4-A615A16D406A}"/>
              </a:ext>
            </a:extLst>
          </p:cNvPr>
          <p:cNvCxnSpPr/>
          <p:nvPr/>
        </p:nvCxnSpPr>
        <p:spPr>
          <a:xfrm>
            <a:off x="4422829" y="3429000"/>
            <a:ext cx="90934" cy="7495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3D01DAA2-7E8E-4DCB-8381-94AD3008488C}"/>
              </a:ext>
            </a:extLst>
          </p:cNvPr>
          <p:cNvPicPr>
            <a:picLocks noChangeAspect="1"/>
          </p:cNvPicPr>
          <p:nvPr/>
        </p:nvPicPr>
        <p:blipFill rotWithShape="1">
          <a:blip r:embed="rId4"/>
          <a:srcRect l="40443" r="34901"/>
          <a:stretch/>
        </p:blipFill>
        <p:spPr>
          <a:xfrm>
            <a:off x="1213658" y="1776406"/>
            <a:ext cx="1122724" cy="4391638"/>
          </a:xfrm>
          <a:prstGeom prst="rect">
            <a:avLst/>
          </a:prstGeom>
        </p:spPr>
      </p:pic>
      <p:sp>
        <p:nvSpPr>
          <p:cNvPr id="15" name="TextBox 14">
            <a:extLst>
              <a:ext uri="{FF2B5EF4-FFF2-40B4-BE49-F238E27FC236}">
                <a16:creationId xmlns:a16="http://schemas.microsoft.com/office/drawing/2014/main" id="{6F320A24-3CBF-41EF-AAF9-058E3DD41F54}"/>
              </a:ext>
            </a:extLst>
          </p:cNvPr>
          <p:cNvSpPr txBox="1"/>
          <p:nvPr/>
        </p:nvSpPr>
        <p:spPr>
          <a:xfrm>
            <a:off x="3723254" y="2186987"/>
            <a:ext cx="4100153" cy="2108269"/>
          </a:xfrm>
          <a:prstGeom prst="rect">
            <a:avLst/>
          </a:prstGeom>
          <a:noFill/>
        </p:spPr>
        <p:txBody>
          <a:bodyPr wrap="square">
            <a:spAutoFit/>
          </a:bodyPr>
          <a:lstStyle/>
          <a:p>
            <a:pPr marL="115888" algn="just">
              <a:spcBef>
                <a:spcPts val="300"/>
              </a:spcBef>
              <a:spcAft>
                <a:spcPts val="300"/>
              </a:spcAft>
            </a:pPr>
            <a:r>
              <a:rPr lang="en-US" dirty="0">
                <a:solidFill>
                  <a:schemeClr val="bg1"/>
                </a:solidFill>
                <a:highlight>
                  <a:srgbClr val="FF0000"/>
                </a:highlight>
                <a:latin typeface="Franklin Gothic Medium Cond" panose="020B0606030402020204" pitchFamily="34" charset="0"/>
              </a:rPr>
              <a:t>[ </a:t>
            </a:r>
            <a:r>
              <a:rPr lang="en-US" dirty="0" err="1">
                <a:solidFill>
                  <a:schemeClr val="bg1"/>
                </a:solidFill>
                <a:highlight>
                  <a:srgbClr val="FF0000"/>
                </a:highlight>
                <a:latin typeface="Franklin Gothic Medium Cond" panose="020B0606030402020204" pitchFamily="34" charset="0"/>
              </a:rPr>
              <a:t>Penegasan</a:t>
            </a:r>
            <a:r>
              <a:rPr lang="en-US" dirty="0">
                <a:solidFill>
                  <a:schemeClr val="bg1"/>
                </a:solidFill>
                <a:highlight>
                  <a:srgbClr val="FF0000"/>
                </a:highlight>
                <a:latin typeface="Franklin Gothic Medium Cond" panose="020B0606030402020204" pitchFamily="34" charset="0"/>
              </a:rPr>
              <a:t>]</a:t>
            </a:r>
          </a:p>
          <a:p>
            <a:pPr marL="282575">
              <a:spcBef>
                <a:spcPts val="300"/>
              </a:spcBef>
              <a:spcAft>
                <a:spcPts val="300"/>
              </a:spcAft>
            </a:pPr>
            <a:r>
              <a:rPr lang="en-US" i="1" dirty="0">
                <a:solidFill>
                  <a:srgbClr val="ECF1F7"/>
                </a:solidFill>
                <a:latin typeface="Franklin Gothic Medium Cond" panose="020B0606030402020204" pitchFamily="34" charset="0"/>
              </a:rPr>
              <a:t>Alias pada metadata </a:t>
            </a:r>
            <a:r>
              <a:rPr lang="en-US" i="1" dirty="0" err="1">
                <a:solidFill>
                  <a:srgbClr val="ECF1F7"/>
                </a:solidFill>
                <a:latin typeface="Franklin Gothic Medium Cond" panose="020B0606030402020204" pitchFamily="34" charset="0"/>
              </a:rPr>
              <a:t>variabel</a:t>
            </a:r>
            <a:r>
              <a:rPr lang="en-US" i="1" dirty="0">
                <a:solidFill>
                  <a:srgbClr val="ECF1F7"/>
                </a:solidFill>
                <a:latin typeface="Franklin Gothic Medium Cond" panose="020B0606030402020204" pitchFamily="34" charset="0"/>
              </a:rPr>
              <a:t> </a:t>
            </a:r>
            <a:r>
              <a:rPr lang="en-US" i="1" dirty="0" err="1">
                <a:solidFill>
                  <a:srgbClr val="ECF1F7"/>
                </a:solidFill>
                <a:latin typeface="Franklin Gothic Medium Cond" panose="020B0606030402020204" pitchFamily="34" charset="0"/>
              </a:rPr>
              <a:t>dapat</a:t>
            </a:r>
            <a:r>
              <a:rPr lang="en-US" i="1" dirty="0">
                <a:solidFill>
                  <a:srgbClr val="ECF1F7"/>
                </a:solidFill>
                <a:latin typeface="Franklin Gothic Medium Cond" panose="020B0606030402020204" pitchFamily="34" charset="0"/>
              </a:rPr>
              <a:t> </a:t>
            </a:r>
            <a:r>
              <a:rPr lang="en-US" i="1" dirty="0" err="1">
                <a:solidFill>
                  <a:srgbClr val="ECF1F7"/>
                </a:solidFill>
                <a:latin typeface="Franklin Gothic Medium Cond" panose="020B0606030402020204" pitchFamily="34" charset="0"/>
              </a:rPr>
              <a:t>berupa</a:t>
            </a:r>
            <a:r>
              <a:rPr lang="en-US" i="1" dirty="0">
                <a:solidFill>
                  <a:srgbClr val="ECF1F7"/>
                </a:solidFill>
                <a:latin typeface="Franklin Gothic Medium Cond" panose="020B0606030402020204" pitchFamily="34" charset="0"/>
              </a:rPr>
              <a:t> </a:t>
            </a:r>
            <a:r>
              <a:rPr lang="en-US" i="1" dirty="0" err="1">
                <a:solidFill>
                  <a:srgbClr val="ECF1F7"/>
                </a:solidFill>
                <a:latin typeface="Franklin Gothic Medium Cond" panose="020B0606030402020204" pitchFamily="34" charset="0"/>
              </a:rPr>
              <a:t>kode</a:t>
            </a:r>
            <a:r>
              <a:rPr lang="en-US" i="1" dirty="0">
                <a:solidFill>
                  <a:srgbClr val="ECF1F7"/>
                </a:solidFill>
                <a:latin typeface="Franklin Gothic Medium Cond" panose="020B0606030402020204" pitchFamily="34" charset="0"/>
              </a:rPr>
              <a:t> Blok dan </a:t>
            </a:r>
            <a:r>
              <a:rPr lang="en-US" i="1" dirty="0" err="1">
                <a:solidFill>
                  <a:srgbClr val="ECF1F7"/>
                </a:solidFill>
                <a:latin typeface="Franklin Gothic Medium Cond" panose="020B0606030402020204" pitchFamily="34" charset="0"/>
              </a:rPr>
              <a:t>rincian</a:t>
            </a:r>
            <a:r>
              <a:rPr lang="en-US" i="1" dirty="0">
                <a:solidFill>
                  <a:srgbClr val="ECF1F7"/>
                </a:solidFill>
                <a:latin typeface="Franklin Gothic Medium Cond" panose="020B0606030402020204" pitchFamily="34" charset="0"/>
              </a:rPr>
              <a:t> </a:t>
            </a:r>
            <a:r>
              <a:rPr lang="en-US" i="1" dirty="0" err="1">
                <a:solidFill>
                  <a:srgbClr val="ECF1F7"/>
                </a:solidFill>
                <a:latin typeface="Franklin Gothic Medium Cond" panose="020B0606030402020204" pitchFamily="34" charset="0"/>
              </a:rPr>
              <a:t>pertanyaan</a:t>
            </a:r>
            <a:r>
              <a:rPr lang="en-US" i="1" dirty="0">
                <a:solidFill>
                  <a:srgbClr val="ECF1F7"/>
                </a:solidFill>
                <a:latin typeface="Franklin Gothic Medium Cond" panose="020B0606030402020204" pitchFamily="34" charset="0"/>
              </a:rPr>
              <a:t> di </a:t>
            </a:r>
            <a:r>
              <a:rPr lang="en-US" i="1" dirty="0" err="1">
                <a:solidFill>
                  <a:srgbClr val="ECF1F7"/>
                </a:solidFill>
                <a:latin typeface="Franklin Gothic Medium Cond" panose="020B0606030402020204" pitchFamily="34" charset="0"/>
              </a:rPr>
              <a:t>kuesioner</a:t>
            </a:r>
            <a:r>
              <a:rPr lang="en-US" i="1" dirty="0">
                <a:solidFill>
                  <a:srgbClr val="ECF1F7"/>
                </a:solidFill>
                <a:latin typeface="Franklin Gothic Medium Cond" panose="020B0606030402020204" pitchFamily="34" charset="0"/>
              </a:rPr>
              <a:t> </a:t>
            </a:r>
            <a:r>
              <a:rPr lang="en-US" i="1" dirty="0" err="1">
                <a:solidFill>
                  <a:srgbClr val="ECF1F7"/>
                </a:solidFill>
                <a:latin typeface="Franklin Gothic Medium Cond" panose="020B0606030402020204" pitchFamily="34" charset="0"/>
              </a:rPr>
              <a:t>sehingga</a:t>
            </a:r>
            <a:r>
              <a:rPr lang="en-US" i="1" dirty="0">
                <a:solidFill>
                  <a:srgbClr val="ECF1F7"/>
                </a:solidFill>
                <a:latin typeface="Franklin Gothic Medium Cond" panose="020B0606030402020204" pitchFamily="34" charset="0"/>
              </a:rPr>
              <a:t> </a:t>
            </a:r>
            <a:r>
              <a:rPr lang="en-US" i="1" dirty="0" err="1">
                <a:solidFill>
                  <a:srgbClr val="ECF1F7"/>
                </a:solidFill>
                <a:latin typeface="Franklin Gothic Medium Cond" panose="020B0606030402020204" pitchFamily="34" charset="0"/>
              </a:rPr>
              <a:t>memudahkan</a:t>
            </a:r>
            <a:r>
              <a:rPr lang="en-US" i="1" dirty="0">
                <a:solidFill>
                  <a:srgbClr val="ECF1F7"/>
                </a:solidFill>
                <a:latin typeface="Franklin Gothic Medium Cond" panose="020B0606030402020204" pitchFamily="34" charset="0"/>
              </a:rPr>
              <a:t> </a:t>
            </a:r>
            <a:r>
              <a:rPr lang="en-US" i="1" dirty="0" err="1">
                <a:solidFill>
                  <a:srgbClr val="ECF1F7"/>
                </a:solidFill>
                <a:latin typeface="Franklin Gothic Medium Cond" panose="020B0606030402020204" pitchFamily="34" charset="0"/>
              </a:rPr>
              <a:t>dalam</a:t>
            </a:r>
            <a:r>
              <a:rPr lang="en-US" i="1" dirty="0">
                <a:solidFill>
                  <a:srgbClr val="ECF1F7"/>
                </a:solidFill>
                <a:latin typeface="Franklin Gothic Medium Cond" panose="020B0606030402020204" pitchFamily="34" charset="0"/>
              </a:rPr>
              <a:t> proses </a:t>
            </a:r>
            <a:r>
              <a:rPr lang="en-US" i="1" dirty="0" err="1">
                <a:solidFill>
                  <a:srgbClr val="ECF1F7"/>
                </a:solidFill>
                <a:latin typeface="Franklin Gothic Medium Cond" panose="020B0606030402020204" pitchFamily="34" charset="0"/>
              </a:rPr>
              <a:t>pengolahan</a:t>
            </a:r>
            <a:r>
              <a:rPr lang="en-US" i="1" dirty="0">
                <a:solidFill>
                  <a:srgbClr val="ECF1F7"/>
                </a:solidFill>
                <a:latin typeface="Franklin Gothic Medium Cond" panose="020B0606030402020204" pitchFamily="34" charset="0"/>
              </a:rPr>
              <a:t>. </a:t>
            </a:r>
            <a:r>
              <a:rPr lang="en-US" i="1" dirty="0" err="1">
                <a:solidFill>
                  <a:srgbClr val="ECF1F7"/>
                </a:solidFill>
                <a:latin typeface="Franklin Gothic Medium Cond" panose="020B0606030402020204" pitchFamily="34" charset="0"/>
              </a:rPr>
              <a:t>Contoh</a:t>
            </a:r>
            <a:r>
              <a:rPr lang="en-US" i="1" dirty="0">
                <a:solidFill>
                  <a:srgbClr val="ECF1F7"/>
                </a:solidFill>
                <a:latin typeface="Franklin Gothic Medium Cond" panose="020B0606030402020204" pitchFamily="34" charset="0"/>
              </a:rPr>
              <a:t>:  B1R12 </a:t>
            </a:r>
            <a:r>
              <a:rPr lang="en-US" i="1" dirty="0" err="1">
                <a:solidFill>
                  <a:srgbClr val="ECF1F7"/>
                </a:solidFill>
                <a:latin typeface="Franklin Gothic Medium Cond" panose="020B0606030402020204" pitchFamily="34" charset="0"/>
              </a:rPr>
              <a:t>adalah</a:t>
            </a:r>
            <a:r>
              <a:rPr lang="en-US" i="1" dirty="0">
                <a:solidFill>
                  <a:srgbClr val="ECF1F7"/>
                </a:solidFill>
                <a:latin typeface="Franklin Gothic Medium Cond" panose="020B0606030402020204" pitchFamily="34" charset="0"/>
              </a:rPr>
              <a:t> </a:t>
            </a:r>
            <a:r>
              <a:rPr lang="en-US" i="1" dirty="0" err="1">
                <a:solidFill>
                  <a:srgbClr val="ECF1F7"/>
                </a:solidFill>
                <a:latin typeface="Franklin Gothic Medium Cond" panose="020B0606030402020204" pitchFamily="34" charset="0"/>
              </a:rPr>
              <a:t>kode</a:t>
            </a:r>
            <a:r>
              <a:rPr lang="en-US" i="1" dirty="0">
                <a:solidFill>
                  <a:srgbClr val="ECF1F7"/>
                </a:solidFill>
                <a:latin typeface="Franklin Gothic Medium Cond" panose="020B0606030402020204" pitchFamily="34" charset="0"/>
              </a:rPr>
              <a:t> </a:t>
            </a:r>
            <a:r>
              <a:rPr lang="en-US" i="1" dirty="0" err="1">
                <a:solidFill>
                  <a:srgbClr val="ECF1F7"/>
                </a:solidFill>
                <a:latin typeface="Franklin Gothic Medium Cond" panose="020B0606030402020204" pitchFamily="34" charset="0"/>
              </a:rPr>
              <a:t>pertanyaan</a:t>
            </a:r>
            <a:r>
              <a:rPr lang="en-US" i="1" dirty="0">
                <a:solidFill>
                  <a:srgbClr val="ECF1F7"/>
                </a:solidFill>
                <a:latin typeface="Franklin Gothic Medium Cond" panose="020B0606030402020204" pitchFamily="34" charset="0"/>
              </a:rPr>
              <a:t> pada Blok 1 </a:t>
            </a:r>
            <a:r>
              <a:rPr lang="en-US" i="1" dirty="0" err="1">
                <a:solidFill>
                  <a:srgbClr val="ECF1F7"/>
                </a:solidFill>
                <a:latin typeface="Franklin Gothic Medium Cond" panose="020B0606030402020204" pitchFamily="34" charset="0"/>
              </a:rPr>
              <a:t>rincian</a:t>
            </a:r>
            <a:r>
              <a:rPr lang="en-US" i="1" dirty="0">
                <a:solidFill>
                  <a:srgbClr val="ECF1F7"/>
                </a:solidFill>
                <a:latin typeface="Franklin Gothic Medium Cond" panose="020B0606030402020204" pitchFamily="34" charset="0"/>
              </a:rPr>
              <a:t> 12.</a:t>
            </a:r>
          </a:p>
        </p:txBody>
      </p:sp>
      <p:sp>
        <p:nvSpPr>
          <p:cNvPr id="16" name="Rectangle: Rounded Corners 15">
            <a:extLst>
              <a:ext uri="{FF2B5EF4-FFF2-40B4-BE49-F238E27FC236}">
                <a16:creationId xmlns:a16="http://schemas.microsoft.com/office/drawing/2014/main" id="{45CD4478-106D-4B87-91C1-CC9DD2924C5E}"/>
              </a:ext>
            </a:extLst>
          </p:cNvPr>
          <p:cNvSpPr/>
          <p:nvPr/>
        </p:nvSpPr>
        <p:spPr>
          <a:xfrm>
            <a:off x="3550040" y="1849751"/>
            <a:ext cx="4785295" cy="2846106"/>
          </a:xfrm>
          <a:prstGeom prst="roundRect">
            <a:avLst>
              <a:gd name="adj" fmla="val 7026"/>
            </a:avLst>
          </a:prstGeom>
          <a:noFill/>
          <a:ln w="285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347366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 name="Picture 43">
            <a:extLst>
              <a:ext uri="{FF2B5EF4-FFF2-40B4-BE49-F238E27FC236}">
                <a16:creationId xmlns:a16="http://schemas.microsoft.com/office/drawing/2014/main" id="{5209402F-D23E-4A3F-9069-DEDC64E852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2667000" y="-2667000"/>
            <a:ext cx="6858000" cy="12192000"/>
          </a:xfrm>
          <a:prstGeom prst="rect">
            <a:avLst/>
          </a:prstGeom>
        </p:spPr>
      </p:pic>
      <p:pic>
        <p:nvPicPr>
          <p:cNvPr id="5" name="Picture 4">
            <a:extLst>
              <a:ext uri="{FF2B5EF4-FFF2-40B4-BE49-F238E27FC236}">
                <a16:creationId xmlns:a16="http://schemas.microsoft.com/office/drawing/2014/main" id="{D2A7C692-3B92-4D6C-857C-31C5080233CB}"/>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10308444" y="5852160"/>
            <a:ext cx="1880019" cy="1005840"/>
          </a:xfrm>
          <a:prstGeom prst="rect">
            <a:avLst/>
          </a:prstGeom>
        </p:spPr>
      </p:pic>
      <p:sp>
        <p:nvSpPr>
          <p:cNvPr id="2" name="Slide Number Placeholder 1">
            <a:extLst>
              <a:ext uri="{FF2B5EF4-FFF2-40B4-BE49-F238E27FC236}">
                <a16:creationId xmlns:a16="http://schemas.microsoft.com/office/drawing/2014/main" id="{71BE6939-0C1A-40C1-9E34-0C67FD20A1C0}"/>
              </a:ext>
            </a:extLst>
          </p:cNvPr>
          <p:cNvSpPr>
            <a:spLocks noGrp="1"/>
          </p:cNvSpPr>
          <p:nvPr>
            <p:ph type="sldNum" sz="quarter" idx="12"/>
          </p:nvPr>
        </p:nvSpPr>
        <p:spPr/>
        <p:txBody>
          <a:bodyPr/>
          <a:lstStyle/>
          <a:p>
            <a:fld id="{EB9E5DA5-6055-4EBD-AF78-CBB20B4B5717}" type="slidenum">
              <a:rPr lang="en-US" smtClean="0"/>
              <a:pPr/>
              <a:t>56</a:t>
            </a:fld>
            <a:endParaRPr lang="en-US" dirty="0"/>
          </a:p>
        </p:txBody>
      </p:sp>
      <p:sp>
        <p:nvSpPr>
          <p:cNvPr id="40" name="TextBox 7">
            <a:extLst>
              <a:ext uri="{FF2B5EF4-FFF2-40B4-BE49-F238E27FC236}">
                <a16:creationId xmlns:a16="http://schemas.microsoft.com/office/drawing/2014/main" id="{1B1B105B-A260-4F4A-9152-23D051FD9610}"/>
              </a:ext>
            </a:extLst>
          </p:cNvPr>
          <p:cNvSpPr txBox="1">
            <a:spLocks noChangeArrowheads="1"/>
          </p:cNvSpPr>
          <p:nvPr/>
        </p:nvSpPr>
        <p:spPr bwMode="auto">
          <a:xfrm>
            <a:off x="5603005" y="1031852"/>
            <a:ext cx="6364261" cy="5632311"/>
          </a:xfrm>
          <a:prstGeom prst="rect">
            <a:avLst/>
          </a:prstGeom>
          <a:solidFill>
            <a:srgbClr val="5085B2">
              <a:alpha val="60000"/>
            </a:srgbClr>
          </a:solidFill>
          <a:ln>
            <a:noFill/>
          </a:ln>
        </p:spPr>
        <p:txBody>
          <a:bodyPr wrap="square">
            <a:spAutoFit/>
          </a:bodyPr>
          <a:lstStyle>
            <a:lvl1pPr marL="285750" indent="-285750">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342900" indent="-342900">
              <a:buFont typeface="Courier New" panose="02070309020205020404" pitchFamily="49" charset="0"/>
              <a:buChar char="o"/>
            </a:pPr>
            <a:r>
              <a:rPr lang="en-US" altLang="ko-KR" b="1" dirty="0">
                <a:solidFill>
                  <a:srgbClr val="FFFF00"/>
                </a:solidFill>
              </a:rPr>
              <a:t>Kolom (5) </a:t>
            </a:r>
            <a:r>
              <a:rPr lang="en-US" altLang="ko-KR" b="1" dirty="0" err="1">
                <a:solidFill>
                  <a:srgbClr val="FFFF00"/>
                </a:solidFill>
              </a:rPr>
              <a:t>Definisi</a:t>
            </a:r>
            <a:r>
              <a:rPr lang="en-US" altLang="ko-KR" dirty="0">
                <a:solidFill>
                  <a:schemeClr val="bg1"/>
                </a:solidFill>
              </a:rPr>
              <a:t> : </a:t>
            </a:r>
            <a:r>
              <a:rPr lang="id-ID" sz="1600" dirty="0">
                <a:solidFill>
                  <a:schemeClr val="bg1"/>
                </a:solidFill>
              </a:rPr>
              <a:t>Definisi menurut </a:t>
            </a:r>
            <a:r>
              <a:rPr lang="en-US" sz="1600" dirty="0" err="1">
                <a:solidFill>
                  <a:schemeClr val="bg1"/>
                </a:solidFill>
              </a:rPr>
              <a:t>Perpres</a:t>
            </a:r>
            <a:r>
              <a:rPr lang="en-US" sz="1600" dirty="0">
                <a:solidFill>
                  <a:schemeClr val="bg1"/>
                </a:solidFill>
              </a:rPr>
              <a:t> SDI </a:t>
            </a:r>
            <a:r>
              <a:rPr lang="id-ID" sz="1600" dirty="0">
                <a:solidFill>
                  <a:schemeClr val="bg1"/>
                </a:solidFill>
              </a:rPr>
              <a:t>adalah penjelasan tentang data yang memberi batas atau membedakan secara jelas arti dan cakupan data tertentu dengan data yang lain.</a:t>
            </a:r>
            <a:endParaRPr lang="en-US" sz="1600" dirty="0">
              <a:solidFill>
                <a:schemeClr val="bg1"/>
              </a:solidFill>
            </a:endParaRPr>
          </a:p>
          <a:p>
            <a:pPr marL="342900" indent="-342900">
              <a:buFont typeface="Courier New" panose="02070309020205020404" pitchFamily="49" charset="0"/>
              <a:buChar char="o"/>
            </a:pPr>
            <a:r>
              <a:rPr lang="en-US" altLang="ko-KR" b="1" dirty="0">
                <a:solidFill>
                  <a:srgbClr val="FFFF00"/>
                </a:solidFill>
              </a:rPr>
              <a:t>Kolom (6) </a:t>
            </a:r>
            <a:r>
              <a:rPr lang="en-US" altLang="ko-KR" b="1" dirty="0" err="1">
                <a:solidFill>
                  <a:srgbClr val="FFFF00"/>
                </a:solidFill>
              </a:rPr>
              <a:t>Referensi</a:t>
            </a:r>
            <a:r>
              <a:rPr lang="en-US" altLang="ko-KR" b="1" dirty="0">
                <a:solidFill>
                  <a:srgbClr val="FFFF00"/>
                </a:solidFill>
              </a:rPr>
              <a:t> </a:t>
            </a:r>
            <a:r>
              <a:rPr lang="en-US" altLang="ko-KR" b="1" dirty="0" err="1">
                <a:solidFill>
                  <a:srgbClr val="FFFF00"/>
                </a:solidFill>
              </a:rPr>
              <a:t>Pemilihan</a:t>
            </a:r>
            <a:r>
              <a:rPr lang="en-US" altLang="ko-KR" sz="1600" dirty="0">
                <a:solidFill>
                  <a:schemeClr val="bg1"/>
                </a:solidFill>
              </a:rPr>
              <a:t> : </a:t>
            </a:r>
            <a:r>
              <a:rPr lang="sv-SE" sz="1600" dirty="0">
                <a:solidFill>
                  <a:schemeClr val="bg1"/>
                </a:solidFill>
              </a:rPr>
              <a:t>Referensi pemilihan variabel merupakan sumber rujukan yang digunakan sebagai acuan dalam melakukan penentuan dan penggunaan variabel terkait.</a:t>
            </a:r>
            <a:endParaRPr lang="en-US" sz="1600" dirty="0">
              <a:solidFill>
                <a:schemeClr val="bg1"/>
              </a:solidFill>
            </a:endParaRPr>
          </a:p>
          <a:p>
            <a:pPr marL="342900" indent="-342900">
              <a:buFont typeface="Courier New" panose="02070309020205020404" pitchFamily="49" charset="0"/>
              <a:buChar char="o"/>
            </a:pPr>
            <a:r>
              <a:rPr lang="en-US" altLang="ko-KR" b="1" dirty="0">
                <a:solidFill>
                  <a:srgbClr val="FFFF00"/>
                </a:solidFill>
              </a:rPr>
              <a:t>Kolom (7) </a:t>
            </a:r>
            <a:r>
              <a:rPr lang="en-US" altLang="ko-KR" b="1" dirty="0" err="1">
                <a:solidFill>
                  <a:srgbClr val="FFFF00"/>
                </a:solidFill>
              </a:rPr>
              <a:t>Referensi</a:t>
            </a:r>
            <a:r>
              <a:rPr lang="en-US" altLang="ko-KR" b="1" dirty="0">
                <a:solidFill>
                  <a:srgbClr val="FFFF00"/>
                </a:solidFill>
              </a:rPr>
              <a:t> Waktu:</a:t>
            </a:r>
            <a:r>
              <a:rPr lang="en-US" altLang="ko-KR" b="1" dirty="0">
                <a:solidFill>
                  <a:schemeClr val="bg1"/>
                </a:solidFill>
              </a:rPr>
              <a:t> </a:t>
            </a:r>
            <a:r>
              <a:rPr lang="en-US" altLang="ko-KR" sz="1600" dirty="0" err="1">
                <a:solidFill>
                  <a:schemeClr val="bg1"/>
                </a:solidFill>
              </a:rPr>
              <a:t>batasan</a:t>
            </a:r>
            <a:r>
              <a:rPr lang="en-US" altLang="ko-KR" sz="1600" dirty="0">
                <a:solidFill>
                  <a:schemeClr val="bg1"/>
                </a:solidFill>
              </a:rPr>
              <a:t> </a:t>
            </a:r>
            <a:r>
              <a:rPr lang="en-US" altLang="ko-KR" sz="1600" dirty="0" err="1">
                <a:solidFill>
                  <a:schemeClr val="bg1"/>
                </a:solidFill>
              </a:rPr>
              <a:t>waktu</a:t>
            </a:r>
            <a:r>
              <a:rPr lang="en-US" altLang="ko-KR" sz="1600" dirty="0">
                <a:solidFill>
                  <a:schemeClr val="bg1"/>
                </a:solidFill>
              </a:rPr>
              <a:t> yang </a:t>
            </a:r>
            <a:r>
              <a:rPr lang="en-US" altLang="ko-KR" sz="1600" dirty="0" err="1">
                <a:solidFill>
                  <a:schemeClr val="bg1"/>
                </a:solidFill>
              </a:rPr>
              <a:t>menggambarkan</a:t>
            </a:r>
            <a:r>
              <a:rPr lang="en-US" altLang="ko-KR" sz="1600" dirty="0">
                <a:solidFill>
                  <a:schemeClr val="bg1"/>
                </a:solidFill>
              </a:rPr>
              <a:t> </a:t>
            </a:r>
            <a:r>
              <a:rPr lang="en-US" altLang="ko-KR" sz="1600" dirty="0" err="1">
                <a:solidFill>
                  <a:schemeClr val="bg1"/>
                </a:solidFill>
              </a:rPr>
              <a:t>nilai</a:t>
            </a:r>
            <a:r>
              <a:rPr lang="en-US" altLang="ko-KR" sz="1600" dirty="0">
                <a:solidFill>
                  <a:schemeClr val="bg1"/>
                </a:solidFill>
              </a:rPr>
              <a:t> </a:t>
            </a:r>
            <a:r>
              <a:rPr lang="en-US" altLang="ko-KR" sz="1600" dirty="0" err="1">
                <a:solidFill>
                  <a:schemeClr val="bg1"/>
                </a:solidFill>
              </a:rPr>
              <a:t>variabel</a:t>
            </a:r>
            <a:r>
              <a:rPr lang="en-US" altLang="ko-KR" sz="1600" dirty="0">
                <a:solidFill>
                  <a:schemeClr val="bg1"/>
                </a:solidFill>
              </a:rPr>
              <a:t> yang </a:t>
            </a:r>
            <a:r>
              <a:rPr lang="en-US" altLang="ko-KR" sz="1600" dirty="0" err="1">
                <a:solidFill>
                  <a:schemeClr val="bg1"/>
                </a:solidFill>
              </a:rPr>
              <a:t>dikumpulkan</a:t>
            </a:r>
            <a:r>
              <a:rPr lang="en-US" altLang="ko-KR" sz="1600" dirty="0">
                <a:solidFill>
                  <a:schemeClr val="bg1"/>
                </a:solidFill>
              </a:rPr>
              <a:t>. </a:t>
            </a:r>
            <a:r>
              <a:rPr lang="en-US" altLang="ko-KR" sz="1600" dirty="0" err="1">
                <a:solidFill>
                  <a:schemeClr val="bg1"/>
                </a:solidFill>
              </a:rPr>
              <a:t>Dapat</a:t>
            </a:r>
            <a:r>
              <a:rPr lang="en-US" altLang="ko-KR" sz="1600" dirty="0">
                <a:solidFill>
                  <a:schemeClr val="bg1"/>
                </a:solidFill>
              </a:rPr>
              <a:t> </a:t>
            </a:r>
            <a:r>
              <a:rPr lang="en-US" altLang="ko-KR" sz="1600" dirty="0" err="1">
                <a:solidFill>
                  <a:schemeClr val="bg1"/>
                </a:solidFill>
              </a:rPr>
              <a:t>berupa</a:t>
            </a:r>
            <a:r>
              <a:rPr lang="en-US" altLang="ko-KR" sz="1600" dirty="0">
                <a:solidFill>
                  <a:schemeClr val="bg1"/>
                </a:solidFill>
              </a:rPr>
              <a:t> pada </a:t>
            </a:r>
            <a:r>
              <a:rPr lang="en-US" altLang="ko-KR" sz="1600" dirty="0" err="1">
                <a:solidFill>
                  <a:schemeClr val="bg1"/>
                </a:solidFill>
              </a:rPr>
              <a:t>saat</a:t>
            </a:r>
            <a:r>
              <a:rPr lang="en-US" altLang="ko-KR" sz="1600" dirty="0">
                <a:solidFill>
                  <a:schemeClr val="bg1"/>
                </a:solidFill>
              </a:rPr>
              <a:t> </a:t>
            </a:r>
            <a:r>
              <a:rPr lang="en-US" altLang="ko-KR" sz="1600" dirty="0" err="1">
                <a:solidFill>
                  <a:schemeClr val="bg1"/>
                </a:solidFill>
              </a:rPr>
              <a:t>pencacahan</a:t>
            </a:r>
            <a:r>
              <a:rPr lang="en-US" altLang="ko-KR" sz="1600" dirty="0">
                <a:solidFill>
                  <a:schemeClr val="bg1"/>
                </a:solidFill>
              </a:rPr>
              <a:t> </a:t>
            </a:r>
            <a:r>
              <a:rPr lang="en-US" altLang="ko-KR" sz="1600" dirty="0" err="1">
                <a:solidFill>
                  <a:schemeClr val="bg1"/>
                </a:solidFill>
              </a:rPr>
              <a:t>atau</a:t>
            </a:r>
            <a:r>
              <a:rPr lang="en-US" altLang="ko-KR" sz="1600" dirty="0">
                <a:solidFill>
                  <a:schemeClr val="bg1"/>
                </a:solidFill>
              </a:rPr>
              <a:t> </a:t>
            </a:r>
            <a:r>
              <a:rPr lang="en-US" altLang="ko-KR" sz="1600" dirty="0" err="1">
                <a:solidFill>
                  <a:schemeClr val="bg1"/>
                </a:solidFill>
              </a:rPr>
              <a:t>pengumpulan</a:t>
            </a:r>
            <a:r>
              <a:rPr lang="en-US" altLang="ko-KR" sz="1600" dirty="0">
                <a:solidFill>
                  <a:schemeClr val="bg1"/>
                </a:solidFill>
              </a:rPr>
              <a:t> data, </a:t>
            </a:r>
            <a:r>
              <a:rPr lang="en-US" altLang="ko-KR" sz="1600" dirty="0" err="1">
                <a:solidFill>
                  <a:schemeClr val="bg1"/>
                </a:solidFill>
              </a:rPr>
              <a:t>seminggu</a:t>
            </a:r>
            <a:r>
              <a:rPr lang="en-US" altLang="ko-KR" sz="1600" dirty="0">
                <a:solidFill>
                  <a:schemeClr val="bg1"/>
                </a:solidFill>
              </a:rPr>
              <a:t> </a:t>
            </a:r>
            <a:r>
              <a:rPr lang="en-US" altLang="ko-KR" sz="1600" dirty="0" err="1">
                <a:solidFill>
                  <a:schemeClr val="bg1"/>
                </a:solidFill>
              </a:rPr>
              <a:t>terakhir</a:t>
            </a:r>
            <a:r>
              <a:rPr lang="en-US" altLang="ko-KR" sz="1600" dirty="0">
                <a:solidFill>
                  <a:schemeClr val="bg1"/>
                </a:solidFill>
              </a:rPr>
              <a:t>, </a:t>
            </a:r>
            <a:r>
              <a:rPr lang="en-US" altLang="ko-KR" sz="1600" dirty="0" err="1">
                <a:solidFill>
                  <a:schemeClr val="bg1"/>
                </a:solidFill>
              </a:rPr>
              <a:t>sebulan</a:t>
            </a:r>
            <a:r>
              <a:rPr lang="en-US" altLang="ko-KR" sz="1600" dirty="0">
                <a:solidFill>
                  <a:schemeClr val="bg1"/>
                </a:solidFill>
              </a:rPr>
              <a:t> </a:t>
            </a:r>
            <a:r>
              <a:rPr lang="en-US" altLang="ko-KR" sz="1600" dirty="0" err="1">
                <a:solidFill>
                  <a:schemeClr val="bg1"/>
                </a:solidFill>
              </a:rPr>
              <a:t>terakhir</a:t>
            </a:r>
            <a:r>
              <a:rPr lang="en-US" altLang="ko-KR" sz="1600" dirty="0">
                <a:solidFill>
                  <a:schemeClr val="bg1"/>
                </a:solidFill>
              </a:rPr>
              <a:t>, </a:t>
            </a:r>
            <a:r>
              <a:rPr lang="en-US" altLang="ko-KR" sz="1600" dirty="0" err="1">
                <a:solidFill>
                  <a:schemeClr val="bg1"/>
                </a:solidFill>
              </a:rPr>
              <a:t>dalam</a:t>
            </a:r>
            <a:r>
              <a:rPr lang="en-US" altLang="ko-KR" sz="1600" dirty="0">
                <a:solidFill>
                  <a:schemeClr val="bg1"/>
                </a:solidFill>
              </a:rPr>
              <a:t> </a:t>
            </a:r>
            <a:r>
              <a:rPr lang="en-US" altLang="ko-KR" sz="1600" dirty="0" err="1">
                <a:solidFill>
                  <a:schemeClr val="bg1"/>
                </a:solidFill>
              </a:rPr>
              <a:t>satu</a:t>
            </a:r>
            <a:r>
              <a:rPr lang="en-US" altLang="ko-KR" sz="1600" dirty="0">
                <a:solidFill>
                  <a:schemeClr val="bg1"/>
                </a:solidFill>
              </a:rPr>
              <a:t> </a:t>
            </a:r>
            <a:r>
              <a:rPr lang="en-US" altLang="ko-KR" sz="1600" dirty="0" err="1">
                <a:solidFill>
                  <a:schemeClr val="bg1"/>
                </a:solidFill>
              </a:rPr>
              <a:t>tahun</a:t>
            </a:r>
            <a:r>
              <a:rPr lang="en-US" altLang="ko-KR" sz="1600" dirty="0">
                <a:solidFill>
                  <a:schemeClr val="bg1"/>
                </a:solidFill>
              </a:rPr>
              <a:t> </a:t>
            </a:r>
            <a:r>
              <a:rPr lang="en-US" altLang="ko-KR" sz="1600" dirty="0" err="1">
                <a:solidFill>
                  <a:schemeClr val="bg1"/>
                </a:solidFill>
              </a:rPr>
              <a:t>terakhir</a:t>
            </a:r>
            <a:r>
              <a:rPr lang="en-US" altLang="ko-KR" sz="1600" dirty="0">
                <a:solidFill>
                  <a:schemeClr val="bg1"/>
                </a:solidFill>
              </a:rPr>
              <a:t>, </a:t>
            </a:r>
            <a:r>
              <a:rPr lang="en-US" altLang="ko-KR" sz="1600" dirty="0" err="1">
                <a:solidFill>
                  <a:schemeClr val="bg1"/>
                </a:solidFill>
              </a:rPr>
              <a:t>dsb</a:t>
            </a:r>
            <a:r>
              <a:rPr lang="en-US" altLang="ko-KR" sz="1600" dirty="0">
                <a:solidFill>
                  <a:schemeClr val="bg1"/>
                </a:solidFill>
              </a:rPr>
              <a:t>.</a:t>
            </a:r>
            <a:endParaRPr lang="en-US" sz="1600" dirty="0">
              <a:solidFill>
                <a:schemeClr val="bg1"/>
              </a:solidFill>
            </a:endParaRPr>
          </a:p>
          <a:p>
            <a:pPr marL="342900" indent="-342900">
              <a:buFont typeface="Courier New" panose="02070309020205020404" pitchFamily="49" charset="0"/>
              <a:buChar char="o"/>
            </a:pPr>
            <a:r>
              <a:rPr lang="en-US" altLang="ko-KR" b="1" dirty="0">
                <a:solidFill>
                  <a:srgbClr val="FFFF00"/>
                </a:solidFill>
              </a:rPr>
              <a:t>Kolom (8) </a:t>
            </a:r>
            <a:r>
              <a:rPr lang="en-US" altLang="ko-KR" b="1" dirty="0" err="1">
                <a:solidFill>
                  <a:srgbClr val="FFFF00"/>
                </a:solidFill>
              </a:rPr>
              <a:t>Tipe</a:t>
            </a:r>
            <a:r>
              <a:rPr lang="en-US" altLang="ko-KR" b="1" dirty="0">
                <a:solidFill>
                  <a:srgbClr val="FFFF00"/>
                </a:solidFill>
              </a:rPr>
              <a:t> Data</a:t>
            </a:r>
            <a:r>
              <a:rPr lang="en-US" altLang="ko-KR" b="1" dirty="0">
                <a:solidFill>
                  <a:schemeClr val="bg1"/>
                </a:solidFill>
              </a:rPr>
              <a:t> </a:t>
            </a:r>
            <a:r>
              <a:rPr lang="en-US" altLang="ko-KR" sz="1800" dirty="0">
                <a:solidFill>
                  <a:schemeClr val="bg1"/>
                </a:solidFill>
              </a:rPr>
              <a:t>: </a:t>
            </a:r>
            <a:r>
              <a:rPr lang="en-US" sz="1600" dirty="0" err="1">
                <a:solidFill>
                  <a:schemeClr val="bg1"/>
                </a:solidFill>
              </a:rPr>
              <a:t>Tipe</a:t>
            </a:r>
            <a:r>
              <a:rPr lang="en-US" sz="1600" dirty="0">
                <a:solidFill>
                  <a:schemeClr val="bg1"/>
                </a:solidFill>
              </a:rPr>
              <a:t> data </a:t>
            </a:r>
            <a:r>
              <a:rPr lang="en-US" sz="1600" dirty="0" err="1">
                <a:solidFill>
                  <a:schemeClr val="bg1"/>
                </a:solidFill>
              </a:rPr>
              <a:t>merupakan</a:t>
            </a:r>
            <a:r>
              <a:rPr lang="en-US" sz="1600" dirty="0">
                <a:solidFill>
                  <a:schemeClr val="bg1"/>
                </a:solidFill>
              </a:rPr>
              <a:t> </a:t>
            </a:r>
            <a:r>
              <a:rPr lang="en-US" sz="1600" dirty="0" err="1">
                <a:solidFill>
                  <a:schemeClr val="bg1"/>
                </a:solidFill>
              </a:rPr>
              <a:t>jenis</a:t>
            </a:r>
            <a:r>
              <a:rPr lang="en-US" sz="1600" dirty="0">
                <a:solidFill>
                  <a:schemeClr val="bg1"/>
                </a:solidFill>
              </a:rPr>
              <a:t> </a:t>
            </a:r>
            <a:r>
              <a:rPr lang="en-US" sz="1600" dirty="0" err="1">
                <a:solidFill>
                  <a:schemeClr val="bg1"/>
                </a:solidFill>
              </a:rPr>
              <a:t>tipe</a:t>
            </a:r>
            <a:r>
              <a:rPr lang="en-US" sz="1600" dirty="0">
                <a:solidFill>
                  <a:schemeClr val="bg1"/>
                </a:solidFill>
              </a:rPr>
              <a:t> data yang </a:t>
            </a:r>
            <a:r>
              <a:rPr lang="en-US" sz="1600" dirty="0" err="1">
                <a:solidFill>
                  <a:schemeClr val="bg1"/>
                </a:solidFill>
              </a:rPr>
              <a:t>biasa</a:t>
            </a:r>
            <a:r>
              <a:rPr lang="en-US" sz="1600" dirty="0">
                <a:solidFill>
                  <a:schemeClr val="bg1"/>
                </a:solidFill>
              </a:rPr>
              <a:t> </a:t>
            </a:r>
            <a:r>
              <a:rPr lang="en-US" sz="1600" dirty="0" err="1">
                <a:solidFill>
                  <a:schemeClr val="bg1"/>
                </a:solidFill>
              </a:rPr>
              <a:t>dikenal</a:t>
            </a:r>
            <a:r>
              <a:rPr lang="en-US" sz="1600" dirty="0">
                <a:solidFill>
                  <a:schemeClr val="bg1"/>
                </a:solidFill>
              </a:rPr>
              <a:t> </a:t>
            </a:r>
            <a:r>
              <a:rPr lang="en-US" sz="1600" dirty="0" err="1">
                <a:solidFill>
                  <a:schemeClr val="bg1"/>
                </a:solidFill>
              </a:rPr>
              <a:t>dalam</a:t>
            </a:r>
            <a:r>
              <a:rPr lang="en-US" sz="1600" dirty="0">
                <a:solidFill>
                  <a:schemeClr val="bg1"/>
                </a:solidFill>
              </a:rPr>
              <a:t> </a:t>
            </a:r>
            <a:r>
              <a:rPr lang="en-US" sz="1600" dirty="0" err="1">
                <a:solidFill>
                  <a:schemeClr val="bg1"/>
                </a:solidFill>
              </a:rPr>
              <a:t>bahasa</a:t>
            </a:r>
            <a:r>
              <a:rPr lang="en-US" sz="1600" dirty="0">
                <a:solidFill>
                  <a:schemeClr val="bg1"/>
                </a:solidFill>
              </a:rPr>
              <a:t> </a:t>
            </a:r>
            <a:r>
              <a:rPr lang="en-US" sz="1600" dirty="0" err="1">
                <a:solidFill>
                  <a:schemeClr val="bg1"/>
                </a:solidFill>
              </a:rPr>
              <a:t>pemprograman</a:t>
            </a:r>
            <a:r>
              <a:rPr lang="en-US" sz="1600" dirty="0">
                <a:solidFill>
                  <a:schemeClr val="bg1"/>
                </a:solidFill>
              </a:rPr>
              <a:t> dan computer yang </a:t>
            </a:r>
            <a:r>
              <a:rPr lang="en-US" sz="1600" dirty="0" err="1">
                <a:solidFill>
                  <a:schemeClr val="bg1"/>
                </a:solidFill>
              </a:rPr>
              <a:t>digunakan</a:t>
            </a:r>
            <a:r>
              <a:rPr lang="en-US" sz="1600" dirty="0">
                <a:solidFill>
                  <a:schemeClr val="bg1"/>
                </a:solidFill>
              </a:rPr>
              <a:t> </a:t>
            </a:r>
            <a:r>
              <a:rPr lang="en-US" sz="1600" dirty="0" err="1">
                <a:solidFill>
                  <a:schemeClr val="bg1"/>
                </a:solidFill>
              </a:rPr>
              <a:t>sebagai</a:t>
            </a:r>
            <a:r>
              <a:rPr lang="en-US" sz="1600" dirty="0">
                <a:solidFill>
                  <a:schemeClr val="bg1"/>
                </a:solidFill>
              </a:rPr>
              <a:t> </a:t>
            </a:r>
            <a:r>
              <a:rPr lang="en-US" sz="1600" dirty="0" err="1">
                <a:solidFill>
                  <a:schemeClr val="bg1"/>
                </a:solidFill>
              </a:rPr>
              <a:t>bentuk</a:t>
            </a:r>
            <a:r>
              <a:rPr lang="en-US" sz="1600" dirty="0">
                <a:solidFill>
                  <a:schemeClr val="bg1"/>
                </a:solidFill>
              </a:rPr>
              <a:t> </a:t>
            </a:r>
            <a:r>
              <a:rPr lang="en-US" sz="1600" dirty="0" err="1">
                <a:solidFill>
                  <a:schemeClr val="bg1"/>
                </a:solidFill>
              </a:rPr>
              <a:t>klasifikasi</a:t>
            </a:r>
            <a:r>
              <a:rPr lang="en-US" sz="1600" dirty="0">
                <a:solidFill>
                  <a:schemeClr val="bg1"/>
                </a:solidFill>
              </a:rPr>
              <a:t> data </a:t>
            </a:r>
            <a:r>
              <a:rPr lang="en-US" sz="1600" dirty="0" err="1">
                <a:solidFill>
                  <a:schemeClr val="bg1"/>
                </a:solidFill>
              </a:rPr>
              <a:t>untuk</a:t>
            </a:r>
            <a:r>
              <a:rPr lang="en-US" sz="1600" dirty="0">
                <a:solidFill>
                  <a:schemeClr val="bg1"/>
                </a:solidFill>
              </a:rPr>
              <a:t> </a:t>
            </a:r>
            <a:r>
              <a:rPr lang="en-US" sz="1600" dirty="0" err="1">
                <a:solidFill>
                  <a:schemeClr val="bg1"/>
                </a:solidFill>
              </a:rPr>
              <a:t>mempermudah</a:t>
            </a:r>
            <a:r>
              <a:rPr lang="en-US" sz="1600" dirty="0">
                <a:solidFill>
                  <a:schemeClr val="bg1"/>
                </a:solidFill>
              </a:rPr>
              <a:t> </a:t>
            </a:r>
            <a:r>
              <a:rPr lang="en-US" sz="1600" dirty="0" err="1">
                <a:solidFill>
                  <a:schemeClr val="bg1"/>
                </a:solidFill>
              </a:rPr>
              <a:t>kategori</a:t>
            </a:r>
            <a:r>
              <a:rPr lang="en-US" sz="1600" dirty="0">
                <a:solidFill>
                  <a:schemeClr val="bg1"/>
                </a:solidFill>
              </a:rPr>
              <a:t> </a:t>
            </a:r>
            <a:r>
              <a:rPr lang="en-US" sz="1600" dirty="0" err="1">
                <a:solidFill>
                  <a:schemeClr val="bg1"/>
                </a:solidFill>
              </a:rPr>
              <a:t>dalam</a:t>
            </a:r>
            <a:r>
              <a:rPr lang="en-US" sz="1600" dirty="0">
                <a:solidFill>
                  <a:schemeClr val="bg1"/>
                </a:solidFill>
              </a:rPr>
              <a:t> Bahasa </a:t>
            </a:r>
            <a:r>
              <a:rPr lang="en-US" sz="1600" dirty="0" err="1">
                <a:solidFill>
                  <a:schemeClr val="bg1"/>
                </a:solidFill>
              </a:rPr>
              <a:t>pemrograman</a:t>
            </a:r>
            <a:r>
              <a:rPr lang="en-US" sz="1600" dirty="0">
                <a:solidFill>
                  <a:schemeClr val="bg1"/>
                </a:solidFill>
              </a:rPr>
              <a:t>. </a:t>
            </a:r>
            <a:r>
              <a:rPr lang="en-US" sz="1600" dirty="0" err="1">
                <a:solidFill>
                  <a:schemeClr val="bg1"/>
                </a:solidFill>
              </a:rPr>
              <a:t>Seperti</a:t>
            </a:r>
            <a:r>
              <a:rPr lang="en-US" sz="1600" dirty="0">
                <a:solidFill>
                  <a:schemeClr val="bg1"/>
                </a:solidFill>
              </a:rPr>
              <a:t>: Integer, Float, Character, String, dan Array.</a:t>
            </a:r>
          </a:p>
          <a:p>
            <a:pPr marL="342900" indent="-342900">
              <a:buFont typeface="Courier New" panose="02070309020205020404" pitchFamily="49" charset="0"/>
              <a:buChar char="o"/>
            </a:pPr>
            <a:r>
              <a:rPr lang="en-US" altLang="ko-KR" sz="1600" b="1" dirty="0">
                <a:solidFill>
                  <a:srgbClr val="FFFF00"/>
                </a:solidFill>
              </a:rPr>
              <a:t>Kolom (9) </a:t>
            </a:r>
            <a:r>
              <a:rPr lang="en-US" altLang="ko-KR" sz="1600" b="1" dirty="0" err="1">
                <a:solidFill>
                  <a:srgbClr val="FFFF00"/>
                </a:solidFill>
              </a:rPr>
              <a:t>Klasifikasi</a:t>
            </a:r>
            <a:r>
              <a:rPr lang="en-US" altLang="ko-KR" sz="1600" b="1" dirty="0">
                <a:solidFill>
                  <a:srgbClr val="FFFF00"/>
                </a:solidFill>
              </a:rPr>
              <a:t> </a:t>
            </a:r>
            <a:r>
              <a:rPr lang="en-US" altLang="ko-KR" sz="1600" b="1" dirty="0" err="1">
                <a:solidFill>
                  <a:srgbClr val="FFFF00"/>
                </a:solidFill>
              </a:rPr>
              <a:t>Isian</a:t>
            </a:r>
            <a:r>
              <a:rPr lang="en-US" altLang="ko-KR" sz="1600" b="1" dirty="0">
                <a:solidFill>
                  <a:srgbClr val="FFFF00"/>
                </a:solidFill>
              </a:rPr>
              <a:t> : </a:t>
            </a:r>
            <a:r>
              <a:rPr lang="en-US" altLang="ko-KR" sz="1600" dirty="0">
                <a:solidFill>
                  <a:schemeClr val="bg1"/>
                </a:solidFill>
              </a:rPr>
              <a:t>Daftar </a:t>
            </a:r>
            <a:r>
              <a:rPr lang="en-US" altLang="ko-KR" sz="1600" dirty="0" err="1">
                <a:solidFill>
                  <a:schemeClr val="bg1"/>
                </a:solidFill>
              </a:rPr>
              <a:t>kode</a:t>
            </a:r>
            <a:r>
              <a:rPr lang="en-US" altLang="ko-KR" sz="1600" dirty="0">
                <a:solidFill>
                  <a:schemeClr val="bg1"/>
                </a:solidFill>
              </a:rPr>
              <a:t> </a:t>
            </a:r>
            <a:r>
              <a:rPr lang="en-US" altLang="ko-KR" sz="1600" dirty="0" err="1">
                <a:solidFill>
                  <a:schemeClr val="bg1"/>
                </a:solidFill>
              </a:rPr>
              <a:t>atau</a:t>
            </a:r>
            <a:r>
              <a:rPr lang="en-US" altLang="ko-KR" sz="1600" dirty="0">
                <a:solidFill>
                  <a:schemeClr val="bg1"/>
                </a:solidFill>
              </a:rPr>
              <a:t> domain </a:t>
            </a:r>
            <a:r>
              <a:rPr lang="en-US" altLang="ko-KR" sz="1600" dirty="0" err="1">
                <a:solidFill>
                  <a:schemeClr val="bg1"/>
                </a:solidFill>
              </a:rPr>
              <a:t>nilai</a:t>
            </a:r>
            <a:r>
              <a:rPr lang="en-US" altLang="ko-KR" sz="1600" dirty="0">
                <a:solidFill>
                  <a:schemeClr val="bg1"/>
                </a:solidFill>
              </a:rPr>
              <a:t> </a:t>
            </a:r>
            <a:r>
              <a:rPr lang="en-US" altLang="ko-KR" sz="1600" dirty="0" err="1">
                <a:solidFill>
                  <a:schemeClr val="bg1"/>
                </a:solidFill>
              </a:rPr>
              <a:t>merupakan</a:t>
            </a:r>
            <a:r>
              <a:rPr lang="en-US" altLang="ko-KR" sz="1600" dirty="0">
                <a:solidFill>
                  <a:schemeClr val="bg1"/>
                </a:solidFill>
              </a:rPr>
              <a:t> </a:t>
            </a:r>
            <a:r>
              <a:rPr lang="en-US" altLang="ko-KR" sz="1600" dirty="0" err="1">
                <a:solidFill>
                  <a:schemeClr val="bg1"/>
                </a:solidFill>
              </a:rPr>
              <a:t>suatu</a:t>
            </a:r>
            <a:r>
              <a:rPr lang="en-US" altLang="ko-KR" sz="1600" dirty="0">
                <a:solidFill>
                  <a:schemeClr val="bg1"/>
                </a:solidFill>
              </a:rPr>
              <a:t> </a:t>
            </a:r>
            <a:r>
              <a:rPr lang="en-US" altLang="ko-KR" sz="1600" dirty="0" err="1">
                <a:solidFill>
                  <a:schemeClr val="bg1"/>
                </a:solidFill>
              </a:rPr>
              <a:t>pengkategorian</a:t>
            </a:r>
            <a:r>
              <a:rPr lang="en-US" altLang="ko-KR" sz="1600" dirty="0">
                <a:solidFill>
                  <a:schemeClr val="bg1"/>
                </a:solidFill>
              </a:rPr>
              <a:t> yang </a:t>
            </a:r>
            <a:r>
              <a:rPr lang="en-US" altLang="ko-KR" sz="1600" dirty="0" err="1">
                <a:solidFill>
                  <a:schemeClr val="bg1"/>
                </a:solidFill>
              </a:rPr>
              <a:t>berlaku</a:t>
            </a:r>
            <a:r>
              <a:rPr lang="en-US" altLang="ko-KR" sz="1600" dirty="0">
                <a:solidFill>
                  <a:schemeClr val="bg1"/>
                </a:solidFill>
              </a:rPr>
              <a:t> pada </a:t>
            </a:r>
            <a:r>
              <a:rPr lang="en-US" altLang="ko-KR" sz="1600" dirty="0" err="1">
                <a:solidFill>
                  <a:schemeClr val="bg1"/>
                </a:solidFill>
              </a:rPr>
              <a:t>variabel</a:t>
            </a:r>
            <a:r>
              <a:rPr lang="en-US" altLang="ko-KR" sz="1600" dirty="0">
                <a:solidFill>
                  <a:schemeClr val="bg1"/>
                </a:solidFill>
              </a:rPr>
              <a:t> </a:t>
            </a:r>
            <a:r>
              <a:rPr lang="en-US" altLang="ko-KR" sz="1600" dirty="0" err="1">
                <a:solidFill>
                  <a:schemeClr val="bg1"/>
                </a:solidFill>
              </a:rPr>
              <a:t>terkait</a:t>
            </a:r>
            <a:r>
              <a:rPr lang="en-US" altLang="ko-KR" sz="1600" dirty="0">
                <a:solidFill>
                  <a:schemeClr val="bg1"/>
                </a:solidFill>
              </a:rPr>
              <a:t> </a:t>
            </a:r>
            <a:r>
              <a:rPr lang="en-US" altLang="ko-KR" sz="1600" dirty="0" err="1">
                <a:solidFill>
                  <a:schemeClr val="bg1"/>
                </a:solidFill>
              </a:rPr>
              <a:t>jika</a:t>
            </a:r>
            <a:r>
              <a:rPr lang="en-US" altLang="ko-KR" sz="1600" dirty="0">
                <a:solidFill>
                  <a:schemeClr val="bg1"/>
                </a:solidFill>
              </a:rPr>
              <a:t> </a:t>
            </a:r>
            <a:r>
              <a:rPr lang="en-US" altLang="ko-KR" sz="1600" dirty="0" err="1">
                <a:solidFill>
                  <a:schemeClr val="bg1"/>
                </a:solidFill>
              </a:rPr>
              <a:t>nilai</a:t>
            </a:r>
            <a:r>
              <a:rPr lang="en-US" altLang="ko-KR" sz="1600" dirty="0">
                <a:solidFill>
                  <a:schemeClr val="bg1"/>
                </a:solidFill>
              </a:rPr>
              <a:t> yang </a:t>
            </a:r>
            <a:r>
              <a:rPr lang="en-US" altLang="ko-KR" sz="1600" dirty="0" err="1">
                <a:solidFill>
                  <a:schemeClr val="bg1"/>
                </a:solidFill>
              </a:rPr>
              <a:t>dimaksud</a:t>
            </a:r>
            <a:r>
              <a:rPr lang="en-US" altLang="ko-KR" sz="1600" dirty="0">
                <a:solidFill>
                  <a:schemeClr val="bg1"/>
                </a:solidFill>
              </a:rPr>
              <a:t> </a:t>
            </a:r>
            <a:r>
              <a:rPr lang="en-US" altLang="ko-KR" sz="1600" dirty="0" err="1">
                <a:solidFill>
                  <a:schemeClr val="bg1"/>
                </a:solidFill>
              </a:rPr>
              <a:t>dalam</a:t>
            </a:r>
            <a:r>
              <a:rPr lang="en-US" altLang="ko-KR" sz="1600" dirty="0">
                <a:solidFill>
                  <a:schemeClr val="bg1"/>
                </a:solidFill>
              </a:rPr>
              <a:t> </a:t>
            </a:r>
            <a:r>
              <a:rPr lang="en-US" altLang="ko-KR" sz="1600" dirty="0" err="1">
                <a:solidFill>
                  <a:schemeClr val="bg1"/>
                </a:solidFill>
              </a:rPr>
              <a:t>variabel</a:t>
            </a:r>
            <a:r>
              <a:rPr lang="en-US" altLang="ko-KR" sz="1600" dirty="0">
                <a:solidFill>
                  <a:schemeClr val="bg1"/>
                </a:solidFill>
              </a:rPr>
              <a:t> </a:t>
            </a:r>
            <a:r>
              <a:rPr lang="en-US" altLang="ko-KR" sz="1600" dirty="0" err="1">
                <a:solidFill>
                  <a:schemeClr val="bg1"/>
                </a:solidFill>
              </a:rPr>
              <a:t>tersebut</a:t>
            </a:r>
            <a:r>
              <a:rPr lang="en-US" altLang="ko-KR" sz="1600" dirty="0">
                <a:solidFill>
                  <a:schemeClr val="bg1"/>
                </a:solidFill>
              </a:rPr>
              <a:t> </a:t>
            </a:r>
            <a:r>
              <a:rPr lang="en-US" altLang="ko-KR" sz="1600" dirty="0" err="1">
                <a:solidFill>
                  <a:schemeClr val="bg1"/>
                </a:solidFill>
              </a:rPr>
              <a:t>merupakan</a:t>
            </a:r>
            <a:r>
              <a:rPr lang="en-US" altLang="ko-KR" sz="1600" dirty="0">
                <a:solidFill>
                  <a:schemeClr val="bg1"/>
                </a:solidFill>
              </a:rPr>
              <a:t> </a:t>
            </a:r>
            <a:r>
              <a:rPr lang="en-US" altLang="ko-KR" sz="1600" dirty="0" err="1">
                <a:solidFill>
                  <a:schemeClr val="bg1"/>
                </a:solidFill>
              </a:rPr>
              <a:t>suatu</a:t>
            </a:r>
            <a:r>
              <a:rPr lang="en-US" altLang="ko-KR" sz="1600" dirty="0">
                <a:solidFill>
                  <a:schemeClr val="bg1"/>
                </a:solidFill>
              </a:rPr>
              <a:t> </a:t>
            </a:r>
            <a:r>
              <a:rPr lang="en-US" altLang="ko-KR" sz="1600" dirty="0" err="1">
                <a:solidFill>
                  <a:schemeClr val="bg1"/>
                </a:solidFill>
              </a:rPr>
              <a:t>kategori</a:t>
            </a:r>
            <a:r>
              <a:rPr lang="en-US" altLang="ko-KR" sz="1600" dirty="0">
                <a:solidFill>
                  <a:schemeClr val="bg1"/>
                </a:solidFill>
              </a:rPr>
              <a:t>. </a:t>
            </a:r>
            <a:r>
              <a:rPr lang="fi-FI" altLang="ko-KR" sz="1600" dirty="0">
                <a:solidFill>
                  <a:schemeClr val="bg1"/>
                </a:solidFill>
              </a:rPr>
              <a:t>contoh, jenis kelamin laki-laki diberi kode 1 dan jenis kelamin perempuan diberi kode 2.</a:t>
            </a:r>
            <a:endParaRPr lang="en-US" altLang="ko-KR" sz="1600" b="1" dirty="0">
              <a:solidFill>
                <a:srgbClr val="FFFF00"/>
              </a:solidFill>
            </a:endParaRPr>
          </a:p>
        </p:txBody>
      </p:sp>
      <p:sp>
        <p:nvSpPr>
          <p:cNvPr id="13" name="文本框 25">
            <a:extLst>
              <a:ext uri="{FF2B5EF4-FFF2-40B4-BE49-F238E27FC236}">
                <a16:creationId xmlns:a16="http://schemas.microsoft.com/office/drawing/2014/main" id="{610D074A-687D-4A28-A687-C4CCAD79C3E4}"/>
              </a:ext>
            </a:extLst>
          </p:cNvPr>
          <p:cNvSpPr txBox="1"/>
          <p:nvPr/>
        </p:nvSpPr>
        <p:spPr>
          <a:xfrm>
            <a:off x="289732" y="157311"/>
            <a:ext cx="11129557" cy="1200329"/>
          </a:xfrm>
          <a:prstGeom prst="rect">
            <a:avLst/>
          </a:prstGeom>
          <a:noFill/>
        </p:spPr>
        <p:txBody>
          <a:bodyPr wrap="square" rtlCol="0">
            <a:spAutoFit/>
          </a:bodyPr>
          <a:lstStyle/>
          <a:p>
            <a:r>
              <a:rPr lang="en-US" altLang="zh-CN" sz="4400" dirty="0">
                <a:solidFill>
                  <a:srgbClr val="FFC000"/>
                </a:solidFill>
                <a:latin typeface="Franklin Gothic Medium Cond" panose="020B0606030402020204" pitchFamily="34" charset="0"/>
              </a:rPr>
              <a:t>Metadata </a:t>
            </a:r>
            <a:r>
              <a:rPr lang="en-US" altLang="zh-CN" sz="4400" dirty="0" err="1">
                <a:solidFill>
                  <a:srgbClr val="FFC000"/>
                </a:solidFill>
                <a:latin typeface="Franklin Gothic Medium Cond" panose="020B0606030402020204" pitchFamily="34" charset="0"/>
              </a:rPr>
              <a:t>Statistik</a:t>
            </a:r>
            <a:r>
              <a:rPr lang="en-US" altLang="zh-CN" sz="4400" dirty="0">
                <a:solidFill>
                  <a:srgbClr val="FFC000"/>
                </a:solidFill>
                <a:latin typeface="Franklin Gothic Medium Cond" panose="020B0606030402020204" pitchFamily="34" charset="0"/>
              </a:rPr>
              <a:t> - </a:t>
            </a:r>
            <a:r>
              <a:rPr lang="en-US" altLang="zh-CN" sz="4400" dirty="0" err="1">
                <a:solidFill>
                  <a:schemeClr val="bg1"/>
                </a:solidFill>
                <a:latin typeface="Franklin Gothic Medium Cond" panose="020B0606030402020204" pitchFamily="34" charset="0"/>
              </a:rPr>
              <a:t>Variabel</a:t>
            </a:r>
            <a:endParaRPr lang="en-US" altLang="zh-CN" sz="2800" dirty="0">
              <a:solidFill>
                <a:schemeClr val="bg1"/>
              </a:solidFill>
              <a:latin typeface="Franklin Gothic Medium Cond" panose="020B0606030402020204" pitchFamily="34" charset="0"/>
            </a:endParaRPr>
          </a:p>
          <a:p>
            <a:r>
              <a:rPr lang="en-US" altLang="zh-CN" sz="2800" dirty="0">
                <a:solidFill>
                  <a:schemeClr val="bg1"/>
                </a:solidFill>
                <a:latin typeface="Franklin Gothic Medium Cond" panose="020B0606030402020204" pitchFamily="34" charset="0"/>
              </a:rPr>
              <a:t>(MS-Var)</a:t>
            </a:r>
            <a:endParaRPr lang="en-US" altLang="zh-CN" sz="4400" dirty="0">
              <a:solidFill>
                <a:schemeClr val="bg1"/>
              </a:solidFill>
              <a:latin typeface="Franklin Gothic Medium Cond" panose="020B0606030402020204" pitchFamily="34" charset="0"/>
            </a:endParaRPr>
          </a:p>
        </p:txBody>
      </p:sp>
      <p:pic>
        <p:nvPicPr>
          <p:cNvPr id="4" name="Picture 3">
            <a:extLst>
              <a:ext uri="{FF2B5EF4-FFF2-40B4-BE49-F238E27FC236}">
                <a16:creationId xmlns:a16="http://schemas.microsoft.com/office/drawing/2014/main" id="{0DEA9A27-1BF4-4E18-AC02-75E12E993F25}"/>
              </a:ext>
            </a:extLst>
          </p:cNvPr>
          <p:cNvPicPr>
            <a:picLocks noChangeAspect="1"/>
          </p:cNvPicPr>
          <p:nvPr/>
        </p:nvPicPr>
        <p:blipFill>
          <a:blip r:embed="rId4"/>
          <a:stretch>
            <a:fillRect/>
          </a:stretch>
        </p:blipFill>
        <p:spPr>
          <a:xfrm>
            <a:off x="224733" y="2286635"/>
            <a:ext cx="5204517" cy="3019414"/>
          </a:xfrm>
          <a:prstGeom prst="rect">
            <a:avLst/>
          </a:prstGeom>
        </p:spPr>
      </p:pic>
      <p:cxnSp>
        <p:nvCxnSpPr>
          <p:cNvPr id="11" name="Connector: Elbow 10">
            <a:extLst>
              <a:ext uri="{FF2B5EF4-FFF2-40B4-BE49-F238E27FC236}">
                <a16:creationId xmlns:a16="http://schemas.microsoft.com/office/drawing/2014/main" id="{A8484AFE-6FA6-497B-BE89-E98F383D7F84}"/>
              </a:ext>
            </a:extLst>
          </p:cNvPr>
          <p:cNvCxnSpPr>
            <a:cxnSpLocks/>
          </p:cNvCxnSpPr>
          <p:nvPr/>
        </p:nvCxnSpPr>
        <p:spPr>
          <a:xfrm flipV="1">
            <a:off x="1166191" y="1241917"/>
            <a:ext cx="4436815" cy="1151995"/>
          </a:xfrm>
          <a:prstGeom prst="bentConnector3">
            <a:avLst>
              <a:gd name="adj1" fmla="val 119"/>
            </a:avLst>
          </a:prstGeom>
          <a:ln w="3810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4" name="Connector: Elbow 23">
            <a:extLst>
              <a:ext uri="{FF2B5EF4-FFF2-40B4-BE49-F238E27FC236}">
                <a16:creationId xmlns:a16="http://schemas.microsoft.com/office/drawing/2014/main" id="{02726FFD-AD47-43B7-91A2-5D84E5A82D2F}"/>
              </a:ext>
            </a:extLst>
          </p:cNvPr>
          <p:cNvCxnSpPr>
            <a:cxnSpLocks/>
          </p:cNvCxnSpPr>
          <p:nvPr/>
        </p:nvCxnSpPr>
        <p:spPr>
          <a:xfrm flipV="1">
            <a:off x="2557670" y="2286635"/>
            <a:ext cx="3032636" cy="362696"/>
          </a:xfrm>
          <a:prstGeom prst="bentConnector3">
            <a:avLst>
              <a:gd name="adj1" fmla="val 660"/>
            </a:avLst>
          </a:prstGeom>
          <a:ln w="3810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9" name="Connector: Elbow 18">
            <a:extLst>
              <a:ext uri="{FF2B5EF4-FFF2-40B4-BE49-F238E27FC236}">
                <a16:creationId xmlns:a16="http://schemas.microsoft.com/office/drawing/2014/main" id="{A2FC4A58-AA18-4A18-A131-A68540873673}"/>
              </a:ext>
            </a:extLst>
          </p:cNvPr>
          <p:cNvCxnSpPr>
            <a:cxnSpLocks/>
          </p:cNvCxnSpPr>
          <p:nvPr/>
        </p:nvCxnSpPr>
        <p:spPr>
          <a:xfrm>
            <a:off x="3238856" y="2816898"/>
            <a:ext cx="2351450" cy="474942"/>
          </a:xfrm>
          <a:prstGeom prst="bentConnector3">
            <a:avLst>
              <a:gd name="adj1" fmla="val -906"/>
            </a:avLst>
          </a:prstGeom>
          <a:ln w="3810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90318518-0F14-4995-A7B1-F997D466EA35}"/>
              </a:ext>
            </a:extLst>
          </p:cNvPr>
          <p:cNvCxnSpPr>
            <a:cxnSpLocks/>
          </p:cNvCxnSpPr>
          <p:nvPr/>
        </p:nvCxnSpPr>
        <p:spPr>
          <a:xfrm>
            <a:off x="4109751" y="2816898"/>
            <a:ext cx="1480555" cy="1440358"/>
          </a:xfrm>
          <a:prstGeom prst="bentConnector3">
            <a:avLst>
              <a:gd name="adj1" fmla="val 361"/>
            </a:avLst>
          </a:prstGeom>
          <a:ln w="3810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60" name="Connector: Elbow 59">
            <a:extLst>
              <a:ext uri="{FF2B5EF4-FFF2-40B4-BE49-F238E27FC236}">
                <a16:creationId xmlns:a16="http://schemas.microsoft.com/office/drawing/2014/main" id="{E3E982BB-9D3D-47E6-B854-A89AD6ECD7D7}"/>
              </a:ext>
            </a:extLst>
          </p:cNvPr>
          <p:cNvCxnSpPr>
            <a:cxnSpLocks/>
          </p:cNvCxnSpPr>
          <p:nvPr/>
        </p:nvCxnSpPr>
        <p:spPr>
          <a:xfrm rot="16200000" flipH="1">
            <a:off x="3826923" y="3840001"/>
            <a:ext cx="2799188" cy="752979"/>
          </a:xfrm>
          <a:prstGeom prst="bentConnector3">
            <a:avLst>
              <a:gd name="adj1" fmla="val 99891"/>
            </a:avLst>
          </a:prstGeom>
          <a:ln w="3810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22936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 name="Picture 43">
            <a:extLst>
              <a:ext uri="{FF2B5EF4-FFF2-40B4-BE49-F238E27FC236}">
                <a16:creationId xmlns:a16="http://schemas.microsoft.com/office/drawing/2014/main" id="{5209402F-D23E-4A3F-9069-DEDC64E852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2667000" y="-2667000"/>
            <a:ext cx="6858000" cy="12192000"/>
          </a:xfrm>
          <a:prstGeom prst="rect">
            <a:avLst/>
          </a:prstGeom>
        </p:spPr>
      </p:pic>
      <p:pic>
        <p:nvPicPr>
          <p:cNvPr id="5" name="Picture 4">
            <a:extLst>
              <a:ext uri="{FF2B5EF4-FFF2-40B4-BE49-F238E27FC236}">
                <a16:creationId xmlns:a16="http://schemas.microsoft.com/office/drawing/2014/main" id="{D2A7C692-3B92-4D6C-857C-31C5080233CB}"/>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10308444" y="5852160"/>
            <a:ext cx="1880019" cy="1005840"/>
          </a:xfrm>
          <a:prstGeom prst="rect">
            <a:avLst/>
          </a:prstGeom>
        </p:spPr>
      </p:pic>
      <p:sp>
        <p:nvSpPr>
          <p:cNvPr id="2" name="Slide Number Placeholder 1">
            <a:extLst>
              <a:ext uri="{FF2B5EF4-FFF2-40B4-BE49-F238E27FC236}">
                <a16:creationId xmlns:a16="http://schemas.microsoft.com/office/drawing/2014/main" id="{71BE6939-0C1A-40C1-9E34-0C67FD20A1C0}"/>
              </a:ext>
            </a:extLst>
          </p:cNvPr>
          <p:cNvSpPr>
            <a:spLocks noGrp="1"/>
          </p:cNvSpPr>
          <p:nvPr>
            <p:ph type="sldNum" sz="quarter" idx="12"/>
          </p:nvPr>
        </p:nvSpPr>
        <p:spPr/>
        <p:txBody>
          <a:bodyPr/>
          <a:lstStyle/>
          <a:p>
            <a:fld id="{EB9E5DA5-6055-4EBD-AF78-CBB20B4B5717}" type="slidenum">
              <a:rPr lang="en-US" smtClean="0"/>
              <a:pPr/>
              <a:t>57</a:t>
            </a:fld>
            <a:endParaRPr lang="en-US" dirty="0"/>
          </a:p>
        </p:txBody>
      </p:sp>
      <p:sp>
        <p:nvSpPr>
          <p:cNvPr id="40" name="TextBox 7">
            <a:extLst>
              <a:ext uri="{FF2B5EF4-FFF2-40B4-BE49-F238E27FC236}">
                <a16:creationId xmlns:a16="http://schemas.microsoft.com/office/drawing/2014/main" id="{1B1B105B-A260-4F4A-9152-23D051FD9610}"/>
              </a:ext>
            </a:extLst>
          </p:cNvPr>
          <p:cNvSpPr txBox="1">
            <a:spLocks noChangeArrowheads="1"/>
          </p:cNvSpPr>
          <p:nvPr/>
        </p:nvSpPr>
        <p:spPr bwMode="auto">
          <a:xfrm>
            <a:off x="5502190" y="1543288"/>
            <a:ext cx="6312070" cy="3847207"/>
          </a:xfrm>
          <a:prstGeom prst="rect">
            <a:avLst/>
          </a:prstGeom>
          <a:solidFill>
            <a:srgbClr val="5085B2">
              <a:alpha val="60000"/>
            </a:srgbClr>
          </a:solidFill>
          <a:ln>
            <a:noFill/>
          </a:ln>
        </p:spPr>
        <p:txBody>
          <a:bodyPr wrap="square">
            <a:spAutoFit/>
          </a:bodyPr>
          <a:lstStyle>
            <a:lvl1pPr marL="285750" indent="-285750">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ko-KR" b="1" dirty="0">
                <a:solidFill>
                  <a:srgbClr val="FFFF00"/>
                </a:solidFill>
              </a:rPr>
              <a:t>Kolom (10) </a:t>
            </a:r>
            <a:r>
              <a:rPr lang="en-US" altLang="ko-KR" b="1" dirty="0" err="1">
                <a:solidFill>
                  <a:srgbClr val="FFFF00"/>
                </a:solidFill>
              </a:rPr>
              <a:t>Aturan</a:t>
            </a:r>
            <a:r>
              <a:rPr lang="en-US" altLang="ko-KR" b="1" dirty="0">
                <a:solidFill>
                  <a:srgbClr val="FFFF00"/>
                </a:solidFill>
              </a:rPr>
              <a:t> </a:t>
            </a:r>
            <a:r>
              <a:rPr lang="en-US" altLang="ko-KR" b="1" dirty="0" err="1">
                <a:solidFill>
                  <a:srgbClr val="FFFF00"/>
                </a:solidFill>
              </a:rPr>
              <a:t>Validasi</a:t>
            </a:r>
            <a:r>
              <a:rPr lang="en-US" altLang="ko-KR" b="1" dirty="0">
                <a:solidFill>
                  <a:srgbClr val="FFFF00"/>
                </a:solidFill>
              </a:rPr>
              <a:t> :</a:t>
            </a:r>
          </a:p>
          <a:p>
            <a:pPr>
              <a:buFont typeface="Wingdings" panose="05000000000000000000" pitchFamily="2" charset="2"/>
              <a:buChar char="ü"/>
            </a:pPr>
            <a:r>
              <a:rPr lang="en-US" altLang="ko-KR" sz="1600" dirty="0" err="1">
                <a:solidFill>
                  <a:schemeClr val="bg1"/>
                </a:solidFill>
              </a:rPr>
              <a:t>Aturan</a:t>
            </a:r>
            <a:r>
              <a:rPr lang="en-US" altLang="ko-KR" sz="1600" dirty="0">
                <a:solidFill>
                  <a:schemeClr val="bg1"/>
                </a:solidFill>
              </a:rPr>
              <a:t> </a:t>
            </a:r>
            <a:r>
              <a:rPr lang="en-US" altLang="ko-KR" sz="1600" dirty="0" err="1">
                <a:solidFill>
                  <a:schemeClr val="bg1"/>
                </a:solidFill>
              </a:rPr>
              <a:t>syarat</a:t>
            </a:r>
            <a:r>
              <a:rPr lang="en-US" altLang="ko-KR" sz="1600" dirty="0">
                <a:solidFill>
                  <a:schemeClr val="bg1"/>
                </a:solidFill>
              </a:rPr>
              <a:t> </a:t>
            </a:r>
            <a:r>
              <a:rPr lang="en-US" altLang="ko-KR" sz="1600" dirty="0" err="1">
                <a:solidFill>
                  <a:schemeClr val="bg1"/>
                </a:solidFill>
              </a:rPr>
              <a:t>isian</a:t>
            </a:r>
            <a:r>
              <a:rPr lang="en-US" altLang="ko-KR" sz="1600" dirty="0">
                <a:solidFill>
                  <a:schemeClr val="bg1"/>
                </a:solidFill>
              </a:rPr>
              <a:t> variable </a:t>
            </a:r>
            <a:r>
              <a:rPr lang="en-US" altLang="ko-KR" sz="1600" dirty="0" err="1">
                <a:solidFill>
                  <a:schemeClr val="bg1"/>
                </a:solidFill>
              </a:rPr>
              <a:t>maupun</a:t>
            </a:r>
            <a:r>
              <a:rPr lang="en-US" altLang="ko-KR" sz="1600" dirty="0">
                <a:solidFill>
                  <a:schemeClr val="bg1"/>
                </a:solidFill>
              </a:rPr>
              <a:t> Batasan </a:t>
            </a:r>
            <a:r>
              <a:rPr lang="en-US" altLang="ko-KR" sz="1600" dirty="0" err="1">
                <a:solidFill>
                  <a:schemeClr val="bg1"/>
                </a:solidFill>
              </a:rPr>
              <a:t>besaran</a:t>
            </a:r>
            <a:r>
              <a:rPr lang="en-US" altLang="ko-KR" sz="1600" dirty="0">
                <a:solidFill>
                  <a:schemeClr val="bg1"/>
                </a:solidFill>
              </a:rPr>
              <a:t> </a:t>
            </a:r>
            <a:r>
              <a:rPr lang="en-US" altLang="ko-KR" sz="1600" dirty="0" err="1">
                <a:solidFill>
                  <a:schemeClr val="bg1"/>
                </a:solidFill>
              </a:rPr>
              <a:t>nilai</a:t>
            </a:r>
            <a:r>
              <a:rPr lang="en-US" altLang="ko-KR" sz="1600" dirty="0">
                <a:solidFill>
                  <a:schemeClr val="bg1"/>
                </a:solidFill>
              </a:rPr>
              <a:t> </a:t>
            </a:r>
            <a:r>
              <a:rPr lang="en-US" altLang="ko-KR" sz="1600" dirty="0" err="1">
                <a:solidFill>
                  <a:schemeClr val="bg1"/>
                </a:solidFill>
              </a:rPr>
              <a:t>isian</a:t>
            </a:r>
            <a:r>
              <a:rPr lang="en-US" altLang="ko-KR" sz="1600" dirty="0">
                <a:solidFill>
                  <a:schemeClr val="bg1"/>
                </a:solidFill>
              </a:rPr>
              <a:t> variable, </a:t>
            </a:r>
            <a:r>
              <a:rPr lang="en-US" altLang="ko-KR" sz="1600" dirty="0" err="1">
                <a:solidFill>
                  <a:schemeClr val="bg1"/>
                </a:solidFill>
              </a:rPr>
              <a:t>berupa</a:t>
            </a:r>
            <a:r>
              <a:rPr lang="en-US" altLang="ko-KR" sz="1600" dirty="0">
                <a:solidFill>
                  <a:schemeClr val="bg1"/>
                </a:solidFill>
              </a:rPr>
              <a:t> </a:t>
            </a:r>
            <a:r>
              <a:rPr lang="en-US" altLang="ko-KR" sz="1600" dirty="0" err="1">
                <a:solidFill>
                  <a:schemeClr val="bg1"/>
                </a:solidFill>
              </a:rPr>
              <a:t>pengisian</a:t>
            </a:r>
            <a:r>
              <a:rPr lang="en-US" altLang="ko-KR" sz="1600" dirty="0">
                <a:solidFill>
                  <a:schemeClr val="bg1"/>
                </a:solidFill>
              </a:rPr>
              <a:t> </a:t>
            </a:r>
            <a:r>
              <a:rPr lang="en-US" altLang="ko-KR" sz="1600" dirty="0" err="1">
                <a:solidFill>
                  <a:schemeClr val="bg1"/>
                </a:solidFill>
              </a:rPr>
              <a:t>variabel</a:t>
            </a:r>
            <a:r>
              <a:rPr lang="en-US" altLang="ko-KR" sz="1600" dirty="0">
                <a:solidFill>
                  <a:schemeClr val="bg1"/>
                </a:solidFill>
              </a:rPr>
              <a:t> </a:t>
            </a:r>
            <a:r>
              <a:rPr lang="en-US" altLang="ko-KR" sz="1600" dirty="0" err="1">
                <a:solidFill>
                  <a:schemeClr val="bg1"/>
                </a:solidFill>
              </a:rPr>
              <a:t>hanya</a:t>
            </a:r>
            <a:r>
              <a:rPr lang="en-US" altLang="ko-KR" sz="1600" dirty="0">
                <a:solidFill>
                  <a:schemeClr val="bg1"/>
                </a:solidFill>
              </a:rPr>
              <a:t> </a:t>
            </a:r>
            <a:r>
              <a:rPr lang="en-US" altLang="ko-KR" sz="1600" dirty="0" err="1">
                <a:solidFill>
                  <a:schemeClr val="bg1"/>
                </a:solidFill>
              </a:rPr>
              <a:t>jika</a:t>
            </a:r>
            <a:r>
              <a:rPr lang="en-US" altLang="ko-KR" sz="1600" dirty="0">
                <a:solidFill>
                  <a:schemeClr val="bg1"/>
                </a:solidFill>
              </a:rPr>
              <a:t> </a:t>
            </a:r>
            <a:r>
              <a:rPr lang="en-US" altLang="ko-KR" sz="1600" dirty="0" err="1">
                <a:solidFill>
                  <a:schemeClr val="bg1"/>
                </a:solidFill>
              </a:rPr>
              <a:t>variabel</a:t>
            </a:r>
            <a:r>
              <a:rPr lang="en-US" altLang="ko-KR" sz="1600" dirty="0">
                <a:solidFill>
                  <a:schemeClr val="bg1"/>
                </a:solidFill>
              </a:rPr>
              <a:t> lain </a:t>
            </a:r>
            <a:r>
              <a:rPr lang="en-US" altLang="ko-KR" sz="1600" dirty="0" err="1">
                <a:solidFill>
                  <a:schemeClr val="bg1"/>
                </a:solidFill>
              </a:rPr>
              <a:t>terisi</a:t>
            </a:r>
            <a:r>
              <a:rPr lang="en-US" altLang="ko-KR" sz="1600" dirty="0">
                <a:solidFill>
                  <a:schemeClr val="bg1"/>
                </a:solidFill>
              </a:rPr>
              <a:t> </a:t>
            </a:r>
            <a:r>
              <a:rPr lang="en-US" altLang="ko-KR" sz="1600" dirty="0" err="1">
                <a:solidFill>
                  <a:schemeClr val="bg1"/>
                </a:solidFill>
              </a:rPr>
              <a:t>atau</a:t>
            </a:r>
            <a:r>
              <a:rPr lang="en-US" altLang="ko-KR" sz="1600" dirty="0">
                <a:solidFill>
                  <a:schemeClr val="bg1"/>
                </a:solidFill>
              </a:rPr>
              <a:t> </a:t>
            </a:r>
            <a:r>
              <a:rPr lang="en-US" altLang="ko-KR" sz="1600" dirty="0" err="1">
                <a:solidFill>
                  <a:schemeClr val="bg1"/>
                </a:solidFill>
              </a:rPr>
              <a:t>suatu</a:t>
            </a:r>
            <a:r>
              <a:rPr lang="en-US" altLang="ko-KR" sz="1600" dirty="0">
                <a:solidFill>
                  <a:schemeClr val="bg1"/>
                </a:solidFill>
              </a:rPr>
              <a:t> </a:t>
            </a:r>
            <a:r>
              <a:rPr lang="en-US" altLang="ko-KR" sz="1600" dirty="0" err="1">
                <a:solidFill>
                  <a:schemeClr val="bg1"/>
                </a:solidFill>
              </a:rPr>
              <a:t>nilai</a:t>
            </a:r>
            <a:r>
              <a:rPr lang="en-US" altLang="ko-KR" sz="1600" dirty="0">
                <a:solidFill>
                  <a:schemeClr val="bg1"/>
                </a:solidFill>
              </a:rPr>
              <a:t> minimal </a:t>
            </a:r>
            <a:r>
              <a:rPr lang="en-US" altLang="ko-KR" sz="1600" dirty="0" err="1">
                <a:solidFill>
                  <a:schemeClr val="bg1"/>
                </a:solidFill>
              </a:rPr>
              <a:t>atau</a:t>
            </a:r>
            <a:r>
              <a:rPr lang="en-US" altLang="ko-KR" sz="1600" dirty="0">
                <a:solidFill>
                  <a:schemeClr val="bg1"/>
                </a:solidFill>
              </a:rPr>
              <a:t> </a:t>
            </a:r>
            <a:r>
              <a:rPr lang="en-US" altLang="ko-KR" sz="1600" dirty="0" err="1">
                <a:solidFill>
                  <a:schemeClr val="bg1"/>
                </a:solidFill>
              </a:rPr>
              <a:t>maksimal</a:t>
            </a:r>
            <a:r>
              <a:rPr lang="en-US" altLang="ko-KR" sz="1600" dirty="0">
                <a:solidFill>
                  <a:schemeClr val="bg1"/>
                </a:solidFill>
              </a:rPr>
              <a:t> </a:t>
            </a:r>
            <a:r>
              <a:rPr lang="en-US" altLang="ko-KR" sz="1600" dirty="0" err="1">
                <a:solidFill>
                  <a:schemeClr val="bg1"/>
                </a:solidFill>
              </a:rPr>
              <a:t>dari</a:t>
            </a:r>
            <a:r>
              <a:rPr lang="en-US" altLang="ko-KR" sz="1600" dirty="0">
                <a:solidFill>
                  <a:schemeClr val="bg1"/>
                </a:solidFill>
              </a:rPr>
              <a:t> </a:t>
            </a:r>
            <a:r>
              <a:rPr lang="en-US" altLang="ko-KR" sz="1600" dirty="0" err="1">
                <a:solidFill>
                  <a:schemeClr val="bg1"/>
                </a:solidFill>
              </a:rPr>
              <a:t>isian</a:t>
            </a:r>
            <a:r>
              <a:rPr lang="en-US" altLang="ko-KR" sz="1600" dirty="0">
                <a:solidFill>
                  <a:schemeClr val="bg1"/>
                </a:solidFill>
              </a:rPr>
              <a:t> </a:t>
            </a:r>
            <a:r>
              <a:rPr lang="en-US" altLang="ko-KR" sz="1600" dirty="0" err="1">
                <a:solidFill>
                  <a:schemeClr val="bg1"/>
                </a:solidFill>
              </a:rPr>
              <a:t>nilai</a:t>
            </a:r>
            <a:r>
              <a:rPr lang="en-US" altLang="ko-KR" sz="1600" dirty="0">
                <a:solidFill>
                  <a:schemeClr val="bg1"/>
                </a:solidFill>
              </a:rPr>
              <a:t> </a:t>
            </a:r>
            <a:r>
              <a:rPr lang="en-US" altLang="ko-KR" sz="1600" dirty="0" err="1">
                <a:solidFill>
                  <a:schemeClr val="bg1"/>
                </a:solidFill>
              </a:rPr>
              <a:t>variabel</a:t>
            </a:r>
            <a:r>
              <a:rPr lang="en-US" altLang="ko-KR" sz="1600" dirty="0">
                <a:solidFill>
                  <a:schemeClr val="bg1"/>
                </a:solidFill>
              </a:rPr>
              <a:t>.</a:t>
            </a:r>
          </a:p>
          <a:p>
            <a:r>
              <a:rPr lang="en-US" altLang="ko-KR" sz="1600" b="1" dirty="0">
                <a:solidFill>
                  <a:srgbClr val="FFFF00"/>
                </a:solidFill>
              </a:rPr>
              <a:t>Kolom (11) </a:t>
            </a:r>
            <a:r>
              <a:rPr lang="en-US" altLang="ko-KR" sz="1600" b="1" dirty="0" err="1">
                <a:solidFill>
                  <a:srgbClr val="FFFF00"/>
                </a:solidFill>
              </a:rPr>
              <a:t>Kalimat</a:t>
            </a:r>
            <a:r>
              <a:rPr lang="en-US" altLang="ko-KR" sz="1600" b="1" dirty="0">
                <a:solidFill>
                  <a:srgbClr val="FFFF00"/>
                </a:solidFill>
              </a:rPr>
              <a:t> </a:t>
            </a:r>
            <a:r>
              <a:rPr lang="en-US" altLang="ko-KR" sz="1600" b="1" dirty="0" err="1">
                <a:solidFill>
                  <a:srgbClr val="FFFF00"/>
                </a:solidFill>
              </a:rPr>
              <a:t>Pertanyaan</a:t>
            </a:r>
            <a:r>
              <a:rPr lang="en-US" altLang="ko-KR" dirty="0">
                <a:solidFill>
                  <a:schemeClr val="bg1"/>
                </a:solidFill>
              </a:rPr>
              <a:t>: </a:t>
            </a:r>
          </a:p>
          <a:p>
            <a:pPr>
              <a:buFont typeface="Wingdings" panose="05000000000000000000" pitchFamily="2" charset="2"/>
              <a:buChar char="ü"/>
            </a:pPr>
            <a:r>
              <a:rPr lang="id-ID" sz="1600" dirty="0">
                <a:solidFill>
                  <a:schemeClr val="bg1"/>
                </a:solidFill>
              </a:rPr>
              <a:t>Tuliskan </a:t>
            </a:r>
            <a:r>
              <a:rPr lang="en-US" sz="1600" dirty="0" err="1">
                <a:solidFill>
                  <a:schemeClr val="bg1"/>
                </a:solidFill>
              </a:rPr>
              <a:t>kalimat</a:t>
            </a:r>
            <a:r>
              <a:rPr lang="en-US" sz="1600" dirty="0">
                <a:solidFill>
                  <a:schemeClr val="bg1"/>
                </a:solidFill>
              </a:rPr>
              <a:t> </a:t>
            </a:r>
            <a:r>
              <a:rPr lang="en-US" sz="1600" dirty="0" err="1">
                <a:solidFill>
                  <a:schemeClr val="bg1"/>
                </a:solidFill>
              </a:rPr>
              <a:t>pertanyaan</a:t>
            </a:r>
            <a:r>
              <a:rPr lang="en-US" sz="1600" dirty="0">
                <a:solidFill>
                  <a:schemeClr val="bg1"/>
                </a:solidFill>
              </a:rPr>
              <a:t> </a:t>
            </a:r>
            <a:r>
              <a:rPr lang="en-US" sz="1600" dirty="0" err="1">
                <a:solidFill>
                  <a:schemeClr val="bg1"/>
                </a:solidFill>
              </a:rPr>
              <a:t>atau</a:t>
            </a:r>
            <a:r>
              <a:rPr lang="en-US" sz="1600" dirty="0">
                <a:solidFill>
                  <a:schemeClr val="bg1"/>
                </a:solidFill>
              </a:rPr>
              <a:t> </a:t>
            </a:r>
            <a:r>
              <a:rPr lang="en-US" sz="1600" dirty="0" err="1">
                <a:solidFill>
                  <a:schemeClr val="bg1"/>
                </a:solidFill>
              </a:rPr>
              <a:t>pernyataan</a:t>
            </a:r>
            <a:r>
              <a:rPr lang="en-US" sz="1600" dirty="0">
                <a:solidFill>
                  <a:schemeClr val="bg1"/>
                </a:solidFill>
              </a:rPr>
              <a:t> dan </a:t>
            </a:r>
            <a:r>
              <a:rPr lang="en-US" sz="1600" dirty="0" err="1">
                <a:solidFill>
                  <a:schemeClr val="bg1"/>
                </a:solidFill>
              </a:rPr>
              <a:t>isian</a:t>
            </a:r>
            <a:r>
              <a:rPr lang="en-US" sz="1600" dirty="0">
                <a:solidFill>
                  <a:schemeClr val="bg1"/>
                </a:solidFill>
                <a:highlight>
                  <a:srgbClr val="FF0000"/>
                </a:highlight>
              </a:rPr>
              <a:t> yang </a:t>
            </a:r>
            <a:r>
              <a:rPr lang="en-US" sz="1600" dirty="0" err="1">
                <a:solidFill>
                  <a:schemeClr val="bg1"/>
                </a:solidFill>
                <a:highlight>
                  <a:srgbClr val="FF0000"/>
                </a:highlight>
              </a:rPr>
              <a:t>digunakan</a:t>
            </a:r>
            <a:r>
              <a:rPr lang="en-US" sz="1600" dirty="0">
                <a:solidFill>
                  <a:schemeClr val="bg1"/>
                </a:solidFill>
                <a:highlight>
                  <a:srgbClr val="FF0000"/>
                </a:highlight>
              </a:rPr>
              <a:t> </a:t>
            </a:r>
            <a:r>
              <a:rPr lang="en-US" sz="1600" dirty="0" err="1">
                <a:solidFill>
                  <a:schemeClr val="bg1"/>
                </a:solidFill>
                <a:highlight>
                  <a:srgbClr val="FF0000"/>
                </a:highlight>
              </a:rPr>
              <a:t>dalam</a:t>
            </a:r>
            <a:r>
              <a:rPr lang="en-US" sz="1600" dirty="0">
                <a:solidFill>
                  <a:schemeClr val="bg1"/>
                </a:solidFill>
                <a:highlight>
                  <a:srgbClr val="FF0000"/>
                </a:highlight>
              </a:rPr>
              <a:t> </a:t>
            </a:r>
            <a:r>
              <a:rPr lang="en-US" sz="1600" dirty="0" err="1">
                <a:solidFill>
                  <a:schemeClr val="bg1"/>
                </a:solidFill>
                <a:highlight>
                  <a:srgbClr val="FF0000"/>
                </a:highlight>
              </a:rPr>
              <a:t>instrumen</a:t>
            </a:r>
            <a:r>
              <a:rPr lang="en-US" sz="1600" dirty="0">
                <a:solidFill>
                  <a:schemeClr val="bg1"/>
                </a:solidFill>
                <a:highlight>
                  <a:srgbClr val="FF0000"/>
                </a:highlight>
              </a:rPr>
              <a:t> </a:t>
            </a:r>
            <a:r>
              <a:rPr lang="en-US" sz="1600" dirty="0" err="1">
                <a:solidFill>
                  <a:schemeClr val="bg1"/>
                </a:solidFill>
                <a:highlight>
                  <a:srgbClr val="FF0000"/>
                </a:highlight>
              </a:rPr>
              <a:t>penelitian</a:t>
            </a:r>
            <a:r>
              <a:rPr lang="en-US" sz="1600" dirty="0">
                <a:solidFill>
                  <a:schemeClr val="bg1"/>
                </a:solidFill>
                <a:highlight>
                  <a:srgbClr val="FF0000"/>
                </a:highlight>
              </a:rPr>
              <a:t> </a:t>
            </a:r>
            <a:r>
              <a:rPr lang="en-US" sz="1600" dirty="0" err="1">
                <a:solidFill>
                  <a:schemeClr val="bg1"/>
                </a:solidFill>
              </a:rPr>
              <a:t>untuk</a:t>
            </a:r>
            <a:r>
              <a:rPr lang="en-US" sz="1600" dirty="0">
                <a:solidFill>
                  <a:schemeClr val="bg1"/>
                </a:solidFill>
              </a:rPr>
              <a:t> </a:t>
            </a:r>
            <a:r>
              <a:rPr lang="en-US" sz="1600" dirty="0" err="1">
                <a:solidFill>
                  <a:schemeClr val="bg1"/>
                </a:solidFill>
              </a:rPr>
              <a:t>mengumpulkan</a:t>
            </a:r>
            <a:r>
              <a:rPr lang="en-US" sz="1600" dirty="0">
                <a:solidFill>
                  <a:schemeClr val="bg1"/>
                </a:solidFill>
              </a:rPr>
              <a:t> </a:t>
            </a:r>
            <a:r>
              <a:rPr lang="en-US" sz="1600" dirty="0" err="1">
                <a:solidFill>
                  <a:schemeClr val="bg1"/>
                </a:solidFill>
              </a:rPr>
              <a:t>informasi</a:t>
            </a:r>
            <a:r>
              <a:rPr lang="en-US" sz="1600" dirty="0">
                <a:solidFill>
                  <a:schemeClr val="bg1"/>
                </a:solidFill>
              </a:rPr>
              <a:t> </a:t>
            </a:r>
            <a:r>
              <a:rPr lang="en-US" sz="1600" dirty="0" err="1">
                <a:solidFill>
                  <a:schemeClr val="bg1"/>
                </a:solidFill>
              </a:rPr>
              <a:t>terkait</a:t>
            </a:r>
            <a:r>
              <a:rPr lang="en-US" sz="1600" dirty="0">
                <a:solidFill>
                  <a:schemeClr val="bg1"/>
                </a:solidFill>
              </a:rPr>
              <a:t> </a:t>
            </a:r>
            <a:r>
              <a:rPr lang="en-US" sz="1600" dirty="0" err="1">
                <a:solidFill>
                  <a:schemeClr val="bg1"/>
                </a:solidFill>
              </a:rPr>
              <a:t>variabel</a:t>
            </a:r>
            <a:r>
              <a:rPr lang="en-US" sz="1600" dirty="0">
                <a:solidFill>
                  <a:schemeClr val="bg1"/>
                </a:solidFill>
              </a:rPr>
              <a:t>.</a:t>
            </a:r>
          </a:p>
          <a:p>
            <a:r>
              <a:rPr lang="en-US" altLang="ko-KR" sz="1600" b="1" dirty="0">
                <a:solidFill>
                  <a:srgbClr val="FFFF00"/>
                </a:solidFill>
              </a:rPr>
              <a:t>Kolom (12) </a:t>
            </a:r>
            <a:r>
              <a:rPr lang="en-US" altLang="ko-KR" sz="1600" b="1" dirty="0" err="1">
                <a:solidFill>
                  <a:srgbClr val="FFFF00"/>
                </a:solidFill>
              </a:rPr>
              <a:t>Apakah</a:t>
            </a:r>
            <a:r>
              <a:rPr lang="en-US" altLang="ko-KR" sz="1600" b="1" dirty="0">
                <a:solidFill>
                  <a:srgbClr val="FFFF00"/>
                </a:solidFill>
              </a:rPr>
              <a:t> Kolom (2) </a:t>
            </a:r>
            <a:r>
              <a:rPr lang="en-US" altLang="ko-KR" sz="1600" b="1" dirty="0" err="1">
                <a:solidFill>
                  <a:srgbClr val="FFFF00"/>
                </a:solidFill>
              </a:rPr>
              <a:t>dapat</a:t>
            </a:r>
            <a:r>
              <a:rPr lang="en-US" altLang="ko-KR" sz="1600" b="1" dirty="0">
                <a:solidFill>
                  <a:srgbClr val="FFFF00"/>
                </a:solidFill>
              </a:rPr>
              <a:t> </a:t>
            </a:r>
            <a:r>
              <a:rPr lang="en-US" altLang="ko-KR" sz="1600" b="1" dirty="0" err="1">
                <a:solidFill>
                  <a:srgbClr val="FFFF00"/>
                </a:solidFill>
              </a:rPr>
              <a:t>Diakses</a:t>
            </a:r>
            <a:r>
              <a:rPr lang="en-US" altLang="ko-KR" sz="1600" b="1" dirty="0">
                <a:solidFill>
                  <a:srgbClr val="FFFF00"/>
                </a:solidFill>
              </a:rPr>
              <a:t> </a:t>
            </a:r>
            <a:r>
              <a:rPr lang="en-US" altLang="ko-KR" sz="1600" b="1" dirty="0" err="1">
                <a:solidFill>
                  <a:srgbClr val="FFFF00"/>
                </a:solidFill>
              </a:rPr>
              <a:t>Umum</a:t>
            </a:r>
            <a:r>
              <a:rPr lang="en-US" altLang="ko-KR" sz="1600" dirty="0">
                <a:solidFill>
                  <a:schemeClr val="bg1"/>
                </a:solidFill>
              </a:rPr>
              <a:t> : </a:t>
            </a:r>
          </a:p>
          <a:p>
            <a:pPr>
              <a:buFont typeface="Wingdings" panose="05000000000000000000" pitchFamily="2" charset="2"/>
              <a:buChar char="ü"/>
            </a:pPr>
            <a:r>
              <a:rPr lang="en-US" sz="1600" dirty="0">
                <a:solidFill>
                  <a:schemeClr val="bg1"/>
                </a:solidFill>
              </a:rPr>
              <a:t>Confidential status </a:t>
            </a:r>
            <a:r>
              <a:rPr lang="en-US" sz="1600" dirty="0" err="1">
                <a:solidFill>
                  <a:schemeClr val="bg1"/>
                </a:solidFill>
              </a:rPr>
              <a:t>merupakan</a:t>
            </a:r>
            <a:r>
              <a:rPr lang="en-US" sz="1600" dirty="0">
                <a:solidFill>
                  <a:schemeClr val="bg1"/>
                </a:solidFill>
              </a:rPr>
              <a:t> status </a:t>
            </a:r>
            <a:r>
              <a:rPr lang="en-US" sz="1600" dirty="0" err="1">
                <a:solidFill>
                  <a:schemeClr val="bg1"/>
                </a:solidFill>
              </a:rPr>
              <a:t>akses</a:t>
            </a:r>
            <a:r>
              <a:rPr lang="en-US" sz="1600" dirty="0">
                <a:solidFill>
                  <a:schemeClr val="bg1"/>
                </a:solidFill>
              </a:rPr>
              <a:t> </a:t>
            </a:r>
            <a:r>
              <a:rPr lang="en-US" sz="1600" dirty="0" err="1">
                <a:solidFill>
                  <a:schemeClr val="bg1"/>
                </a:solidFill>
              </a:rPr>
              <a:t>terhadap</a:t>
            </a:r>
            <a:r>
              <a:rPr lang="en-US" sz="1600" dirty="0">
                <a:solidFill>
                  <a:schemeClr val="bg1"/>
                </a:solidFill>
              </a:rPr>
              <a:t> variable </a:t>
            </a:r>
            <a:r>
              <a:rPr lang="en-US" sz="1600" dirty="0" err="1">
                <a:solidFill>
                  <a:schemeClr val="bg1"/>
                </a:solidFill>
              </a:rPr>
              <a:t>terkait</a:t>
            </a:r>
            <a:r>
              <a:rPr lang="en-US" sz="1600" dirty="0">
                <a:solidFill>
                  <a:schemeClr val="bg1"/>
                </a:solidFill>
              </a:rPr>
              <a:t>, </a:t>
            </a:r>
            <a:r>
              <a:rPr lang="en-US" sz="1600" dirty="0" err="1">
                <a:solidFill>
                  <a:schemeClr val="bg1"/>
                </a:solidFill>
              </a:rPr>
              <a:t>apakah</a:t>
            </a:r>
            <a:r>
              <a:rPr lang="en-US" sz="1600" dirty="0">
                <a:solidFill>
                  <a:schemeClr val="bg1"/>
                </a:solidFill>
              </a:rPr>
              <a:t> </a:t>
            </a:r>
            <a:r>
              <a:rPr lang="en-US" sz="1600" dirty="0" err="1">
                <a:solidFill>
                  <a:schemeClr val="bg1"/>
                </a:solidFill>
              </a:rPr>
              <a:t>dapat</a:t>
            </a:r>
            <a:r>
              <a:rPr lang="en-US" sz="1600" dirty="0">
                <a:solidFill>
                  <a:schemeClr val="bg1"/>
                </a:solidFill>
              </a:rPr>
              <a:t> </a:t>
            </a:r>
            <a:r>
              <a:rPr lang="en-US" sz="1600" dirty="0" err="1">
                <a:solidFill>
                  <a:schemeClr val="bg1"/>
                </a:solidFill>
              </a:rPr>
              <a:t>dipublikasikan</a:t>
            </a:r>
            <a:r>
              <a:rPr lang="en-US" sz="1600" dirty="0">
                <a:solidFill>
                  <a:schemeClr val="bg1"/>
                </a:solidFill>
              </a:rPr>
              <a:t> </a:t>
            </a:r>
            <a:r>
              <a:rPr lang="en-US" sz="1600" dirty="0" err="1">
                <a:solidFill>
                  <a:schemeClr val="bg1"/>
                </a:solidFill>
              </a:rPr>
              <a:t>untuk</a:t>
            </a:r>
            <a:r>
              <a:rPr lang="en-US" sz="1600" dirty="0">
                <a:solidFill>
                  <a:schemeClr val="bg1"/>
                </a:solidFill>
              </a:rPr>
              <a:t> </a:t>
            </a:r>
            <a:r>
              <a:rPr lang="en-US" sz="1600" dirty="0" err="1">
                <a:solidFill>
                  <a:schemeClr val="bg1"/>
                </a:solidFill>
              </a:rPr>
              <a:t>umum</a:t>
            </a:r>
            <a:r>
              <a:rPr lang="en-US" sz="1600" dirty="0">
                <a:solidFill>
                  <a:schemeClr val="bg1"/>
                </a:solidFill>
              </a:rPr>
              <a:t> </a:t>
            </a:r>
            <a:r>
              <a:rPr lang="en-US" sz="1600" dirty="0" err="1">
                <a:solidFill>
                  <a:schemeClr val="bg1"/>
                </a:solidFill>
              </a:rPr>
              <a:t>atau</a:t>
            </a:r>
            <a:r>
              <a:rPr lang="en-US" sz="1600" dirty="0">
                <a:solidFill>
                  <a:schemeClr val="bg1"/>
                </a:solidFill>
              </a:rPr>
              <a:t> </a:t>
            </a:r>
            <a:r>
              <a:rPr lang="en-US" sz="1600" dirty="0" err="1">
                <a:solidFill>
                  <a:schemeClr val="bg1"/>
                </a:solidFill>
              </a:rPr>
              <a:t>tidak</a:t>
            </a:r>
            <a:r>
              <a:rPr lang="en-US" sz="1600" dirty="0">
                <a:solidFill>
                  <a:schemeClr val="bg1"/>
                </a:solidFill>
              </a:rPr>
              <a:t>. Status </a:t>
            </a:r>
            <a:r>
              <a:rPr lang="en-US" sz="1600" dirty="0" err="1">
                <a:solidFill>
                  <a:schemeClr val="bg1"/>
                </a:solidFill>
              </a:rPr>
              <a:t>tersebut</a:t>
            </a:r>
            <a:r>
              <a:rPr lang="en-US" sz="1600" dirty="0">
                <a:solidFill>
                  <a:schemeClr val="bg1"/>
                </a:solidFill>
              </a:rPr>
              <a:t> </a:t>
            </a:r>
            <a:r>
              <a:rPr lang="en-US" sz="1600" dirty="0" err="1">
                <a:solidFill>
                  <a:schemeClr val="bg1"/>
                </a:solidFill>
              </a:rPr>
              <a:t>mempunyai</a:t>
            </a:r>
            <a:r>
              <a:rPr lang="en-US" sz="1600" dirty="0">
                <a:solidFill>
                  <a:schemeClr val="bg1"/>
                </a:solidFill>
              </a:rPr>
              <a:t> </a:t>
            </a:r>
            <a:r>
              <a:rPr lang="en-US" sz="1600" dirty="0" err="1">
                <a:solidFill>
                  <a:schemeClr val="bg1"/>
                </a:solidFill>
              </a:rPr>
              <a:t>keterkaitan</a:t>
            </a:r>
            <a:r>
              <a:rPr lang="en-US" sz="1600" dirty="0">
                <a:solidFill>
                  <a:schemeClr val="bg1"/>
                </a:solidFill>
              </a:rPr>
              <a:t> </a:t>
            </a:r>
            <a:r>
              <a:rPr lang="en-US" sz="1600" dirty="0" err="1">
                <a:solidFill>
                  <a:schemeClr val="bg1"/>
                </a:solidFill>
              </a:rPr>
              <a:t>dengan</a:t>
            </a:r>
            <a:r>
              <a:rPr lang="en-US" sz="1600" dirty="0">
                <a:solidFill>
                  <a:schemeClr val="bg1"/>
                </a:solidFill>
              </a:rPr>
              <a:t> </a:t>
            </a:r>
            <a:r>
              <a:rPr lang="en-US" sz="1600" dirty="0" err="1">
                <a:solidFill>
                  <a:schemeClr val="bg1"/>
                </a:solidFill>
              </a:rPr>
              <a:t>kemudahan</a:t>
            </a:r>
            <a:r>
              <a:rPr lang="en-US" sz="1600" dirty="0">
                <a:solidFill>
                  <a:schemeClr val="bg1"/>
                </a:solidFill>
              </a:rPr>
              <a:t> </a:t>
            </a:r>
            <a:r>
              <a:rPr lang="en-US" sz="1600" dirty="0" err="1">
                <a:solidFill>
                  <a:schemeClr val="bg1"/>
                </a:solidFill>
              </a:rPr>
              <a:t>akses</a:t>
            </a:r>
            <a:r>
              <a:rPr lang="en-US" sz="1600" dirty="0">
                <a:solidFill>
                  <a:schemeClr val="bg1"/>
                </a:solidFill>
              </a:rPr>
              <a:t> </a:t>
            </a:r>
            <a:r>
              <a:rPr lang="en-US" sz="1600" dirty="0" err="1">
                <a:solidFill>
                  <a:schemeClr val="bg1"/>
                </a:solidFill>
              </a:rPr>
              <a:t>atau</a:t>
            </a:r>
            <a:r>
              <a:rPr lang="en-US" sz="1600" dirty="0">
                <a:solidFill>
                  <a:schemeClr val="bg1"/>
                </a:solidFill>
              </a:rPr>
              <a:t> </a:t>
            </a:r>
            <a:r>
              <a:rPr lang="en-US" sz="1600" dirty="0" err="1">
                <a:solidFill>
                  <a:schemeClr val="bg1"/>
                </a:solidFill>
              </a:rPr>
              <a:t>prinsip</a:t>
            </a:r>
            <a:r>
              <a:rPr lang="en-US" sz="1600" dirty="0">
                <a:solidFill>
                  <a:schemeClr val="bg1"/>
                </a:solidFill>
              </a:rPr>
              <a:t> </a:t>
            </a:r>
            <a:r>
              <a:rPr lang="en-US" sz="1600" dirty="0" err="1">
                <a:solidFill>
                  <a:schemeClr val="bg1"/>
                </a:solidFill>
              </a:rPr>
              <a:t>interoperabilitas</a:t>
            </a:r>
            <a:r>
              <a:rPr lang="en-US" sz="1600" dirty="0">
                <a:solidFill>
                  <a:schemeClr val="bg1"/>
                </a:solidFill>
              </a:rPr>
              <a:t> data. Oleh </a:t>
            </a:r>
            <a:r>
              <a:rPr lang="en-US" sz="1600" dirty="0" err="1">
                <a:solidFill>
                  <a:schemeClr val="bg1"/>
                </a:solidFill>
              </a:rPr>
              <a:t>karena</a:t>
            </a:r>
            <a:r>
              <a:rPr lang="en-US" sz="1600" dirty="0">
                <a:solidFill>
                  <a:schemeClr val="bg1"/>
                </a:solidFill>
              </a:rPr>
              <a:t> </a:t>
            </a:r>
            <a:r>
              <a:rPr lang="en-US" sz="1600" dirty="0" err="1">
                <a:solidFill>
                  <a:schemeClr val="bg1"/>
                </a:solidFill>
              </a:rPr>
              <a:t>itu</a:t>
            </a:r>
            <a:r>
              <a:rPr lang="en-US" sz="1600" dirty="0">
                <a:solidFill>
                  <a:schemeClr val="bg1"/>
                </a:solidFill>
              </a:rPr>
              <a:t>, </a:t>
            </a:r>
            <a:r>
              <a:rPr lang="en-US" sz="1600" dirty="0" err="1">
                <a:solidFill>
                  <a:schemeClr val="bg1"/>
                </a:solidFill>
              </a:rPr>
              <a:t>jika</a:t>
            </a:r>
            <a:r>
              <a:rPr lang="en-US" sz="1600" dirty="0">
                <a:solidFill>
                  <a:schemeClr val="bg1"/>
                </a:solidFill>
              </a:rPr>
              <a:t> status </a:t>
            </a:r>
            <a:r>
              <a:rPr lang="en-US" sz="1600" dirty="0" err="1">
                <a:solidFill>
                  <a:schemeClr val="bg1"/>
                </a:solidFill>
              </a:rPr>
              <a:t>masing-masing</a:t>
            </a:r>
            <a:r>
              <a:rPr lang="en-US" sz="1600" dirty="0">
                <a:solidFill>
                  <a:schemeClr val="bg1"/>
                </a:solidFill>
              </a:rPr>
              <a:t> </a:t>
            </a:r>
            <a:r>
              <a:rPr lang="en-US" sz="1600" dirty="0" err="1">
                <a:solidFill>
                  <a:schemeClr val="bg1"/>
                </a:solidFill>
              </a:rPr>
              <a:t>variabel</a:t>
            </a:r>
            <a:r>
              <a:rPr lang="en-US" sz="1600" dirty="0">
                <a:solidFill>
                  <a:schemeClr val="bg1"/>
                </a:solidFill>
              </a:rPr>
              <a:t> </a:t>
            </a:r>
            <a:r>
              <a:rPr lang="en-US" sz="1600" dirty="0" err="1">
                <a:solidFill>
                  <a:schemeClr val="bg1"/>
                </a:solidFill>
              </a:rPr>
              <a:t>sudah</a:t>
            </a:r>
            <a:r>
              <a:rPr lang="en-US" sz="1600" dirty="0">
                <a:solidFill>
                  <a:schemeClr val="bg1"/>
                </a:solidFill>
              </a:rPr>
              <a:t> </a:t>
            </a:r>
            <a:r>
              <a:rPr lang="en-US" sz="1600" dirty="0" err="1">
                <a:solidFill>
                  <a:schemeClr val="bg1"/>
                </a:solidFill>
              </a:rPr>
              <a:t>jelas</a:t>
            </a:r>
            <a:r>
              <a:rPr lang="en-US" sz="1600" dirty="0">
                <a:solidFill>
                  <a:schemeClr val="bg1"/>
                </a:solidFill>
              </a:rPr>
              <a:t>, </a:t>
            </a:r>
            <a:r>
              <a:rPr lang="en-US" sz="1600" dirty="0" err="1">
                <a:solidFill>
                  <a:schemeClr val="bg1"/>
                </a:solidFill>
              </a:rPr>
              <a:t>maka</a:t>
            </a:r>
            <a:r>
              <a:rPr lang="en-US" sz="1600" dirty="0">
                <a:solidFill>
                  <a:schemeClr val="bg1"/>
                </a:solidFill>
              </a:rPr>
              <a:t> </a:t>
            </a:r>
            <a:r>
              <a:rPr lang="en-US" sz="1600" dirty="0" err="1">
                <a:solidFill>
                  <a:schemeClr val="bg1"/>
                </a:solidFill>
              </a:rPr>
              <a:t>akan</a:t>
            </a:r>
            <a:r>
              <a:rPr lang="en-US" sz="1600" dirty="0">
                <a:solidFill>
                  <a:schemeClr val="bg1"/>
                </a:solidFill>
              </a:rPr>
              <a:t> </a:t>
            </a:r>
            <a:r>
              <a:rPr lang="en-US" sz="1600" dirty="0" err="1">
                <a:solidFill>
                  <a:schemeClr val="bg1"/>
                </a:solidFill>
              </a:rPr>
              <a:t>lebih</a:t>
            </a:r>
            <a:r>
              <a:rPr lang="en-US" sz="1600" dirty="0">
                <a:solidFill>
                  <a:schemeClr val="bg1"/>
                </a:solidFill>
              </a:rPr>
              <a:t> </a:t>
            </a:r>
            <a:r>
              <a:rPr lang="en-US" sz="1600" dirty="0" err="1">
                <a:solidFill>
                  <a:schemeClr val="bg1"/>
                </a:solidFill>
              </a:rPr>
              <a:t>memudahkan</a:t>
            </a:r>
            <a:r>
              <a:rPr lang="en-US" sz="1600" dirty="0">
                <a:solidFill>
                  <a:schemeClr val="bg1"/>
                </a:solidFill>
              </a:rPr>
              <a:t> </a:t>
            </a:r>
            <a:r>
              <a:rPr lang="en-US" sz="1600" dirty="0" err="1">
                <a:solidFill>
                  <a:schemeClr val="bg1"/>
                </a:solidFill>
              </a:rPr>
              <a:t>interoperabilitas</a:t>
            </a:r>
            <a:r>
              <a:rPr lang="en-US" sz="1600" dirty="0">
                <a:solidFill>
                  <a:schemeClr val="bg1"/>
                </a:solidFill>
              </a:rPr>
              <a:t> data yang </a:t>
            </a:r>
            <a:r>
              <a:rPr lang="en-US" sz="1600" dirty="0" err="1">
                <a:solidFill>
                  <a:schemeClr val="bg1"/>
                </a:solidFill>
              </a:rPr>
              <a:t>dilakukan</a:t>
            </a:r>
            <a:r>
              <a:rPr lang="en-US" sz="1600" dirty="0">
                <a:solidFill>
                  <a:schemeClr val="bg1"/>
                </a:solidFill>
              </a:rPr>
              <a:t>.</a:t>
            </a:r>
          </a:p>
        </p:txBody>
      </p:sp>
      <p:sp>
        <p:nvSpPr>
          <p:cNvPr id="10" name="文本框 25">
            <a:extLst>
              <a:ext uri="{FF2B5EF4-FFF2-40B4-BE49-F238E27FC236}">
                <a16:creationId xmlns:a16="http://schemas.microsoft.com/office/drawing/2014/main" id="{12586E0E-187C-4ADA-9E1D-9633671245EC}"/>
              </a:ext>
            </a:extLst>
          </p:cNvPr>
          <p:cNvSpPr txBox="1"/>
          <p:nvPr/>
        </p:nvSpPr>
        <p:spPr>
          <a:xfrm>
            <a:off x="289732" y="157311"/>
            <a:ext cx="11129557" cy="1200329"/>
          </a:xfrm>
          <a:prstGeom prst="rect">
            <a:avLst/>
          </a:prstGeom>
          <a:noFill/>
        </p:spPr>
        <p:txBody>
          <a:bodyPr wrap="square" rtlCol="0">
            <a:spAutoFit/>
          </a:bodyPr>
          <a:lstStyle/>
          <a:p>
            <a:r>
              <a:rPr lang="en-US" altLang="zh-CN" sz="4400" dirty="0">
                <a:solidFill>
                  <a:srgbClr val="FFC000"/>
                </a:solidFill>
                <a:latin typeface="Franklin Gothic Medium Cond" panose="020B0606030402020204" pitchFamily="34" charset="0"/>
              </a:rPr>
              <a:t>Metadata </a:t>
            </a:r>
            <a:r>
              <a:rPr lang="en-US" altLang="zh-CN" sz="4400" dirty="0" err="1">
                <a:solidFill>
                  <a:srgbClr val="FFC000"/>
                </a:solidFill>
                <a:latin typeface="Franklin Gothic Medium Cond" panose="020B0606030402020204" pitchFamily="34" charset="0"/>
              </a:rPr>
              <a:t>Statistik</a:t>
            </a:r>
            <a:r>
              <a:rPr lang="en-US" altLang="zh-CN" sz="4400" dirty="0">
                <a:solidFill>
                  <a:srgbClr val="FFC000"/>
                </a:solidFill>
                <a:latin typeface="Franklin Gothic Medium Cond" panose="020B0606030402020204" pitchFamily="34" charset="0"/>
              </a:rPr>
              <a:t> - </a:t>
            </a:r>
            <a:r>
              <a:rPr lang="en-US" altLang="zh-CN" sz="4400" dirty="0" err="1">
                <a:solidFill>
                  <a:schemeClr val="bg1"/>
                </a:solidFill>
                <a:latin typeface="Franklin Gothic Medium Cond" panose="020B0606030402020204" pitchFamily="34" charset="0"/>
              </a:rPr>
              <a:t>Variabel</a:t>
            </a:r>
            <a:endParaRPr lang="en-US" altLang="zh-CN" sz="2800" dirty="0">
              <a:solidFill>
                <a:schemeClr val="bg1"/>
              </a:solidFill>
              <a:latin typeface="Franklin Gothic Medium Cond" panose="020B0606030402020204" pitchFamily="34" charset="0"/>
            </a:endParaRPr>
          </a:p>
          <a:p>
            <a:r>
              <a:rPr lang="en-US" altLang="zh-CN" sz="2800" dirty="0">
                <a:solidFill>
                  <a:schemeClr val="bg1"/>
                </a:solidFill>
                <a:latin typeface="Franklin Gothic Medium Cond" panose="020B0606030402020204" pitchFamily="34" charset="0"/>
              </a:rPr>
              <a:t>(MS-Var)</a:t>
            </a:r>
            <a:endParaRPr lang="en-US" altLang="zh-CN" sz="4400" dirty="0">
              <a:solidFill>
                <a:schemeClr val="bg1"/>
              </a:solidFill>
              <a:latin typeface="Franklin Gothic Medium Cond" panose="020B0606030402020204" pitchFamily="34" charset="0"/>
            </a:endParaRPr>
          </a:p>
        </p:txBody>
      </p:sp>
      <p:pic>
        <p:nvPicPr>
          <p:cNvPr id="6" name="Picture 5">
            <a:extLst>
              <a:ext uri="{FF2B5EF4-FFF2-40B4-BE49-F238E27FC236}">
                <a16:creationId xmlns:a16="http://schemas.microsoft.com/office/drawing/2014/main" id="{1DA815F3-7557-4624-9D8B-49C5630A26E1}"/>
              </a:ext>
            </a:extLst>
          </p:cNvPr>
          <p:cNvPicPr>
            <a:picLocks noChangeAspect="1"/>
          </p:cNvPicPr>
          <p:nvPr/>
        </p:nvPicPr>
        <p:blipFill>
          <a:blip r:embed="rId4"/>
          <a:stretch>
            <a:fillRect/>
          </a:stretch>
        </p:blipFill>
        <p:spPr>
          <a:xfrm>
            <a:off x="242519" y="1574012"/>
            <a:ext cx="4829849" cy="4372585"/>
          </a:xfrm>
          <a:prstGeom prst="rect">
            <a:avLst/>
          </a:prstGeom>
        </p:spPr>
      </p:pic>
      <p:cxnSp>
        <p:nvCxnSpPr>
          <p:cNvPr id="11" name="Connector: Elbow 10">
            <a:extLst>
              <a:ext uri="{FF2B5EF4-FFF2-40B4-BE49-F238E27FC236}">
                <a16:creationId xmlns:a16="http://schemas.microsoft.com/office/drawing/2014/main" id="{A8484AFE-6FA6-497B-BE89-E98F383D7F84}"/>
              </a:ext>
            </a:extLst>
          </p:cNvPr>
          <p:cNvCxnSpPr>
            <a:cxnSpLocks/>
          </p:cNvCxnSpPr>
          <p:nvPr/>
        </p:nvCxnSpPr>
        <p:spPr>
          <a:xfrm flipV="1">
            <a:off x="820396" y="1722839"/>
            <a:ext cx="4467757" cy="157236"/>
          </a:xfrm>
          <a:prstGeom prst="bentConnector3">
            <a:avLst>
              <a:gd name="adj1" fmla="val -115"/>
            </a:avLst>
          </a:prstGeom>
          <a:ln w="3810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4" name="Connector: Elbow 23">
            <a:extLst>
              <a:ext uri="{FF2B5EF4-FFF2-40B4-BE49-F238E27FC236}">
                <a16:creationId xmlns:a16="http://schemas.microsoft.com/office/drawing/2014/main" id="{02726FFD-AD47-43B7-91A2-5D84E5A82D2F}"/>
              </a:ext>
            </a:extLst>
          </p:cNvPr>
          <p:cNvCxnSpPr>
            <a:cxnSpLocks/>
          </p:cNvCxnSpPr>
          <p:nvPr/>
        </p:nvCxnSpPr>
        <p:spPr>
          <a:xfrm rot="16200000" flipH="1">
            <a:off x="4246531" y="2504645"/>
            <a:ext cx="1358937" cy="1152381"/>
          </a:xfrm>
          <a:prstGeom prst="bentConnector3">
            <a:avLst>
              <a:gd name="adj1" fmla="val 99680"/>
            </a:avLst>
          </a:prstGeom>
          <a:ln w="3810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0" name="Connector: Elbow 19">
            <a:extLst>
              <a:ext uri="{FF2B5EF4-FFF2-40B4-BE49-F238E27FC236}">
                <a16:creationId xmlns:a16="http://schemas.microsoft.com/office/drawing/2014/main" id="{294BDC89-616F-4C6B-937E-B1E4C33E81AA}"/>
              </a:ext>
            </a:extLst>
          </p:cNvPr>
          <p:cNvCxnSpPr>
            <a:cxnSpLocks/>
          </p:cNvCxnSpPr>
          <p:nvPr/>
        </p:nvCxnSpPr>
        <p:spPr>
          <a:xfrm>
            <a:off x="2768837" y="2222956"/>
            <a:ext cx="2733353" cy="560001"/>
          </a:xfrm>
          <a:prstGeom prst="bentConnector3">
            <a:avLst>
              <a:gd name="adj1" fmla="val -24"/>
            </a:avLst>
          </a:prstGeom>
          <a:ln w="3810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40710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C7B0811-C57E-4922-B53B-BCF47DBDF0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2667000" y="-2667000"/>
            <a:ext cx="6858000" cy="12192000"/>
          </a:xfrm>
          <a:prstGeom prst="rect">
            <a:avLst/>
          </a:prstGeom>
        </p:spPr>
      </p:pic>
      <p:sp>
        <p:nvSpPr>
          <p:cNvPr id="2" name="Slide Number Placeholder 1"/>
          <p:cNvSpPr>
            <a:spLocks noGrp="1"/>
          </p:cNvSpPr>
          <p:nvPr>
            <p:ph type="sldNum" sz="quarter" idx="12"/>
          </p:nvPr>
        </p:nvSpPr>
        <p:spPr/>
        <p:txBody>
          <a:bodyPr/>
          <a:lstStyle/>
          <a:p>
            <a:fld id="{EB9E5DA5-6055-4EBD-AF78-CBB20B4B5717}" type="slidenum">
              <a:rPr lang="en-US" smtClean="0"/>
              <a:pPr/>
              <a:t>58</a:t>
            </a:fld>
            <a:endParaRPr lang="en-US" dirty="0"/>
          </a:p>
        </p:txBody>
      </p:sp>
      <p:sp>
        <p:nvSpPr>
          <p:cNvPr id="5" name="Rectangle 4">
            <a:extLst>
              <a:ext uri="{FF2B5EF4-FFF2-40B4-BE49-F238E27FC236}">
                <a16:creationId xmlns:a16="http://schemas.microsoft.com/office/drawing/2014/main" id="{D4E2F3B0-9524-4641-A682-FFB0FA857EB4}"/>
              </a:ext>
            </a:extLst>
          </p:cNvPr>
          <p:cNvSpPr/>
          <p:nvPr/>
        </p:nvSpPr>
        <p:spPr>
          <a:xfrm>
            <a:off x="0" y="1799771"/>
            <a:ext cx="12192000" cy="3258458"/>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4">
            <a:extLst>
              <a:ext uri="{FF2B5EF4-FFF2-40B4-BE49-F238E27FC236}">
                <a16:creationId xmlns:a16="http://schemas.microsoft.com/office/drawing/2014/main" id="{41B9853D-E289-4B7C-A749-1CC38583BA5F}"/>
              </a:ext>
            </a:extLst>
          </p:cNvPr>
          <p:cNvSpPr txBox="1">
            <a:spLocks/>
          </p:cNvSpPr>
          <p:nvPr/>
        </p:nvSpPr>
        <p:spPr>
          <a:xfrm>
            <a:off x="0" y="2685577"/>
            <a:ext cx="12192000" cy="1495794"/>
          </a:xfrm>
          <a:prstGeom prst="rect">
            <a:avLst/>
          </a:prstGeom>
        </p:spPr>
        <p:txBody>
          <a:bodyPr wrap="square" lIns="0" tIns="0" rIns="0" bIns="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sv-SE" sz="5400" b="1" dirty="0">
                <a:solidFill>
                  <a:schemeClr val="bg1"/>
                </a:solidFill>
                <a:effectLst>
                  <a:outerShdw blurRad="38100" dist="38100" dir="2700000" algn="tl">
                    <a:srgbClr val="000000">
                      <a:alpha val="43137"/>
                    </a:srgbClr>
                  </a:outerShdw>
                </a:effectLst>
                <a:latin typeface="Franklin Gothic Medium Cond" panose="020B0606030402020204" pitchFamily="34" charset="0"/>
              </a:rPr>
              <a:t>CONTOH PENGISIAN METADATA</a:t>
            </a:r>
          </a:p>
          <a:p>
            <a:pPr algn="ctr"/>
            <a:r>
              <a:rPr lang="sv-SE" sz="5400" b="1" dirty="0">
                <a:solidFill>
                  <a:schemeClr val="bg1"/>
                </a:solidFill>
                <a:effectLst>
                  <a:outerShdw blurRad="38100" dist="38100" dir="2700000" algn="tl">
                    <a:srgbClr val="000000">
                      <a:alpha val="43137"/>
                    </a:srgbClr>
                  </a:outerShdw>
                </a:effectLst>
                <a:latin typeface="Franklin Gothic Medium Cond" panose="020B0606030402020204" pitchFamily="34" charset="0"/>
              </a:rPr>
              <a:t>VARIABEL</a:t>
            </a:r>
          </a:p>
        </p:txBody>
      </p:sp>
      <p:pic>
        <p:nvPicPr>
          <p:cNvPr id="9" name="Picture 8">
            <a:extLst>
              <a:ext uri="{FF2B5EF4-FFF2-40B4-BE49-F238E27FC236}">
                <a16:creationId xmlns:a16="http://schemas.microsoft.com/office/drawing/2014/main" id="{C0591EE6-405A-41B1-816C-62D2FB7EE0EC}"/>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10308444" y="5852160"/>
            <a:ext cx="1880019" cy="1005840"/>
          </a:xfrm>
          <a:prstGeom prst="rect">
            <a:avLst/>
          </a:prstGeom>
        </p:spPr>
      </p:pic>
    </p:spTree>
    <p:extLst>
      <p:ext uri="{BB962C8B-B14F-4D97-AF65-F5344CB8AC3E}">
        <p14:creationId xmlns:p14="http://schemas.microsoft.com/office/powerpoint/2010/main" val="247494252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 name="Picture 43">
            <a:extLst>
              <a:ext uri="{FF2B5EF4-FFF2-40B4-BE49-F238E27FC236}">
                <a16:creationId xmlns:a16="http://schemas.microsoft.com/office/drawing/2014/main" id="{5209402F-D23E-4A3F-9069-DEDC64E852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2667000" y="-2667000"/>
            <a:ext cx="6858000" cy="12192000"/>
          </a:xfrm>
          <a:prstGeom prst="rect">
            <a:avLst/>
          </a:prstGeom>
        </p:spPr>
      </p:pic>
      <p:pic>
        <p:nvPicPr>
          <p:cNvPr id="5" name="Picture 4">
            <a:extLst>
              <a:ext uri="{FF2B5EF4-FFF2-40B4-BE49-F238E27FC236}">
                <a16:creationId xmlns:a16="http://schemas.microsoft.com/office/drawing/2014/main" id="{D2A7C692-3B92-4D6C-857C-31C5080233CB}"/>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10308444" y="5852160"/>
            <a:ext cx="1880019" cy="1005840"/>
          </a:xfrm>
          <a:prstGeom prst="rect">
            <a:avLst/>
          </a:prstGeom>
        </p:spPr>
      </p:pic>
      <p:sp>
        <p:nvSpPr>
          <p:cNvPr id="2" name="Slide Number Placeholder 1">
            <a:extLst>
              <a:ext uri="{FF2B5EF4-FFF2-40B4-BE49-F238E27FC236}">
                <a16:creationId xmlns:a16="http://schemas.microsoft.com/office/drawing/2014/main" id="{71BE6939-0C1A-40C1-9E34-0C67FD20A1C0}"/>
              </a:ext>
            </a:extLst>
          </p:cNvPr>
          <p:cNvSpPr>
            <a:spLocks noGrp="1"/>
          </p:cNvSpPr>
          <p:nvPr>
            <p:ph type="sldNum" sz="quarter" idx="12"/>
          </p:nvPr>
        </p:nvSpPr>
        <p:spPr/>
        <p:txBody>
          <a:bodyPr/>
          <a:lstStyle/>
          <a:p>
            <a:fld id="{EB9E5DA5-6055-4EBD-AF78-CBB20B4B5717}" type="slidenum">
              <a:rPr lang="en-US" smtClean="0"/>
              <a:pPr/>
              <a:t>59</a:t>
            </a:fld>
            <a:endParaRPr lang="en-US" dirty="0"/>
          </a:p>
        </p:txBody>
      </p:sp>
      <p:sp>
        <p:nvSpPr>
          <p:cNvPr id="10" name="文本框 25">
            <a:extLst>
              <a:ext uri="{FF2B5EF4-FFF2-40B4-BE49-F238E27FC236}">
                <a16:creationId xmlns:a16="http://schemas.microsoft.com/office/drawing/2014/main" id="{12586E0E-187C-4ADA-9E1D-9633671245EC}"/>
              </a:ext>
            </a:extLst>
          </p:cNvPr>
          <p:cNvSpPr txBox="1"/>
          <p:nvPr/>
        </p:nvSpPr>
        <p:spPr>
          <a:xfrm>
            <a:off x="289732" y="157311"/>
            <a:ext cx="11129557" cy="1200329"/>
          </a:xfrm>
          <a:prstGeom prst="rect">
            <a:avLst/>
          </a:prstGeom>
          <a:noFill/>
        </p:spPr>
        <p:txBody>
          <a:bodyPr wrap="square" rtlCol="0">
            <a:spAutoFit/>
          </a:bodyPr>
          <a:lstStyle/>
          <a:p>
            <a:r>
              <a:rPr lang="en-US" altLang="zh-CN" sz="4400" dirty="0">
                <a:solidFill>
                  <a:srgbClr val="FFC000"/>
                </a:solidFill>
                <a:latin typeface="Franklin Gothic Medium Cond" panose="020B0606030402020204" pitchFamily="34" charset="0"/>
              </a:rPr>
              <a:t>Metadata </a:t>
            </a:r>
            <a:r>
              <a:rPr lang="en-US" altLang="zh-CN" sz="4400" dirty="0" err="1">
                <a:solidFill>
                  <a:srgbClr val="FFC000"/>
                </a:solidFill>
                <a:latin typeface="Franklin Gothic Medium Cond" panose="020B0606030402020204" pitchFamily="34" charset="0"/>
              </a:rPr>
              <a:t>Statistik</a:t>
            </a:r>
            <a:r>
              <a:rPr lang="en-US" altLang="zh-CN" sz="4400" dirty="0">
                <a:solidFill>
                  <a:srgbClr val="FFC000"/>
                </a:solidFill>
                <a:latin typeface="Franklin Gothic Medium Cond" panose="020B0606030402020204" pitchFamily="34" charset="0"/>
              </a:rPr>
              <a:t> </a:t>
            </a:r>
            <a:r>
              <a:rPr lang="en-US" altLang="zh-CN" sz="4400" dirty="0" err="1">
                <a:solidFill>
                  <a:schemeClr val="bg1"/>
                </a:solidFill>
                <a:latin typeface="Franklin Gothic Medium Cond" panose="020B0606030402020204" pitchFamily="34" charset="0"/>
              </a:rPr>
              <a:t>Variabel</a:t>
            </a:r>
            <a:endParaRPr lang="en-US" altLang="zh-CN" sz="2800" dirty="0">
              <a:solidFill>
                <a:schemeClr val="bg1"/>
              </a:solidFill>
              <a:latin typeface="Franklin Gothic Medium Cond" panose="020B0606030402020204" pitchFamily="34" charset="0"/>
            </a:endParaRPr>
          </a:p>
          <a:p>
            <a:r>
              <a:rPr lang="en-US" altLang="zh-CN" sz="2800" dirty="0">
                <a:solidFill>
                  <a:schemeClr val="bg1"/>
                </a:solidFill>
                <a:latin typeface="Franklin Gothic Medium Cond" panose="020B0606030402020204" pitchFamily="34" charset="0"/>
              </a:rPr>
              <a:t>(MS-Var)</a:t>
            </a:r>
            <a:endParaRPr lang="en-US" altLang="zh-CN" sz="4400" dirty="0">
              <a:solidFill>
                <a:schemeClr val="bg1"/>
              </a:solidFill>
              <a:latin typeface="Franklin Gothic Medium Cond" panose="020B0606030402020204" pitchFamily="34" charset="0"/>
            </a:endParaRPr>
          </a:p>
        </p:txBody>
      </p:sp>
      <p:pic>
        <p:nvPicPr>
          <p:cNvPr id="13" name="Picture 12">
            <a:extLst>
              <a:ext uri="{FF2B5EF4-FFF2-40B4-BE49-F238E27FC236}">
                <a16:creationId xmlns:a16="http://schemas.microsoft.com/office/drawing/2014/main" id="{6F00EE5D-62F3-4B23-98AE-C84DD3E3AE4E}"/>
              </a:ext>
            </a:extLst>
          </p:cNvPr>
          <p:cNvPicPr>
            <a:picLocks noChangeAspect="1"/>
          </p:cNvPicPr>
          <p:nvPr/>
        </p:nvPicPr>
        <p:blipFill rotWithShape="1">
          <a:blip r:embed="rId4">
            <a:extLst>
              <a:ext uri="{28A0092B-C50C-407E-A947-70E740481C1C}">
                <a14:useLocalDpi xmlns:a14="http://schemas.microsoft.com/office/drawing/2010/main" val="0"/>
              </a:ext>
            </a:extLst>
          </a:blip>
          <a:srcRect l="465" t="11451" r="4184" b="4261"/>
          <a:stretch/>
        </p:blipFill>
        <p:spPr>
          <a:xfrm>
            <a:off x="-40012" y="2071753"/>
            <a:ext cx="12228475" cy="3263817"/>
          </a:xfrm>
          <a:prstGeom prst="rect">
            <a:avLst/>
          </a:prstGeom>
        </p:spPr>
      </p:pic>
    </p:spTree>
    <p:extLst>
      <p:ext uri="{BB962C8B-B14F-4D97-AF65-F5344CB8AC3E}">
        <p14:creationId xmlns:p14="http://schemas.microsoft.com/office/powerpoint/2010/main" val="21930688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6F070BF-879D-4618-AF65-AF6614AA773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8733" y="995545"/>
            <a:ext cx="3458572" cy="2433455"/>
          </a:xfrm>
          <a:prstGeom prst="rect">
            <a:avLst/>
          </a:prstGeom>
        </p:spPr>
      </p:pic>
      <p:sp>
        <p:nvSpPr>
          <p:cNvPr id="7" name="Rectangle 6">
            <a:extLst>
              <a:ext uri="{FF2B5EF4-FFF2-40B4-BE49-F238E27FC236}">
                <a16:creationId xmlns:a16="http://schemas.microsoft.com/office/drawing/2014/main" id="{BDFD37A7-3059-4E71-BA2A-F551576D5471}"/>
              </a:ext>
            </a:extLst>
          </p:cNvPr>
          <p:cNvSpPr/>
          <p:nvPr/>
        </p:nvSpPr>
        <p:spPr>
          <a:xfrm>
            <a:off x="438733" y="3429000"/>
            <a:ext cx="3458571" cy="1784445"/>
          </a:xfrm>
          <a:prstGeom prst="rect">
            <a:avLst/>
          </a:prstGeom>
          <a:noFill/>
          <a:ln w="38100">
            <a:solidFill>
              <a:srgbClr val="ECF1F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9" name="Rectangle 8">
            <a:extLst>
              <a:ext uri="{FF2B5EF4-FFF2-40B4-BE49-F238E27FC236}">
                <a16:creationId xmlns:a16="http://schemas.microsoft.com/office/drawing/2014/main" id="{1837E4F6-934B-4AFE-B238-9998D95EA9A4}"/>
              </a:ext>
            </a:extLst>
          </p:cNvPr>
          <p:cNvSpPr/>
          <p:nvPr/>
        </p:nvSpPr>
        <p:spPr>
          <a:xfrm>
            <a:off x="672431" y="3668133"/>
            <a:ext cx="2991173" cy="830997"/>
          </a:xfrm>
          <a:prstGeom prst="rect">
            <a:avLst/>
          </a:prstGeom>
          <a:ln>
            <a:noFill/>
          </a:ln>
        </p:spPr>
        <p:txBody>
          <a:bodyPr wrap="square">
            <a:spAutoFit/>
          </a:bodyPr>
          <a:lstStyle/>
          <a:p>
            <a:pPr algn="ctr"/>
            <a:r>
              <a:rPr lang="en-AU" sz="2400" dirty="0" err="1">
                <a:solidFill>
                  <a:srgbClr val="ECF1F7"/>
                </a:solidFill>
                <a:latin typeface="Franklin Gothic Medium Cond" panose="020B0606030402020204" pitchFamily="34" charset="0"/>
                <a:ea typeface="Open Sans" panose="020B0606030504020204" pitchFamily="34" charset="0"/>
                <a:cs typeface="Open Sans" panose="020B0606030504020204" pitchFamily="34" charset="0"/>
              </a:rPr>
              <a:t>Cakupan</a:t>
            </a:r>
            <a:r>
              <a:rPr lang="en-AU" sz="2400" dirty="0">
                <a:solidFill>
                  <a:srgbClr val="ECF1F7"/>
                </a:solidFill>
                <a:latin typeface="Franklin Gothic Medium Cond" panose="020B0606030402020204" pitchFamily="34" charset="0"/>
                <a:ea typeface="Open Sans" panose="020B0606030504020204" pitchFamily="34" charset="0"/>
                <a:cs typeface="Open Sans" panose="020B0606030504020204" pitchFamily="34" charset="0"/>
              </a:rPr>
              <a:t> MS-Keg, </a:t>
            </a:r>
          </a:p>
          <a:p>
            <a:pPr algn="ctr"/>
            <a:r>
              <a:rPr lang="en-AU" sz="2400" dirty="0" err="1">
                <a:solidFill>
                  <a:srgbClr val="ECF1F7"/>
                </a:solidFill>
                <a:latin typeface="Franklin Gothic Medium Cond" panose="020B0606030402020204" pitchFamily="34" charset="0"/>
                <a:ea typeface="Open Sans" panose="020B0606030504020204" pitchFamily="34" charset="0"/>
                <a:cs typeface="Open Sans" panose="020B0606030504020204" pitchFamily="34" charset="0"/>
              </a:rPr>
              <a:t>terdiri</a:t>
            </a:r>
            <a:r>
              <a:rPr lang="en-AU" sz="2400" dirty="0">
                <a:solidFill>
                  <a:srgbClr val="ECF1F7"/>
                </a:solidFill>
                <a:latin typeface="Franklin Gothic Medium Cond" panose="020B0606030402020204" pitchFamily="34" charset="0"/>
                <a:ea typeface="Open Sans" panose="020B0606030504020204" pitchFamily="34" charset="0"/>
                <a:cs typeface="Open Sans" panose="020B0606030504020204" pitchFamily="34" charset="0"/>
              </a:rPr>
              <a:t> </a:t>
            </a:r>
            <a:r>
              <a:rPr lang="en-AU" sz="2400" dirty="0" err="1">
                <a:solidFill>
                  <a:srgbClr val="ECF1F7"/>
                </a:solidFill>
                <a:latin typeface="Franklin Gothic Medium Cond" panose="020B0606030402020204" pitchFamily="34" charset="0"/>
                <a:ea typeface="Open Sans" panose="020B0606030504020204" pitchFamily="34" charset="0"/>
                <a:cs typeface="Open Sans" panose="020B0606030504020204" pitchFamily="34" charset="0"/>
              </a:rPr>
              <a:t>atas</a:t>
            </a:r>
            <a:r>
              <a:rPr lang="en-AU" sz="2400" dirty="0">
                <a:solidFill>
                  <a:srgbClr val="ECF1F7"/>
                </a:solidFill>
                <a:latin typeface="Franklin Gothic Medium Cond" panose="020B0606030402020204" pitchFamily="34" charset="0"/>
                <a:ea typeface="Open Sans" panose="020B0606030504020204" pitchFamily="34" charset="0"/>
                <a:cs typeface="Open Sans" panose="020B0606030504020204" pitchFamily="34" charset="0"/>
              </a:rPr>
              <a:t> :</a:t>
            </a:r>
          </a:p>
        </p:txBody>
      </p:sp>
      <p:cxnSp>
        <p:nvCxnSpPr>
          <p:cNvPr id="16" name="Connector: Elbow 15">
            <a:extLst>
              <a:ext uri="{FF2B5EF4-FFF2-40B4-BE49-F238E27FC236}">
                <a16:creationId xmlns:a16="http://schemas.microsoft.com/office/drawing/2014/main" id="{9A8864E1-1530-4C00-A0AC-03982FB8AE93}"/>
              </a:ext>
            </a:extLst>
          </p:cNvPr>
          <p:cNvCxnSpPr>
            <a:cxnSpLocks/>
            <a:stCxn id="7" idx="3"/>
          </p:cNvCxnSpPr>
          <p:nvPr/>
        </p:nvCxnSpPr>
        <p:spPr>
          <a:xfrm flipV="1">
            <a:off x="3897304" y="3429000"/>
            <a:ext cx="2024525" cy="892223"/>
          </a:xfrm>
          <a:prstGeom prst="bentConnector3">
            <a:avLst>
              <a:gd name="adj1" fmla="val 50000"/>
            </a:avLst>
          </a:prstGeom>
          <a:ln w="38100">
            <a:solidFill>
              <a:schemeClr val="bg1"/>
            </a:solidFill>
            <a:headEnd type="oval"/>
            <a:tailEnd type="triangle"/>
          </a:ln>
        </p:spPr>
        <p:style>
          <a:lnRef idx="1">
            <a:schemeClr val="dk1"/>
          </a:lnRef>
          <a:fillRef idx="0">
            <a:schemeClr val="dk1"/>
          </a:fillRef>
          <a:effectRef idx="0">
            <a:schemeClr val="dk1"/>
          </a:effectRef>
          <a:fontRef idx="minor">
            <a:schemeClr val="tx1"/>
          </a:fontRef>
        </p:style>
      </p:cxnSp>
      <p:sp>
        <p:nvSpPr>
          <p:cNvPr id="58" name="Rectangle 57">
            <a:extLst>
              <a:ext uri="{FF2B5EF4-FFF2-40B4-BE49-F238E27FC236}">
                <a16:creationId xmlns:a16="http://schemas.microsoft.com/office/drawing/2014/main" id="{8E993B5A-507A-432E-A81D-1C6A35A32591}"/>
              </a:ext>
            </a:extLst>
          </p:cNvPr>
          <p:cNvSpPr/>
          <p:nvPr/>
        </p:nvSpPr>
        <p:spPr>
          <a:xfrm>
            <a:off x="6333799" y="366976"/>
            <a:ext cx="4986998" cy="4647426"/>
          </a:xfrm>
          <a:prstGeom prst="rect">
            <a:avLst/>
          </a:prstGeom>
          <a:noFill/>
          <a:ln>
            <a:noFill/>
          </a:ln>
        </p:spPr>
        <p:txBody>
          <a:bodyPr wrap="square">
            <a:spAutoFit/>
          </a:bodyPr>
          <a:lstStyle/>
          <a:p>
            <a:pPr marL="342900" indent="-342900">
              <a:spcAft>
                <a:spcPts val="1200"/>
              </a:spcAft>
              <a:buFont typeface="Arial" panose="020B0604020202020204" pitchFamily="34" charset="0"/>
              <a:buChar char="•"/>
            </a:pPr>
            <a:r>
              <a:rPr lang="en-US" sz="2400" dirty="0" err="1">
                <a:solidFill>
                  <a:schemeClr val="tx2">
                    <a:lumMod val="75000"/>
                  </a:schemeClr>
                </a:solidFill>
                <a:latin typeface="Franklin Gothic Medium Cond" panose="020B0606030402020204" pitchFamily="34" charset="0"/>
              </a:rPr>
              <a:t>Identitas</a:t>
            </a:r>
            <a:r>
              <a:rPr lang="en-US" sz="2400" dirty="0">
                <a:solidFill>
                  <a:schemeClr val="tx2">
                    <a:lumMod val="75000"/>
                  </a:schemeClr>
                </a:solidFill>
                <a:latin typeface="Franklin Gothic Medium Cond" panose="020B0606030402020204" pitchFamily="34" charset="0"/>
              </a:rPr>
              <a:t> </a:t>
            </a:r>
            <a:r>
              <a:rPr lang="en-US" sz="2400" dirty="0" err="1">
                <a:solidFill>
                  <a:schemeClr val="tx2">
                    <a:lumMod val="75000"/>
                  </a:schemeClr>
                </a:solidFill>
                <a:latin typeface="Franklin Gothic Medium Cond" panose="020B0606030402020204" pitchFamily="34" charset="0"/>
              </a:rPr>
              <a:t>Kegiatan</a:t>
            </a:r>
            <a:r>
              <a:rPr lang="en-US" sz="2400" dirty="0">
                <a:solidFill>
                  <a:schemeClr val="tx2">
                    <a:lumMod val="75000"/>
                  </a:schemeClr>
                </a:solidFill>
                <a:latin typeface="Franklin Gothic Medium Cond" panose="020B0606030402020204" pitchFamily="34" charset="0"/>
              </a:rPr>
              <a:t> </a:t>
            </a:r>
            <a:r>
              <a:rPr lang="en-US" sz="2400" dirty="0" err="1">
                <a:solidFill>
                  <a:schemeClr val="tx2">
                    <a:lumMod val="75000"/>
                  </a:schemeClr>
                </a:solidFill>
                <a:latin typeface="Franklin Gothic Medium Cond" panose="020B0606030402020204" pitchFamily="34" charset="0"/>
              </a:rPr>
              <a:t>Statistik</a:t>
            </a:r>
            <a:endParaRPr lang="en-US" sz="2400" dirty="0">
              <a:solidFill>
                <a:schemeClr val="tx2">
                  <a:lumMod val="75000"/>
                </a:schemeClr>
              </a:solidFill>
              <a:latin typeface="Franklin Gothic Medium Cond" panose="020B0606030402020204" pitchFamily="34" charset="0"/>
            </a:endParaRPr>
          </a:p>
          <a:p>
            <a:pPr marL="342900" indent="-342900">
              <a:spcAft>
                <a:spcPts val="1200"/>
              </a:spcAft>
              <a:buFont typeface="Arial" panose="020B0604020202020204" pitchFamily="34" charset="0"/>
              <a:buChar char="•"/>
            </a:pPr>
            <a:r>
              <a:rPr lang="en-US" sz="2400" dirty="0">
                <a:solidFill>
                  <a:schemeClr val="tx2">
                    <a:lumMod val="75000"/>
                  </a:schemeClr>
                </a:solidFill>
                <a:latin typeface="Franklin Gothic Medium Cond" panose="020B0606030402020204" pitchFamily="34" charset="0"/>
              </a:rPr>
              <a:t>Blok I. </a:t>
            </a:r>
            <a:r>
              <a:rPr lang="en-US" sz="2400" dirty="0" err="1">
                <a:solidFill>
                  <a:schemeClr val="tx2">
                    <a:lumMod val="75000"/>
                  </a:schemeClr>
                </a:solidFill>
                <a:latin typeface="Franklin Gothic Medium Cond" panose="020B0606030402020204" pitchFamily="34" charset="0"/>
              </a:rPr>
              <a:t>Penyelenggara</a:t>
            </a:r>
            <a:endParaRPr lang="en-US" sz="2400" dirty="0">
              <a:solidFill>
                <a:schemeClr val="tx2">
                  <a:lumMod val="75000"/>
                </a:schemeClr>
              </a:solidFill>
              <a:latin typeface="Franklin Gothic Medium Cond" panose="020B0606030402020204" pitchFamily="34" charset="0"/>
            </a:endParaRPr>
          </a:p>
          <a:p>
            <a:pPr marL="342900" indent="-342900">
              <a:spcAft>
                <a:spcPts val="1200"/>
              </a:spcAft>
              <a:buFont typeface="Arial" panose="020B0604020202020204" pitchFamily="34" charset="0"/>
              <a:buChar char="•"/>
            </a:pPr>
            <a:r>
              <a:rPr lang="en-US" sz="2400" dirty="0">
                <a:solidFill>
                  <a:schemeClr val="tx2">
                    <a:lumMod val="75000"/>
                  </a:schemeClr>
                </a:solidFill>
                <a:latin typeface="Franklin Gothic Medium Cond" panose="020B0606030402020204" pitchFamily="34" charset="0"/>
              </a:rPr>
              <a:t>Blok II. </a:t>
            </a:r>
            <a:r>
              <a:rPr lang="en-US" sz="2400" dirty="0" err="1">
                <a:solidFill>
                  <a:schemeClr val="tx2">
                    <a:lumMod val="75000"/>
                  </a:schemeClr>
                </a:solidFill>
                <a:latin typeface="Franklin Gothic Medium Cond" panose="020B0606030402020204" pitchFamily="34" charset="0"/>
              </a:rPr>
              <a:t>Penanggung</a:t>
            </a:r>
            <a:r>
              <a:rPr lang="en-US" sz="2400" dirty="0">
                <a:solidFill>
                  <a:schemeClr val="tx2">
                    <a:lumMod val="75000"/>
                  </a:schemeClr>
                </a:solidFill>
                <a:latin typeface="Franklin Gothic Medium Cond" panose="020B0606030402020204" pitchFamily="34" charset="0"/>
              </a:rPr>
              <a:t> Jawab</a:t>
            </a:r>
          </a:p>
          <a:p>
            <a:pPr marL="342900" indent="-342900">
              <a:spcAft>
                <a:spcPts val="1200"/>
              </a:spcAft>
              <a:buFont typeface="Arial" panose="020B0604020202020204" pitchFamily="34" charset="0"/>
              <a:buChar char="•"/>
            </a:pPr>
            <a:r>
              <a:rPr lang="en-US" sz="2400" dirty="0">
                <a:solidFill>
                  <a:schemeClr val="tx2">
                    <a:lumMod val="75000"/>
                  </a:schemeClr>
                </a:solidFill>
                <a:latin typeface="Franklin Gothic Medium Cond" panose="020B0606030402020204" pitchFamily="34" charset="0"/>
              </a:rPr>
              <a:t>Blok III. </a:t>
            </a:r>
            <a:r>
              <a:rPr lang="en-US" sz="2400" dirty="0" err="1">
                <a:solidFill>
                  <a:schemeClr val="tx2">
                    <a:lumMod val="75000"/>
                  </a:schemeClr>
                </a:solidFill>
                <a:latin typeface="Franklin Gothic Medium Cond" panose="020B0606030402020204" pitchFamily="34" charset="0"/>
              </a:rPr>
              <a:t>Perencanaan</a:t>
            </a:r>
            <a:r>
              <a:rPr lang="en-US" sz="2400" dirty="0">
                <a:solidFill>
                  <a:schemeClr val="tx2">
                    <a:lumMod val="75000"/>
                  </a:schemeClr>
                </a:solidFill>
                <a:latin typeface="Franklin Gothic Medium Cond" panose="020B0606030402020204" pitchFamily="34" charset="0"/>
              </a:rPr>
              <a:t> dan </a:t>
            </a:r>
            <a:r>
              <a:rPr lang="en-US" sz="2400" dirty="0" err="1">
                <a:solidFill>
                  <a:schemeClr val="tx2">
                    <a:lumMod val="75000"/>
                  </a:schemeClr>
                </a:solidFill>
                <a:latin typeface="Franklin Gothic Medium Cond" panose="020B0606030402020204" pitchFamily="34" charset="0"/>
              </a:rPr>
              <a:t>Persiapan</a:t>
            </a:r>
            <a:endParaRPr lang="en-US" sz="2400" dirty="0">
              <a:solidFill>
                <a:schemeClr val="tx2">
                  <a:lumMod val="75000"/>
                </a:schemeClr>
              </a:solidFill>
              <a:latin typeface="Franklin Gothic Medium Cond" panose="020B0606030402020204" pitchFamily="34" charset="0"/>
            </a:endParaRPr>
          </a:p>
          <a:p>
            <a:pPr marL="342900" indent="-342900">
              <a:spcAft>
                <a:spcPts val="1200"/>
              </a:spcAft>
              <a:buFont typeface="Arial" panose="020B0604020202020204" pitchFamily="34" charset="0"/>
              <a:buChar char="•"/>
            </a:pPr>
            <a:r>
              <a:rPr lang="en-US" sz="2400" dirty="0">
                <a:solidFill>
                  <a:schemeClr val="tx2">
                    <a:lumMod val="75000"/>
                  </a:schemeClr>
                </a:solidFill>
                <a:latin typeface="Franklin Gothic Medium Cond" panose="020B0606030402020204" pitchFamily="34" charset="0"/>
              </a:rPr>
              <a:t>Blok IV. Desain </a:t>
            </a:r>
            <a:r>
              <a:rPr lang="en-US" sz="2400" dirty="0" err="1">
                <a:solidFill>
                  <a:schemeClr val="tx2">
                    <a:lumMod val="75000"/>
                  </a:schemeClr>
                </a:solidFill>
                <a:latin typeface="Franklin Gothic Medium Cond" panose="020B0606030402020204" pitchFamily="34" charset="0"/>
              </a:rPr>
              <a:t>Kegiatan</a:t>
            </a:r>
            <a:endParaRPr lang="en-US" sz="2400" dirty="0">
              <a:solidFill>
                <a:schemeClr val="tx2">
                  <a:lumMod val="75000"/>
                </a:schemeClr>
              </a:solidFill>
              <a:latin typeface="Franklin Gothic Medium Cond" panose="020B0606030402020204" pitchFamily="34" charset="0"/>
            </a:endParaRPr>
          </a:p>
          <a:p>
            <a:pPr marL="342900" indent="-342900">
              <a:spcAft>
                <a:spcPts val="1200"/>
              </a:spcAft>
              <a:buFont typeface="Arial" panose="020B0604020202020204" pitchFamily="34" charset="0"/>
              <a:buChar char="•"/>
            </a:pPr>
            <a:r>
              <a:rPr lang="en-US" sz="2400" dirty="0">
                <a:solidFill>
                  <a:schemeClr val="tx2">
                    <a:lumMod val="75000"/>
                  </a:schemeClr>
                </a:solidFill>
                <a:latin typeface="Franklin Gothic Medium Cond" panose="020B0606030402020204" pitchFamily="34" charset="0"/>
              </a:rPr>
              <a:t>Blok V. Desain </a:t>
            </a:r>
            <a:r>
              <a:rPr lang="en-US" sz="2400" dirty="0" err="1">
                <a:solidFill>
                  <a:schemeClr val="tx2">
                    <a:lumMod val="75000"/>
                  </a:schemeClr>
                </a:solidFill>
                <a:latin typeface="Franklin Gothic Medium Cond" panose="020B0606030402020204" pitchFamily="34" charset="0"/>
              </a:rPr>
              <a:t>Sampel</a:t>
            </a:r>
            <a:endParaRPr lang="en-US" sz="2400" dirty="0">
              <a:solidFill>
                <a:schemeClr val="tx2">
                  <a:lumMod val="75000"/>
                </a:schemeClr>
              </a:solidFill>
              <a:latin typeface="Franklin Gothic Medium Cond" panose="020B0606030402020204" pitchFamily="34" charset="0"/>
            </a:endParaRPr>
          </a:p>
          <a:p>
            <a:pPr marL="342900" indent="-342900">
              <a:spcAft>
                <a:spcPts val="1200"/>
              </a:spcAft>
              <a:buFont typeface="Arial" panose="020B0604020202020204" pitchFamily="34" charset="0"/>
              <a:buChar char="•"/>
            </a:pPr>
            <a:r>
              <a:rPr lang="en-US" sz="2400" dirty="0">
                <a:solidFill>
                  <a:schemeClr val="tx2">
                    <a:lumMod val="75000"/>
                  </a:schemeClr>
                </a:solidFill>
                <a:latin typeface="Franklin Gothic Medium Cond" panose="020B0606030402020204" pitchFamily="34" charset="0"/>
              </a:rPr>
              <a:t>Blok VI. </a:t>
            </a:r>
            <a:r>
              <a:rPr lang="en-US" sz="2400" dirty="0" err="1">
                <a:solidFill>
                  <a:schemeClr val="tx2">
                    <a:lumMod val="75000"/>
                  </a:schemeClr>
                </a:solidFill>
                <a:latin typeface="Franklin Gothic Medium Cond" panose="020B0606030402020204" pitchFamily="34" charset="0"/>
              </a:rPr>
              <a:t>Penjaminan</a:t>
            </a:r>
            <a:r>
              <a:rPr lang="en-US" sz="2400" dirty="0">
                <a:solidFill>
                  <a:schemeClr val="tx2">
                    <a:lumMod val="75000"/>
                  </a:schemeClr>
                </a:solidFill>
                <a:latin typeface="Franklin Gothic Medium Cond" panose="020B0606030402020204" pitchFamily="34" charset="0"/>
              </a:rPr>
              <a:t> </a:t>
            </a:r>
            <a:r>
              <a:rPr lang="en-US" sz="2400" dirty="0" err="1">
                <a:solidFill>
                  <a:schemeClr val="tx2">
                    <a:lumMod val="75000"/>
                  </a:schemeClr>
                </a:solidFill>
                <a:latin typeface="Franklin Gothic Medium Cond" panose="020B0606030402020204" pitchFamily="34" charset="0"/>
              </a:rPr>
              <a:t>Kualitas</a:t>
            </a:r>
            <a:endParaRPr lang="en-US" sz="2400" dirty="0">
              <a:solidFill>
                <a:schemeClr val="tx2">
                  <a:lumMod val="75000"/>
                </a:schemeClr>
              </a:solidFill>
              <a:latin typeface="Franklin Gothic Medium Cond" panose="020B0606030402020204" pitchFamily="34" charset="0"/>
            </a:endParaRPr>
          </a:p>
          <a:p>
            <a:pPr marL="342900" indent="-342900">
              <a:spcAft>
                <a:spcPts val="1200"/>
              </a:spcAft>
              <a:buFont typeface="Arial" panose="020B0604020202020204" pitchFamily="34" charset="0"/>
              <a:buChar char="•"/>
            </a:pPr>
            <a:r>
              <a:rPr lang="en-US" sz="2400" dirty="0">
                <a:solidFill>
                  <a:schemeClr val="tx2">
                    <a:lumMod val="75000"/>
                  </a:schemeClr>
                </a:solidFill>
                <a:latin typeface="Franklin Gothic Medium Cond" panose="020B0606030402020204" pitchFamily="34" charset="0"/>
              </a:rPr>
              <a:t>Blok VII. </a:t>
            </a:r>
            <a:r>
              <a:rPr lang="en-US" sz="2400" dirty="0" err="1">
                <a:solidFill>
                  <a:schemeClr val="tx2">
                    <a:lumMod val="75000"/>
                  </a:schemeClr>
                </a:solidFill>
                <a:latin typeface="Franklin Gothic Medium Cond" panose="020B0606030402020204" pitchFamily="34" charset="0"/>
              </a:rPr>
              <a:t>Pengolahan</a:t>
            </a:r>
            <a:r>
              <a:rPr lang="en-US" sz="2400" dirty="0">
                <a:solidFill>
                  <a:schemeClr val="tx2">
                    <a:lumMod val="75000"/>
                  </a:schemeClr>
                </a:solidFill>
                <a:latin typeface="Franklin Gothic Medium Cond" panose="020B0606030402020204" pitchFamily="34" charset="0"/>
              </a:rPr>
              <a:t> dan </a:t>
            </a:r>
            <a:r>
              <a:rPr lang="en-US" sz="2400" dirty="0" err="1">
                <a:solidFill>
                  <a:schemeClr val="tx2">
                    <a:lumMod val="75000"/>
                  </a:schemeClr>
                </a:solidFill>
                <a:latin typeface="Franklin Gothic Medium Cond" panose="020B0606030402020204" pitchFamily="34" charset="0"/>
              </a:rPr>
              <a:t>Analisis</a:t>
            </a:r>
            <a:endParaRPr lang="en-US" sz="2400" dirty="0">
              <a:solidFill>
                <a:schemeClr val="tx2">
                  <a:lumMod val="75000"/>
                </a:schemeClr>
              </a:solidFill>
              <a:latin typeface="Franklin Gothic Medium Cond" panose="020B0606030402020204" pitchFamily="34" charset="0"/>
            </a:endParaRPr>
          </a:p>
          <a:p>
            <a:pPr marL="342900" indent="-342900">
              <a:spcAft>
                <a:spcPts val="1200"/>
              </a:spcAft>
              <a:buFont typeface="Arial" panose="020B0604020202020204" pitchFamily="34" charset="0"/>
              <a:buChar char="•"/>
            </a:pPr>
            <a:r>
              <a:rPr lang="en-US" sz="2400" dirty="0">
                <a:solidFill>
                  <a:schemeClr val="tx2">
                    <a:lumMod val="75000"/>
                  </a:schemeClr>
                </a:solidFill>
                <a:latin typeface="Franklin Gothic Medium Cond" panose="020B0606030402020204" pitchFamily="34" charset="0"/>
              </a:rPr>
              <a:t>Blok VIII. </a:t>
            </a:r>
            <a:r>
              <a:rPr lang="en-US" sz="2400" dirty="0" err="1">
                <a:solidFill>
                  <a:schemeClr val="tx2">
                    <a:lumMod val="75000"/>
                  </a:schemeClr>
                </a:solidFill>
                <a:latin typeface="Franklin Gothic Medium Cond" panose="020B0606030402020204" pitchFamily="34" charset="0"/>
              </a:rPr>
              <a:t>Diseminasi</a:t>
            </a:r>
            <a:r>
              <a:rPr lang="en-US" sz="2400" dirty="0">
                <a:solidFill>
                  <a:schemeClr val="tx2">
                    <a:lumMod val="75000"/>
                  </a:schemeClr>
                </a:solidFill>
                <a:latin typeface="Franklin Gothic Medium Cond" panose="020B0606030402020204" pitchFamily="34" charset="0"/>
              </a:rPr>
              <a:t> Hasil</a:t>
            </a:r>
          </a:p>
        </p:txBody>
      </p:sp>
    </p:spTree>
    <p:extLst>
      <p:ext uri="{BB962C8B-B14F-4D97-AF65-F5344CB8AC3E}">
        <p14:creationId xmlns:p14="http://schemas.microsoft.com/office/powerpoint/2010/main" val="370174080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 name="Picture 43">
            <a:extLst>
              <a:ext uri="{FF2B5EF4-FFF2-40B4-BE49-F238E27FC236}">
                <a16:creationId xmlns:a16="http://schemas.microsoft.com/office/drawing/2014/main" id="{5209402F-D23E-4A3F-9069-DEDC64E852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2667000" y="-2667000"/>
            <a:ext cx="6858000" cy="12192000"/>
          </a:xfrm>
          <a:prstGeom prst="rect">
            <a:avLst/>
          </a:prstGeom>
        </p:spPr>
      </p:pic>
      <p:pic>
        <p:nvPicPr>
          <p:cNvPr id="5" name="Picture 4">
            <a:extLst>
              <a:ext uri="{FF2B5EF4-FFF2-40B4-BE49-F238E27FC236}">
                <a16:creationId xmlns:a16="http://schemas.microsoft.com/office/drawing/2014/main" id="{D2A7C692-3B92-4D6C-857C-31C5080233CB}"/>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10308444" y="5852160"/>
            <a:ext cx="1880019" cy="1005840"/>
          </a:xfrm>
          <a:prstGeom prst="rect">
            <a:avLst/>
          </a:prstGeom>
        </p:spPr>
      </p:pic>
      <p:sp>
        <p:nvSpPr>
          <p:cNvPr id="2" name="Slide Number Placeholder 1">
            <a:extLst>
              <a:ext uri="{FF2B5EF4-FFF2-40B4-BE49-F238E27FC236}">
                <a16:creationId xmlns:a16="http://schemas.microsoft.com/office/drawing/2014/main" id="{71BE6939-0C1A-40C1-9E34-0C67FD20A1C0}"/>
              </a:ext>
            </a:extLst>
          </p:cNvPr>
          <p:cNvSpPr>
            <a:spLocks noGrp="1"/>
          </p:cNvSpPr>
          <p:nvPr>
            <p:ph type="sldNum" sz="quarter" idx="12"/>
          </p:nvPr>
        </p:nvSpPr>
        <p:spPr/>
        <p:txBody>
          <a:bodyPr/>
          <a:lstStyle/>
          <a:p>
            <a:fld id="{EB9E5DA5-6055-4EBD-AF78-CBB20B4B5717}" type="slidenum">
              <a:rPr lang="en-US" smtClean="0"/>
              <a:pPr/>
              <a:t>60</a:t>
            </a:fld>
            <a:endParaRPr lang="en-US" dirty="0"/>
          </a:p>
        </p:txBody>
      </p:sp>
      <p:sp>
        <p:nvSpPr>
          <p:cNvPr id="10" name="文本框 25">
            <a:extLst>
              <a:ext uri="{FF2B5EF4-FFF2-40B4-BE49-F238E27FC236}">
                <a16:creationId xmlns:a16="http://schemas.microsoft.com/office/drawing/2014/main" id="{12586E0E-187C-4ADA-9E1D-9633671245EC}"/>
              </a:ext>
            </a:extLst>
          </p:cNvPr>
          <p:cNvSpPr txBox="1"/>
          <p:nvPr/>
        </p:nvSpPr>
        <p:spPr>
          <a:xfrm>
            <a:off x="289732" y="157311"/>
            <a:ext cx="11129557" cy="1200329"/>
          </a:xfrm>
          <a:prstGeom prst="rect">
            <a:avLst/>
          </a:prstGeom>
          <a:noFill/>
        </p:spPr>
        <p:txBody>
          <a:bodyPr wrap="square" rtlCol="0">
            <a:spAutoFit/>
          </a:bodyPr>
          <a:lstStyle/>
          <a:p>
            <a:r>
              <a:rPr lang="en-US" altLang="zh-CN" sz="4400" dirty="0">
                <a:solidFill>
                  <a:srgbClr val="FFC000"/>
                </a:solidFill>
                <a:latin typeface="Franklin Gothic Medium Cond" panose="020B0606030402020204" pitchFamily="34" charset="0"/>
              </a:rPr>
              <a:t>Metadata </a:t>
            </a:r>
            <a:r>
              <a:rPr lang="en-US" altLang="zh-CN" sz="4400" dirty="0" err="1">
                <a:solidFill>
                  <a:srgbClr val="FFC000"/>
                </a:solidFill>
                <a:latin typeface="Franklin Gothic Medium Cond" panose="020B0606030402020204" pitchFamily="34" charset="0"/>
              </a:rPr>
              <a:t>Statistik</a:t>
            </a:r>
            <a:r>
              <a:rPr lang="en-US" altLang="zh-CN" sz="4400" dirty="0">
                <a:solidFill>
                  <a:srgbClr val="FFC000"/>
                </a:solidFill>
                <a:latin typeface="Franklin Gothic Medium Cond" panose="020B0606030402020204" pitchFamily="34" charset="0"/>
              </a:rPr>
              <a:t> </a:t>
            </a:r>
            <a:r>
              <a:rPr lang="en-US" altLang="zh-CN" sz="4400" dirty="0" err="1">
                <a:solidFill>
                  <a:schemeClr val="bg1"/>
                </a:solidFill>
                <a:latin typeface="Franklin Gothic Medium Cond" panose="020B0606030402020204" pitchFamily="34" charset="0"/>
              </a:rPr>
              <a:t>Variabel</a:t>
            </a:r>
            <a:endParaRPr lang="en-US" altLang="zh-CN" sz="2800" dirty="0">
              <a:solidFill>
                <a:schemeClr val="bg1"/>
              </a:solidFill>
              <a:latin typeface="Franklin Gothic Medium Cond" panose="020B0606030402020204" pitchFamily="34" charset="0"/>
            </a:endParaRPr>
          </a:p>
          <a:p>
            <a:r>
              <a:rPr lang="en-US" altLang="zh-CN" sz="2800" dirty="0">
                <a:solidFill>
                  <a:schemeClr val="bg1"/>
                </a:solidFill>
                <a:latin typeface="Franklin Gothic Medium Cond" panose="020B0606030402020204" pitchFamily="34" charset="0"/>
              </a:rPr>
              <a:t>(MS-Var)</a:t>
            </a:r>
            <a:endParaRPr lang="en-US" altLang="zh-CN" sz="4400" dirty="0">
              <a:solidFill>
                <a:schemeClr val="bg1"/>
              </a:solidFill>
              <a:latin typeface="Franklin Gothic Medium Cond" panose="020B0606030402020204" pitchFamily="34" charset="0"/>
            </a:endParaRPr>
          </a:p>
        </p:txBody>
      </p:sp>
      <p:pic>
        <p:nvPicPr>
          <p:cNvPr id="8" name="Picture 7">
            <a:extLst>
              <a:ext uri="{FF2B5EF4-FFF2-40B4-BE49-F238E27FC236}">
                <a16:creationId xmlns:a16="http://schemas.microsoft.com/office/drawing/2014/main" id="{06B3E4F2-6C50-46B4-9005-73E2A8D604E7}"/>
              </a:ext>
            </a:extLst>
          </p:cNvPr>
          <p:cNvPicPr>
            <a:picLocks noChangeAspect="1"/>
          </p:cNvPicPr>
          <p:nvPr/>
        </p:nvPicPr>
        <p:blipFill>
          <a:blip r:embed="rId4"/>
          <a:stretch>
            <a:fillRect/>
          </a:stretch>
        </p:blipFill>
        <p:spPr>
          <a:xfrm>
            <a:off x="369352" y="1468355"/>
            <a:ext cx="11359477" cy="748190"/>
          </a:xfrm>
          <a:prstGeom prst="rect">
            <a:avLst/>
          </a:prstGeom>
        </p:spPr>
      </p:pic>
      <p:pic>
        <p:nvPicPr>
          <p:cNvPr id="6" name="Picture 5">
            <a:extLst>
              <a:ext uri="{FF2B5EF4-FFF2-40B4-BE49-F238E27FC236}">
                <a16:creationId xmlns:a16="http://schemas.microsoft.com/office/drawing/2014/main" id="{D4ED0314-FEDA-4EE4-861D-6F1F6B94B220}"/>
              </a:ext>
            </a:extLst>
          </p:cNvPr>
          <p:cNvPicPr>
            <a:picLocks noChangeAspect="1"/>
          </p:cNvPicPr>
          <p:nvPr/>
        </p:nvPicPr>
        <p:blipFill>
          <a:blip r:embed="rId5"/>
          <a:stretch>
            <a:fillRect/>
          </a:stretch>
        </p:blipFill>
        <p:spPr>
          <a:xfrm>
            <a:off x="1937757" y="2354055"/>
            <a:ext cx="8316486" cy="2076740"/>
          </a:xfrm>
          <a:prstGeom prst="rect">
            <a:avLst/>
          </a:prstGeom>
        </p:spPr>
      </p:pic>
      <p:grpSp>
        <p:nvGrpSpPr>
          <p:cNvPr id="7" name="Group 6">
            <a:extLst>
              <a:ext uri="{FF2B5EF4-FFF2-40B4-BE49-F238E27FC236}">
                <a16:creationId xmlns:a16="http://schemas.microsoft.com/office/drawing/2014/main" id="{48130B35-9152-4DD9-95DE-4CCE95CFD9DB}"/>
              </a:ext>
            </a:extLst>
          </p:cNvPr>
          <p:cNvGrpSpPr/>
          <p:nvPr/>
        </p:nvGrpSpPr>
        <p:grpSpPr>
          <a:xfrm>
            <a:off x="1932994" y="4568305"/>
            <a:ext cx="8326012" cy="2067213"/>
            <a:chOff x="1932994" y="4568305"/>
            <a:chExt cx="8326012" cy="2067213"/>
          </a:xfrm>
        </p:grpSpPr>
        <p:pic>
          <p:nvPicPr>
            <p:cNvPr id="11" name="Picture 10">
              <a:extLst>
                <a:ext uri="{FF2B5EF4-FFF2-40B4-BE49-F238E27FC236}">
                  <a16:creationId xmlns:a16="http://schemas.microsoft.com/office/drawing/2014/main" id="{46CA6B6D-4774-406B-8138-DA4268947FD3}"/>
                </a:ext>
              </a:extLst>
            </p:cNvPr>
            <p:cNvPicPr>
              <a:picLocks noChangeAspect="1"/>
            </p:cNvPicPr>
            <p:nvPr/>
          </p:nvPicPr>
          <p:blipFill>
            <a:blip r:embed="rId6"/>
            <a:stretch>
              <a:fillRect/>
            </a:stretch>
          </p:blipFill>
          <p:spPr>
            <a:xfrm>
              <a:off x="1932994" y="4568305"/>
              <a:ext cx="8326012" cy="2067213"/>
            </a:xfrm>
            <a:prstGeom prst="rect">
              <a:avLst/>
            </a:prstGeom>
          </p:spPr>
        </p:pic>
        <p:pic>
          <p:nvPicPr>
            <p:cNvPr id="4" name="Picture 3">
              <a:extLst>
                <a:ext uri="{FF2B5EF4-FFF2-40B4-BE49-F238E27FC236}">
                  <a16:creationId xmlns:a16="http://schemas.microsoft.com/office/drawing/2014/main" id="{77337F53-0E33-4C88-A216-E588C2DD93DF}"/>
                </a:ext>
              </a:extLst>
            </p:cNvPr>
            <p:cNvPicPr>
              <a:picLocks noChangeAspect="1"/>
            </p:cNvPicPr>
            <p:nvPr/>
          </p:nvPicPr>
          <p:blipFill>
            <a:blip r:embed="rId7"/>
            <a:stretch>
              <a:fillRect/>
            </a:stretch>
          </p:blipFill>
          <p:spPr>
            <a:xfrm>
              <a:off x="4432290" y="4890250"/>
              <a:ext cx="997549" cy="181372"/>
            </a:xfrm>
            <a:prstGeom prst="rect">
              <a:avLst/>
            </a:prstGeom>
          </p:spPr>
        </p:pic>
      </p:grpSp>
    </p:spTree>
    <p:extLst>
      <p:ext uri="{BB962C8B-B14F-4D97-AF65-F5344CB8AC3E}">
        <p14:creationId xmlns:p14="http://schemas.microsoft.com/office/powerpoint/2010/main" val="12897383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 name="Picture 43">
            <a:extLst>
              <a:ext uri="{FF2B5EF4-FFF2-40B4-BE49-F238E27FC236}">
                <a16:creationId xmlns:a16="http://schemas.microsoft.com/office/drawing/2014/main" id="{5209402F-D23E-4A3F-9069-DEDC64E852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2667000" y="-2667000"/>
            <a:ext cx="6858000" cy="12192000"/>
          </a:xfrm>
          <a:prstGeom prst="rect">
            <a:avLst/>
          </a:prstGeom>
        </p:spPr>
      </p:pic>
      <p:pic>
        <p:nvPicPr>
          <p:cNvPr id="5" name="Picture 4">
            <a:extLst>
              <a:ext uri="{FF2B5EF4-FFF2-40B4-BE49-F238E27FC236}">
                <a16:creationId xmlns:a16="http://schemas.microsoft.com/office/drawing/2014/main" id="{D2A7C692-3B92-4D6C-857C-31C5080233CB}"/>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10308444" y="5852160"/>
            <a:ext cx="1880019" cy="1005840"/>
          </a:xfrm>
          <a:prstGeom prst="rect">
            <a:avLst/>
          </a:prstGeom>
        </p:spPr>
      </p:pic>
      <p:sp>
        <p:nvSpPr>
          <p:cNvPr id="2" name="Slide Number Placeholder 1">
            <a:extLst>
              <a:ext uri="{FF2B5EF4-FFF2-40B4-BE49-F238E27FC236}">
                <a16:creationId xmlns:a16="http://schemas.microsoft.com/office/drawing/2014/main" id="{71BE6939-0C1A-40C1-9E34-0C67FD20A1C0}"/>
              </a:ext>
            </a:extLst>
          </p:cNvPr>
          <p:cNvSpPr>
            <a:spLocks noGrp="1"/>
          </p:cNvSpPr>
          <p:nvPr>
            <p:ph type="sldNum" sz="quarter" idx="12"/>
          </p:nvPr>
        </p:nvSpPr>
        <p:spPr/>
        <p:txBody>
          <a:bodyPr/>
          <a:lstStyle/>
          <a:p>
            <a:fld id="{EB9E5DA5-6055-4EBD-AF78-CBB20B4B5717}" type="slidenum">
              <a:rPr lang="en-US" smtClean="0"/>
              <a:pPr/>
              <a:t>61</a:t>
            </a:fld>
            <a:endParaRPr lang="en-US" dirty="0"/>
          </a:p>
        </p:txBody>
      </p:sp>
      <p:sp>
        <p:nvSpPr>
          <p:cNvPr id="10" name="文本框 25">
            <a:extLst>
              <a:ext uri="{FF2B5EF4-FFF2-40B4-BE49-F238E27FC236}">
                <a16:creationId xmlns:a16="http://schemas.microsoft.com/office/drawing/2014/main" id="{12586E0E-187C-4ADA-9E1D-9633671245EC}"/>
              </a:ext>
            </a:extLst>
          </p:cNvPr>
          <p:cNvSpPr txBox="1"/>
          <p:nvPr/>
        </p:nvSpPr>
        <p:spPr>
          <a:xfrm>
            <a:off x="289732" y="157311"/>
            <a:ext cx="11129557" cy="1200329"/>
          </a:xfrm>
          <a:prstGeom prst="rect">
            <a:avLst/>
          </a:prstGeom>
          <a:noFill/>
        </p:spPr>
        <p:txBody>
          <a:bodyPr wrap="square" rtlCol="0">
            <a:spAutoFit/>
          </a:bodyPr>
          <a:lstStyle/>
          <a:p>
            <a:r>
              <a:rPr lang="en-US" altLang="zh-CN" sz="4400" dirty="0">
                <a:solidFill>
                  <a:srgbClr val="FFC000"/>
                </a:solidFill>
                <a:latin typeface="Franklin Gothic Medium Cond" panose="020B0606030402020204" pitchFamily="34" charset="0"/>
              </a:rPr>
              <a:t>Metadata </a:t>
            </a:r>
            <a:r>
              <a:rPr lang="en-US" altLang="zh-CN" sz="4400" dirty="0" err="1">
                <a:solidFill>
                  <a:srgbClr val="FFC000"/>
                </a:solidFill>
                <a:latin typeface="Franklin Gothic Medium Cond" panose="020B0606030402020204" pitchFamily="34" charset="0"/>
              </a:rPr>
              <a:t>Statistik</a:t>
            </a:r>
            <a:r>
              <a:rPr lang="en-US" altLang="zh-CN" sz="4400" dirty="0">
                <a:solidFill>
                  <a:srgbClr val="FFC000"/>
                </a:solidFill>
                <a:latin typeface="Franklin Gothic Medium Cond" panose="020B0606030402020204" pitchFamily="34" charset="0"/>
              </a:rPr>
              <a:t> </a:t>
            </a:r>
            <a:r>
              <a:rPr lang="en-US" altLang="zh-CN" sz="4400" dirty="0" err="1">
                <a:solidFill>
                  <a:schemeClr val="bg1"/>
                </a:solidFill>
                <a:latin typeface="Franklin Gothic Medium Cond" panose="020B0606030402020204" pitchFamily="34" charset="0"/>
              </a:rPr>
              <a:t>Variabel</a:t>
            </a:r>
            <a:endParaRPr lang="en-US" altLang="zh-CN" sz="2800" dirty="0">
              <a:solidFill>
                <a:schemeClr val="bg1"/>
              </a:solidFill>
              <a:latin typeface="Franklin Gothic Medium Cond" panose="020B0606030402020204" pitchFamily="34" charset="0"/>
            </a:endParaRPr>
          </a:p>
          <a:p>
            <a:r>
              <a:rPr lang="en-US" altLang="zh-CN" sz="2800" dirty="0">
                <a:solidFill>
                  <a:schemeClr val="bg1"/>
                </a:solidFill>
                <a:latin typeface="Franklin Gothic Medium Cond" panose="020B0606030402020204" pitchFamily="34" charset="0"/>
              </a:rPr>
              <a:t>(MS-Var)</a:t>
            </a:r>
            <a:endParaRPr lang="en-US" altLang="zh-CN" sz="4400" dirty="0">
              <a:solidFill>
                <a:schemeClr val="bg1"/>
              </a:solidFill>
              <a:latin typeface="Franklin Gothic Medium Cond" panose="020B0606030402020204" pitchFamily="34" charset="0"/>
            </a:endParaRPr>
          </a:p>
        </p:txBody>
      </p:sp>
      <p:grpSp>
        <p:nvGrpSpPr>
          <p:cNvPr id="16" name="Group 15">
            <a:extLst>
              <a:ext uri="{FF2B5EF4-FFF2-40B4-BE49-F238E27FC236}">
                <a16:creationId xmlns:a16="http://schemas.microsoft.com/office/drawing/2014/main" id="{E2E026FD-8C23-4F04-A906-63E5A8CC626F}"/>
              </a:ext>
            </a:extLst>
          </p:cNvPr>
          <p:cNvGrpSpPr/>
          <p:nvPr/>
        </p:nvGrpSpPr>
        <p:grpSpPr>
          <a:xfrm>
            <a:off x="1710555" y="1514951"/>
            <a:ext cx="8287908" cy="2231657"/>
            <a:chOff x="1710555" y="1514951"/>
            <a:chExt cx="8287908" cy="2231657"/>
          </a:xfrm>
        </p:grpSpPr>
        <p:pic>
          <p:nvPicPr>
            <p:cNvPr id="8" name="Picture 7">
              <a:extLst>
                <a:ext uri="{FF2B5EF4-FFF2-40B4-BE49-F238E27FC236}">
                  <a16:creationId xmlns:a16="http://schemas.microsoft.com/office/drawing/2014/main" id="{0B031BBB-1E36-4E08-86FF-77160073DC9E}"/>
                </a:ext>
              </a:extLst>
            </p:cNvPr>
            <p:cNvPicPr>
              <a:picLocks noChangeAspect="1"/>
            </p:cNvPicPr>
            <p:nvPr/>
          </p:nvPicPr>
          <p:blipFill rotWithShape="1">
            <a:blip r:embed="rId4"/>
            <a:srcRect b="73132"/>
            <a:stretch/>
          </p:blipFill>
          <p:spPr>
            <a:xfrm>
              <a:off x="1710556" y="1514951"/>
              <a:ext cx="8287907" cy="903509"/>
            </a:xfrm>
            <a:prstGeom prst="rect">
              <a:avLst/>
            </a:prstGeom>
          </p:spPr>
        </p:pic>
        <p:pic>
          <p:nvPicPr>
            <p:cNvPr id="17" name="Picture 16">
              <a:extLst>
                <a:ext uri="{FF2B5EF4-FFF2-40B4-BE49-F238E27FC236}">
                  <a16:creationId xmlns:a16="http://schemas.microsoft.com/office/drawing/2014/main" id="{970A2B0E-B9D3-4BAB-833F-F93AFF8B5A4B}"/>
                </a:ext>
              </a:extLst>
            </p:cNvPr>
            <p:cNvPicPr>
              <a:picLocks noChangeAspect="1"/>
            </p:cNvPicPr>
            <p:nvPr/>
          </p:nvPicPr>
          <p:blipFill rotWithShape="1">
            <a:blip r:embed="rId4"/>
            <a:srcRect t="60909"/>
            <a:stretch/>
          </p:blipFill>
          <p:spPr>
            <a:xfrm>
              <a:off x="1710555" y="2432072"/>
              <a:ext cx="8287907" cy="1314536"/>
            </a:xfrm>
            <a:prstGeom prst="rect">
              <a:avLst/>
            </a:prstGeom>
          </p:spPr>
        </p:pic>
      </p:grpSp>
      <p:grpSp>
        <p:nvGrpSpPr>
          <p:cNvPr id="15" name="Group 14">
            <a:extLst>
              <a:ext uri="{FF2B5EF4-FFF2-40B4-BE49-F238E27FC236}">
                <a16:creationId xmlns:a16="http://schemas.microsoft.com/office/drawing/2014/main" id="{B2B8A230-E3F5-4CE8-B8A4-D353229DB266}"/>
              </a:ext>
            </a:extLst>
          </p:cNvPr>
          <p:cNvGrpSpPr/>
          <p:nvPr/>
        </p:nvGrpSpPr>
        <p:grpSpPr>
          <a:xfrm>
            <a:off x="1710555" y="3815091"/>
            <a:ext cx="8287908" cy="2255195"/>
            <a:chOff x="1710555" y="3815091"/>
            <a:chExt cx="8287908" cy="2255195"/>
          </a:xfrm>
        </p:grpSpPr>
        <p:pic>
          <p:nvPicPr>
            <p:cNvPr id="18" name="Picture 17">
              <a:extLst>
                <a:ext uri="{FF2B5EF4-FFF2-40B4-BE49-F238E27FC236}">
                  <a16:creationId xmlns:a16="http://schemas.microsoft.com/office/drawing/2014/main" id="{277BDB6D-846A-4B30-B658-D7E756511A1C}"/>
                </a:ext>
              </a:extLst>
            </p:cNvPr>
            <p:cNvPicPr>
              <a:picLocks noChangeAspect="1"/>
            </p:cNvPicPr>
            <p:nvPr/>
          </p:nvPicPr>
          <p:blipFill rotWithShape="1">
            <a:blip r:embed="rId5"/>
            <a:srcRect b="72924"/>
            <a:stretch/>
          </p:blipFill>
          <p:spPr>
            <a:xfrm>
              <a:off x="1710556" y="3815091"/>
              <a:ext cx="8287907" cy="915660"/>
            </a:xfrm>
            <a:prstGeom prst="rect">
              <a:avLst/>
            </a:prstGeom>
          </p:spPr>
        </p:pic>
        <p:pic>
          <p:nvPicPr>
            <p:cNvPr id="19" name="Picture 18">
              <a:extLst>
                <a:ext uri="{FF2B5EF4-FFF2-40B4-BE49-F238E27FC236}">
                  <a16:creationId xmlns:a16="http://schemas.microsoft.com/office/drawing/2014/main" id="{9ED004BD-798B-4419-9658-B7B68DB1A9A1}"/>
                </a:ext>
              </a:extLst>
            </p:cNvPr>
            <p:cNvPicPr>
              <a:picLocks noChangeAspect="1"/>
            </p:cNvPicPr>
            <p:nvPr/>
          </p:nvPicPr>
          <p:blipFill rotWithShape="1">
            <a:blip r:embed="rId5"/>
            <a:srcRect t="60456"/>
            <a:stretch/>
          </p:blipFill>
          <p:spPr>
            <a:xfrm>
              <a:off x="1710555" y="4732976"/>
              <a:ext cx="8287907" cy="1337310"/>
            </a:xfrm>
            <a:prstGeom prst="rect">
              <a:avLst/>
            </a:prstGeom>
          </p:spPr>
        </p:pic>
        <p:pic>
          <p:nvPicPr>
            <p:cNvPr id="22" name="Picture 21">
              <a:extLst>
                <a:ext uri="{FF2B5EF4-FFF2-40B4-BE49-F238E27FC236}">
                  <a16:creationId xmlns:a16="http://schemas.microsoft.com/office/drawing/2014/main" id="{172548FA-5CCE-49B0-912A-8D8CA0918BFA}"/>
                </a:ext>
              </a:extLst>
            </p:cNvPr>
            <p:cNvPicPr>
              <a:picLocks noChangeAspect="1"/>
            </p:cNvPicPr>
            <p:nvPr/>
          </p:nvPicPr>
          <p:blipFill>
            <a:blip r:embed="rId6"/>
            <a:stretch>
              <a:fillRect/>
            </a:stretch>
          </p:blipFill>
          <p:spPr>
            <a:xfrm>
              <a:off x="4177767" y="4149106"/>
              <a:ext cx="997549" cy="181372"/>
            </a:xfrm>
            <a:prstGeom prst="rect">
              <a:avLst/>
            </a:prstGeom>
          </p:spPr>
        </p:pic>
      </p:grpSp>
    </p:spTree>
    <p:extLst>
      <p:ext uri="{BB962C8B-B14F-4D97-AF65-F5344CB8AC3E}">
        <p14:creationId xmlns:p14="http://schemas.microsoft.com/office/powerpoint/2010/main" val="1835123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13AA361-40D4-40E2-9C14-10BED26D1C3D}"/>
              </a:ext>
            </a:extLst>
          </p:cNvPr>
          <p:cNvSpPr/>
          <p:nvPr/>
        </p:nvSpPr>
        <p:spPr>
          <a:xfrm>
            <a:off x="0" y="0"/>
            <a:ext cx="7709096" cy="6442202"/>
          </a:xfrm>
          <a:prstGeom prst="rect">
            <a:avLst/>
          </a:prstGeom>
          <a:solidFill>
            <a:srgbClr val="ECF1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pic>
        <p:nvPicPr>
          <p:cNvPr id="3" name="Picture 2">
            <a:extLst>
              <a:ext uri="{FF2B5EF4-FFF2-40B4-BE49-F238E27FC236}">
                <a16:creationId xmlns:a16="http://schemas.microsoft.com/office/drawing/2014/main" id="{AE0E0924-AB2E-4D35-8340-1FA59DDF92BE}"/>
              </a:ext>
            </a:extLst>
          </p:cNvPr>
          <p:cNvPicPr>
            <a:picLocks noChangeAspect="1"/>
          </p:cNvPicPr>
          <p:nvPr/>
        </p:nvPicPr>
        <p:blipFill>
          <a:blip r:embed="rId3"/>
          <a:stretch>
            <a:fillRect/>
          </a:stretch>
        </p:blipFill>
        <p:spPr>
          <a:xfrm>
            <a:off x="414260" y="1089830"/>
            <a:ext cx="6882008" cy="4678339"/>
          </a:xfrm>
          <a:prstGeom prst="rect">
            <a:avLst/>
          </a:prstGeom>
        </p:spPr>
      </p:pic>
      <p:pic>
        <p:nvPicPr>
          <p:cNvPr id="34" name="Picture 33">
            <a:extLst>
              <a:ext uri="{FF2B5EF4-FFF2-40B4-BE49-F238E27FC236}">
                <a16:creationId xmlns:a16="http://schemas.microsoft.com/office/drawing/2014/main" id="{23FB4DDA-3BFF-4740-9D43-01197318A1F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67263" y="4620411"/>
            <a:ext cx="1373895" cy="1821791"/>
          </a:xfrm>
          <a:prstGeom prst="rect">
            <a:avLst/>
          </a:prstGeom>
        </p:spPr>
      </p:pic>
      <p:grpSp>
        <p:nvGrpSpPr>
          <p:cNvPr id="38" name="Group 37">
            <a:extLst>
              <a:ext uri="{FF2B5EF4-FFF2-40B4-BE49-F238E27FC236}">
                <a16:creationId xmlns:a16="http://schemas.microsoft.com/office/drawing/2014/main" id="{EE709765-0132-4B71-8950-76B5A3DFDD38}"/>
              </a:ext>
            </a:extLst>
          </p:cNvPr>
          <p:cNvGrpSpPr/>
          <p:nvPr/>
        </p:nvGrpSpPr>
        <p:grpSpPr>
          <a:xfrm rot="699642">
            <a:off x="6226020" y="195541"/>
            <a:ext cx="185629" cy="569272"/>
            <a:chOff x="6615304" y="1009613"/>
            <a:chExt cx="360001" cy="1097000"/>
          </a:xfrm>
          <a:solidFill>
            <a:srgbClr val="C84330"/>
          </a:solidFill>
        </p:grpSpPr>
        <p:sp>
          <p:nvSpPr>
            <p:cNvPr id="36" name="Oval 35">
              <a:extLst>
                <a:ext uri="{FF2B5EF4-FFF2-40B4-BE49-F238E27FC236}">
                  <a16:creationId xmlns:a16="http://schemas.microsoft.com/office/drawing/2014/main" id="{C59FF47F-BC95-47FB-B891-AF8C578FE03C}"/>
                </a:ext>
              </a:extLst>
            </p:cNvPr>
            <p:cNvSpPr/>
            <p:nvPr/>
          </p:nvSpPr>
          <p:spPr>
            <a:xfrm>
              <a:off x="6615305" y="1746613"/>
              <a:ext cx="360000" cy="360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7" name="Flowchart: Manual Operation 36">
              <a:extLst>
                <a:ext uri="{FF2B5EF4-FFF2-40B4-BE49-F238E27FC236}">
                  <a16:creationId xmlns:a16="http://schemas.microsoft.com/office/drawing/2014/main" id="{D32C5A69-A190-4900-A4A5-AC61B72B45BB}"/>
                </a:ext>
              </a:extLst>
            </p:cNvPr>
            <p:cNvSpPr/>
            <p:nvPr/>
          </p:nvSpPr>
          <p:spPr>
            <a:xfrm>
              <a:off x="6615304" y="1009613"/>
              <a:ext cx="360000" cy="659974"/>
            </a:xfrm>
            <a:prstGeom prst="flowChartManualOperati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grpSp>
      <p:sp>
        <p:nvSpPr>
          <p:cNvPr id="46" name="Rectangle 45">
            <a:extLst>
              <a:ext uri="{FF2B5EF4-FFF2-40B4-BE49-F238E27FC236}">
                <a16:creationId xmlns:a16="http://schemas.microsoft.com/office/drawing/2014/main" id="{620FE2C2-2033-4422-A50D-E8A9FB52F3CC}"/>
              </a:ext>
            </a:extLst>
          </p:cNvPr>
          <p:cNvSpPr/>
          <p:nvPr/>
        </p:nvSpPr>
        <p:spPr>
          <a:xfrm>
            <a:off x="344616" y="157012"/>
            <a:ext cx="6145565" cy="646331"/>
          </a:xfrm>
          <a:prstGeom prst="rect">
            <a:avLst/>
          </a:prstGeom>
          <a:noFill/>
        </p:spPr>
        <p:txBody>
          <a:bodyPr wrap="square">
            <a:spAutoFit/>
          </a:bodyPr>
          <a:lstStyle/>
          <a:p>
            <a:r>
              <a:rPr lang="en-US" sz="3600" dirty="0" err="1">
                <a:solidFill>
                  <a:srgbClr val="035D94"/>
                </a:solidFill>
                <a:latin typeface="Franklin Gothic Medium Cond" panose="020B0606030402020204" pitchFamily="34" charset="0"/>
              </a:rPr>
              <a:t>Sistem</a:t>
            </a:r>
            <a:r>
              <a:rPr lang="en-US" sz="3600" dirty="0">
                <a:solidFill>
                  <a:srgbClr val="035D94"/>
                </a:solidFill>
                <a:latin typeface="Franklin Gothic Medium Cond" panose="020B0606030402020204" pitchFamily="34" charset="0"/>
              </a:rPr>
              <a:t> </a:t>
            </a:r>
            <a:r>
              <a:rPr lang="en-US" sz="3600" dirty="0" err="1">
                <a:solidFill>
                  <a:srgbClr val="035D94"/>
                </a:solidFill>
                <a:latin typeface="Franklin Gothic Medium Cond" panose="020B0606030402020204" pitchFamily="34" charset="0"/>
              </a:rPr>
              <a:t>Rujukan</a:t>
            </a:r>
            <a:r>
              <a:rPr lang="en-US" sz="3600" dirty="0">
                <a:solidFill>
                  <a:srgbClr val="035D94"/>
                </a:solidFill>
                <a:latin typeface="Franklin Gothic Medium Cond" panose="020B0606030402020204" pitchFamily="34" charset="0"/>
              </a:rPr>
              <a:t> </a:t>
            </a:r>
            <a:r>
              <a:rPr lang="en-US" sz="3600" dirty="0" err="1">
                <a:solidFill>
                  <a:srgbClr val="035D94"/>
                </a:solidFill>
                <a:latin typeface="Franklin Gothic Medium Cond" panose="020B0606030402020204" pitchFamily="34" charset="0"/>
              </a:rPr>
              <a:t>Statistik</a:t>
            </a:r>
            <a:r>
              <a:rPr lang="en-US" sz="3600" dirty="0">
                <a:solidFill>
                  <a:srgbClr val="035D94"/>
                </a:solidFill>
                <a:latin typeface="Franklin Gothic Medium Cond" panose="020B0606030402020204" pitchFamily="34" charset="0"/>
              </a:rPr>
              <a:t> (</a:t>
            </a:r>
            <a:r>
              <a:rPr lang="en-US" sz="3600" dirty="0" err="1">
                <a:solidFill>
                  <a:srgbClr val="035D94"/>
                </a:solidFill>
                <a:latin typeface="Franklin Gothic Medium Cond" panose="020B0606030402020204" pitchFamily="34" charset="0"/>
              </a:rPr>
              <a:t>SiRusa</a:t>
            </a:r>
            <a:r>
              <a:rPr lang="en-US" sz="3600" dirty="0">
                <a:solidFill>
                  <a:srgbClr val="035D94"/>
                </a:solidFill>
                <a:latin typeface="Franklin Gothic Medium Cond" panose="020B0606030402020204" pitchFamily="34" charset="0"/>
              </a:rPr>
              <a:t>)</a:t>
            </a:r>
          </a:p>
        </p:txBody>
      </p:sp>
      <p:sp>
        <p:nvSpPr>
          <p:cNvPr id="4" name="Rectangle 3">
            <a:extLst>
              <a:ext uri="{FF2B5EF4-FFF2-40B4-BE49-F238E27FC236}">
                <a16:creationId xmlns:a16="http://schemas.microsoft.com/office/drawing/2014/main" id="{BDE22968-5D21-4FAB-870C-65E84CAE1DAC}"/>
              </a:ext>
            </a:extLst>
          </p:cNvPr>
          <p:cNvSpPr/>
          <p:nvPr/>
        </p:nvSpPr>
        <p:spPr>
          <a:xfrm>
            <a:off x="8024039" y="1089830"/>
            <a:ext cx="3936582" cy="3046988"/>
          </a:xfrm>
          <a:prstGeom prst="rect">
            <a:avLst/>
          </a:prstGeom>
          <a:noFill/>
          <a:ln>
            <a:noFill/>
          </a:ln>
        </p:spPr>
        <p:txBody>
          <a:bodyPr wrap="square">
            <a:spAutoFit/>
          </a:bodyPr>
          <a:lstStyle/>
          <a:p>
            <a:r>
              <a:rPr lang="en-AU" sz="3200" dirty="0">
                <a:solidFill>
                  <a:srgbClr val="ECF1F7"/>
                </a:solidFill>
                <a:latin typeface="Franklin Gothic Medium Cond" panose="020B0606030402020204" pitchFamily="34" charset="0"/>
                <a:ea typeface="Open Sans" panose="020B0606030504020204" pitchFamily="34" charset="0"/>
                <a:cs typeface="Open Sans" panose="020B0606030504020204" pitchFamily="34" charset="0"/>
              </a:rPr>
              <a:t>Hasil </a:t>
            </a:r>
            <a:r>
              <a:rPr lang="en-AU" sz="3200" dirty="0" err="1">
                <a:solidFill>
                  <a:srgbClr val="ECF1F7"/>
                </a:solidFill>
                <a:latin typeface="Franklin Gothic Medium Cond" panose="020B0606030402020204" pitchFamily="34" charset="0"/>
                <a:ea typeface="Open Sans" panose="020B0606030504020204" pitchFamily="34" charset="0"/>
                <a:cs typeface="Open Sans" panose="020B0606030504020204" pitchFamily="34" charset="0"/>
              </a:rPr>
              <a:t>identifikasi</a:t>
            </a:r>
            <a:r>
              <a:rPr lang="en-AU" sz="3200" dirty="0">
                <a:solidFill>
                  <a:srgbClr val="ECF1F7"/>
                </a:solidFill>
                <a:latin typeface="Franklin Gothic Medium Cond" panose="020B0606030402020204" pitchFamily="34" charset="0"/>
                <a:ea typeface="Open Sans" panose="020B0606030504020204" pitchFamily="34" charset="0"/>
                <a:cs typeface="Open Sans" panose="020B0606030504020204" pitchFamily="34" charset="0"/>
              </a:rPr>
              <a:t> dan </a:t>
            </a:r>
            <a:r>
              <a:rPr lang="en-AU" sz="3200" dirty="0" err="1">
                <a:solidFill>
                  <a:srgbClr val="ECF1F7"/>
                </a:solidFill>
                <a:latin typeface="Franklin Gothic Medium Cond" panose="020B0606030402020204" pitchFamily="34" charset="0"/>
                <a:ea typeface="Open Sans" panose="020B0606030504020204" pitchFamily="34" charset="0"/>
                <a:cs typeface="Open Sans" panose="020B0606030504020204" pitchFamily="34" charset="0"/>
              </a:rPr>
              <a:t>pengumpulan</a:t>
            </a:r>
            <a:r>
              <a:rPr lang="en-AU" sz="3200" dirty="0">
                <a:solidFill>
                  <a:srgbClr val="ECF1F7"/>
                </a:solidFill>
                <a:latin typeface="Franklin Gothic Medium Cond" panose="020B0606030402020204" pitchFamily="34" charset="0"/>
                <a:ea typeface="Open Sans" panose="020B0606030504020204" pitchFamily="34" charset="0"/>
                <a:cs typeface="Open Sans" panose="020B0606030504020204" pitchFamily="34" charset="0"/>
              </a:rPr>
              <a:t> metadata </a:t>
            </a:r>
            <a:r>
              <a:rPr lang="en-AU" sz="3200" dirty="0" err="1">
                <a:solidFill>
                  <a:srgbClr val="ECF1F7"/>
                </a:solidFill>
                <a:latin typeface="Franklin Gothic Medium Cond" panose="020B0606030402020204" pitchFamily="34" charset="0"/>
                <a:ea typeface="Open Sans" panose="020B0606030504020204" pitchFamily="34" charset="0"/>
                <a:cs typeface="Open Sans" panose="020B0606030504020204" pitchFamily="34" charset="0"/>
              </a:rPr>
              <a:t>statistik</a:t>
            </a:r>
            <a:r>
              <a:rPr lang="en-AU" sz="3200" dirty="0">
                <a:solidFill>
                  <a:srgbClr val="ECF1F7"/>
                </a:solidFill>
                <a:latin typeface="Franklin Gothic Medium Cond" panose="020B0606030402020204" pitchFamily="34" charset="0"/>
                <a:ea typeface="Open Sans" panose="020B0606030504020204" pitchFamily="34" charset="0"/>
                <a:cs typeface="Open Sans" panose="020B0606030504020204" pitchFamily="34" charset="0"/>
              </a:rPr>
              <a:t> </a:t>
            </a:r>
            <a:r>
              <a:rPr lang="en-AU" sz="3200" dirty="0" err="1">
                <a:solidFill>
                  <a:srgbClr val="ECF1F7"/>
                </a:solidFill>
                <a:latin typeface="Franklin Gothic Medium Cond" panose="020B0606030402020204" pitchFamily="34" charset="0"/>
                <a:ea typeface="Open Sans" panose="020B0606030504020204" pitchFamily="34" charset="0"/>
                <a:cs typeface="Open Sans" panose="020B0606030504020204" pitchFamily="34" charset="0"/>
              </a:rPr>
              <a:t>dasar</a:t>
            </a:r>
            <a:r>
              <a:rPr lang="en-AU" sz="3200" dirty="0">
                <a:solidFill>
                  <a:srgbClr val="ECF1F7"/>
                </a:solidFill>
                <a:latin typeface="Franklin Gothic Medium Cond" panose="020B0606030402020204" pitchFamily="34" charset="0"/>
                <a:ea typeface="Open Sans" panose="020B0606030504020204" pitchFamily="34" charset="0"/>
                <a:cs typeface="Open Sans" panose="020B0606030504020204" pitchFamily="34" charset="0"/>
              </a:rPr>
              <a:t>, </a:t>
            </a:r>
            <a:r>
              <a:rPr lang="en-AU" sz="3200" dirty="0" err="1">
                <a:solidFill>
                  <a:srgbClr val="ECF1F7"/>
                </a:solidFill>
                <a:latin typeface="Franklin Gothic Medium Cond" panose="020B0606030402020204" pitchFamily="34" charset="0"/>
                <a:ea typeface="Open Sans" panose="020B0606030504020204" pitchFamily="34" charset="0"/>
                <a:cs typeface="Open Sans" panose="020B0606030504020204" pitchFamily="34" charset="0"/>
              </a:rPr>
              <a:t>sektoral</a:t>
            </a:r>
            <a:r>
              <a:rPr lang="en-AU" sz="3200" dirty="0">
                <a:solidFill>
                  <a:srgbClr val="ECF1F7"/>
                </a:solidFill>
                <a:latin typeface="Franklin Gothic Medium Cond" panose="020B0606030402020204" pitchFamily="34" charset="0"/>
                <a:ea typeface="Open Sans" panose="020B0606030504020204" pitchFamily="34" charset="0"/>
                <a:cs typeface="Open Sans" panose="020B0606030504020204" pitchFamily="34" charset="0"/>
              </a:rPr>
              <a:t> dan </a:t>
            </a:r>
            <a:r>
              <a:rPr lang="en-AU" sz="3200" dirty="0" err="1">
                <a:solidFill>
                  <a:srgbClr val="ECF1F7"/>
                </a:solidFill>
                <a:latin typeface="Franklin Gothic Medium Cond" panose="020B0606030402020204" pitchFamily="34" charset="0"/>
                <a:ea typeface="Open Sans" panose="020B0606030504020204" pitchFamily="34" charset="0"/>
                <a:cs typeface="Open Sans" panose="020B0606030504020204" pitchFamily="34" charset="0"/>
              </a:rPr>
              <a:t>khusus</a:t>
            </a:r>
            <a:r>
              <a:rPr lang="en-AU" sz="3200" dirty="0">
                <a:solidFill>
                  <a:srgbClr val="ECF1F7"/>
                </a:solidFill>
                <a:latin typeface="Franklin Gothic Medium Cond" panose="020B0606030402020204" pitchFamily="34" charset="0"/>
                <a:ea typeface="Open Sans" panose="020B0606030504020204" pitchFamily="34" charset="0"/>
                <a:cs typeface="Open Sans" panose="020B0606030504020204" pitchFamily="34" charset="0"/>
              </a:rPr>
              <a:t> </a:t>
            </a:r>
            <a:r>
              <a:rPr lang="en-AU" sz="3200" dirty="0" err="1">
                <a:solidFill>
                  <a:srgbClr val="ECF1F7"/>
                </a:solidFill>
                <a:latin typeface="Franklin Gothic Medium Cond" panose="020B0606030402020204" pitchFamily="34" charset="0"/>
                <a:ea typeface="Open Sans" panose="020B0606030504020204" pitchFamily="34" charset="0"/>
                <a:cs typeface="Open Sans" panose="020B0606030504020204" pitchFamily="34" charset="0"/>
              </a:rPr>
              <a:t>dapat</a:t>
            </a:r>
            <a:r>
              <a:rPr lang="en-AU" sz="3200" dirty="0">
                <a:solidFill>
                  <a:srgbClr val="ECF1F7"/>
                </a:solidFill>
                <a:latin typeface="Franklin Gothic Medium Cond" panose="020B0606030402020204" pitchFamily="34" charset="0"/>
                <a:ea typeface="Open Sans" panose="020B0606030504020204" pitchFamily="34" charset="0"/>
                <a:cs typeface="Open Sans" panose="020B0606030504020204" pitchFamily="34" charset="0"/>
              </a:rPr>
              <a:t> </a:t>
            </a:r>
            <a:r>
              <a:rPr lang="en-AU" sz="3200" dirty="0" err="1">
                <a:solidFill>
                  <a:srgbClr val="ECF1F7"/>
                </a:solidFill>
                <a:latin typeface="Franklin Gothic Medium Cond" panose="020B0606030402020204" pitchFamily="34" charset="0"/>
                <a:ea typeface="Open Sans" panose="020B0606030504020204" pitchFamily="34" charset="0"/>
                <a:cs typeface="Open Sans" panose="020B0606030504020204" pitchFamily="34" charset="0"/>
              </a:rPr>
              <a:t>diakses</a:t>
            </a:r>
            <a:r>
              <a:rPr lang="en-AU" sz="3200" dirty="0">
                <a:solidFill>
                  <a:srgbClr val="ECF1F7"/>
                </a:solidFill>
                <a:latin typeface="Franklin Gothic Medium Cond" panose="020B0606030402020204" pitchFamily="34" charset="0"/>
                <a:ea typeface="Open Sans" panose="020B0606030504020204" pitchFamily="34" charset="0"/>
                <a:cs typeface="Open Sans" panose="020B0606030504020204" pitchFamily="34" charset="0"/>
              </a:rPr>
              <a:t> di </a:t>
            </a:r>
            <a:r>
              <a:rPr lang="en-AU" sz="3200" dirty="0">
                <a:solidFill>
                  <a:srgbClr val="FFFF00"/>
                </a:solidFill>
                <a:latin typeface="Franklin Gothic Medium Cond" panose="020B0606030402020204" pitchFamily="34" charset="0"/>
                <a:ea typeface="Open Sans" panose="020B0606030504020204" pitchFamily="34" charset="0"/>
                <a:cs typeface="Open Sans" panose="020B0606030504020204" pitchFamily="34" charset="0"/>
              </a:rPr>
              <a:t>www.sirusa.bps.go.id</a:t>
            </a:r>
          </a:p>
        </p:txBody>
      </p:sp>
    </p:spTree>
    <p:extLst>
      <p:ext uri="{BB962C8B-B14F-4D97-AF65-F5344CB8AC3E}">
        <p14:creationId xmlns:p14="http://schemas.microsoft.com/office/powerpoint/2010/main" val="36420595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455303-6449-45C5-8D98-F2B430EAA198}"/>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4208" r="12161"/>
          <a:stretch/>
        </p:blipFill>
        <p:spPr>
          <a:xfrm>
            <a:off x="4615989" y="1901"/>
            <a:ext cx="7576011" cy="6868628"/>
          </a:xfrm>
          <a:prstGeom prst="rect">
            <a:avLst/>
          </a:prstGeom>
        </p:spPr>
      </p:pic>
      <p:sp>
        <p:nvSpPr>
          <p:cNvPr id="10" name="Rectangle 9"/>
          <p:cNvSpPr/>
          <p:nvPr/>
        </p:nvSpPr>
        <p:spPr>
          <a:xfrm>
            <a:off x="3113798" y="-10628"/>
            <a:ext cx="6169137" cy="6868628"/>
          </a:xfrm>
          <a:prstGeom prst="rect">
            <a:avLst/>
          </a:prstGeom>
          <a:gradFill flip="none" rotWithShape="1">
            <a:gsLst>
              <a:gs pos="35000">
                <a:srgbClr val="1C70B7"/>
              </a:gs>
              <a:gs pos="78000">
                <a:srgbClr val="1C70B7">
                  <a:alpha val="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nvGrpSpPr>
          <p:cNvPr id="6" name="Group 5">
            <a:extLst>
              <a:ext uri="{FF2B5EF4-FFF2-40B4-BE49-F238E27FC236}">
                <a16:creationId xmlns:a16="http://schemas.microsoft.com/office/drawing/2014/main" id="{32EE1D06-5E0B-4E59-9525-FF1295378A32}"/>
              </a:ext>
            </a:extLst>
          </p:cNvPr>
          <p:cNvGrpSpPr/>
          <p:nvPr/>
        </p:nvGrpSpPr>
        <p:grpSpPr>
          <a:xfrm>
            <a:off x="0" y="-23157"/>
            <a:ext cx="5293659" cy="6868627"/>
            <a:chOff x="0" y="-23157"/>
            <a:chExt cx="5293659" cy="6868627"/>
          </a:xfrm>
        </p:grpSpPr>
        <p:sp>
          <p:nvSpPr>
            <p:cNvPr id="8" name="Rectangle 7">
              <a:extLst>
                <a:ext uri="{FF2B5EF4-FFF2-40B4-BE49-F238E27FC236}">
                  <a16:creationId xmlns:a16="http://schemas.microsoft.com/office/drawing/2014/main" id="{73488061-E05E-4F7D-9EDC-6D9F16D3E26E}"/>
                </a:ext>
              </a:extLst>
            </p:cNvPr>
            <p:cNvSpPr/>
            <p:nvPr/>
          </p:nvSpPr>
          <p:spPr>
            <a:xfrm>
              <a:off x="0" y="-23157"/>
              <a:ext cx="4957011" cy="6868627"/>
            </a:xfrm>
            <a:prstGeom prst="rect">
              <a:avLst/>
            </a:prstGeom>
            <a:solidFill>
              <a:srgbClr val="1D70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51340" y="934930"/>
              <a:ext cx="3364649" cy="609600"/>
            </a:xfrm>
            <a:prstGeom prst="rect">
              <a:avLst/>
            </a:prstGeom>
            <a:effectLst>
              <a:outerShdw blurRad="63500" sx="102000" sy="102000" algn="ctr" rotWithShape="0">
                <a:prstClr val="black">
                  <a:alpha val="40000"/>
                </a:prstClr>
              </a:outerShdw>
            </a:effectLst>
          </p:spPr>
        </p:pic>
        <p:sp>
          <p:nvSpPr>
            <p:cNvPr id="18" name="文本框 18"/>
            <p:cNvSpPr txBox="1"/>
            <p:nvPr/>
          </p:nvSpPr>
          <p:spPr>
            <a:xfrm>
              <a:off x="573671" y="1978581"/>
              <a:ext cx="4719988" cy="2062103"/>
            </a:xfrm>
            <a:prstGeom prst="rect">
              <a:avLst/>
            </a:prstGeom>
            <a:noFill/>
          </p:spPr>
          <p:txBody>
            <a:bodyPr wrap="square" rtlCol="0" anchor="ctr">
              <a:spAutoFit/>
            </a:bodyPr>
            <a:lstStyle/>
            <a:p>
              <a:pPr algn="ctr">
                <a:lnSpc>
                  <a:spcPct val="80000"/>
                </a:lnSpc>
              </a:pPr>
              <a:r>
                <a:rPr lang="en-US" altLang="zh-CN" sz="8000" dirty="0">
                  <a:solidFill>
                    <a:schemeClr val="bg1"/>
                  </a:solidFill>
                  <a:effectLst>
                    <a:outerShdw blurRad="38100" dist="38100" dir="2700000" algn="tl">
                      <a:srgbClr val="000000">
                        <a:alpha val="43137"/>
                      </a:srgbClr>
                    </a:outerShdw>
                  </a:effectLst>
                  <a:latin typeface="Franklin Gothic Medium Cond" panose="020B0606030402020204" pitchFamily="34" charset="0"/>
                  <a:ea typeface="微软雅黑" panose="020B0503020204020204" charset="-122"/>
                </a:rPr>
                <a:t>TERIMA </a:t>
              </a:r>
            </a:p>
            <a:p>
              <a:pPr algn="ctr">
                <a:lnSpc>
                  <a:spcPct val="80000"/>
                </a:lnSpc>
              </a:pPr>
              <a:r>
                <a:rPr lang="en-US" altLang="zh-CN" sz="8000" dirty="0">
                  <a:solidFill>
                    <a:schemeClr val="bg1"/>
                  </a:solidFill>
                  <a:effectLst>
                    <a:outerShdw blurRad="38100" dist="38100" dir="2700000" algn="tl">
                      <a:srgbClr val="000000">
                        <a:alpha val="43137"/>
                      </a:srgbClr>
                    </a:outerShdw>
                  </a:effectLst>
                  <a:latin typeface="Franklin Gothic Medium Cond" panose="020B0606030402020204" pitchFamily="34" charset="0"/>
                  <a:ea typeface="微软雅黑" panose="020B0503020204020204" charset="-122"/>
                </a:rPr>
                <a:t>KASIH</a:t>
              </a:r>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16342" y="4294363"/>
              <a:ext cx="2806276" cy="1381342"/>
            </a:xfrm>
            <a:prstGeom prst="rect">
              <a:avLst/>
            </a:prstGeom>
          </p:spPr>
        </p:pic>
      </p:grpSp>
    </p:spTree>
    <p:extLst>
      <p:ext uri="{BB962C8B-B14F-4D97-AF65-F5344CB8AC3E}">
        <p14:creationId xmlns:p14="http://schemas.microsoft.com/office/powerpoint/2010/main" val="12365383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A23A19C-8D03-4B3A-AC97-86C28C0ADB70}"/>
              </a:ext>
            </a:extLst>
          </p:cNvPr>
          <p:cNvSpPr/>
          <p:nvPr/>
        </p:nvSpPr>
        <p:spPr>
          <a:xfrm>
            <a:off x="344023" y="235796"/>
            <a:ext cx="7462908" cy="1077218"/>
          </a:xfrm>
          <a:prstGeom prst="rect">
            <a:avLst/>
          </a:prstGeom>
          <a:noFill/>
        </p:spPr>
        <p:txBody>
          <a:bodyPr wrap="square">
            <a:spAutoFit/>
          </a:bodyPr>
          <a:lstStyle/>
          <a:p>
            <a:r>
              <a:rPr lang="en-US" sz="3200" dirty="0" err="1">
                <a:solidFill>
                  <a:schemeClr val="bg1"/>
                </a:solidFill>
                <a:latin typeface="Franklin Gothic Medium Cond" panose="020B0606030402020204" pitchFamily="34" charset="0"/>
              </a:rPr>
              <a:t>Identitas</a:t>
            </a:r>
            <a:r>
              <a:rPr lang="en-US" sz="3200" dirty="0">
                <a:solidFill>
                  <a:schemeClr val="bg1"/>
                </a:solidFill>
                <a:latin typeface="Franklin Gothic Medium Cond" panose="020B0606030402020204" pitchFamily="34" charset="0"/>
              </a:rPr>
              <a:t> </a:t>
            </a:r>
            <a:r>
              <a:rPr lang="en-US" sz="3200" dirty="0" err="1">
                <a:solidFill>
                  <a:schemeClr val="bg1"/>
                </a:solidFill>
                <a:latin typeface="Franklin Gothic Medium Cond" panose="020B0606030402020204" pitchFamily="34" charset="0"/>
              </a:rPr>
              <a:t>Kegiatan</a:t>
            </a:r>
            <a:r>
              <a:rPr lang="en-US" sz="3200" dirty="0">
                <a:solidFill>
                  <a:schemeClr val="bg1"/>
                </a:solidFill>
                <a:latin typeface="Franklin Gothic Medium Cond" panose="020B0606030402020204" pitchFamily="34" charset="0"/>
              </a:rPr>
              <a:t> </a:t>
            </a:r>
            <a:r>
              <a:rPr lang="en-US" sz="3200" dirty="0" err="1">
                <a:solidFill>
                  <a:schemeClr val="bg1"/>
                </a:solidFill>
                <a:latin typeface="Franklin Gothic Medium Cond" panose="020B0606030402020204" pitchFamily="34" charset="0"/>
              </a:rPr>
              <a:t>Statistik</a:t>
            </a:r>
            <a:endParaRPr lang="en-US" sz="3200" dirty="0">
              <a:solidFill>
                <a:schemeClr val="bg1"/>
              </a:solidFill>
              <a:latin typeface="Franklin Gothic Medium Cond" panose="020B0606030402020204" pitchFamily="34" charset="0"/>
            </a:endParaRPr>
          </a:p>
          <a:p>
            <a:r>
              <a:rPr lang="en-US" sz="3200" dirty="0">
                <a:solidFill>
                  <a:schemeClr val="bg1"/>
                </a:solidFill>
                <a:effectLst>
                  <a:outerShdw blurRad="38100" dist="38100" dir="2700000" algn="tl">
                    <a:srgbClr val="000000">
                      <a:alpha val="43137"/>
                    </a:srgbClr>
                  </a:outerShdw>
                </a:effectLst>
                <a:latin typeface="Franklin Gothic Medium Cond" panose="020B0606030402020204" pitchFamily="34" charset="0"/>
              </a:rPr>
              <a:t> </a:t>
            </a:r>
          </a:p>
        </p:txBody>
      </p:sp>
      <p:sp>
        <p:nvSpPr>
          <p:cNvPr id="9" name="TextBox 8">
            <a:extLst>
              <a:ext uri="{FF2B5EF4-FFF2-40B4-BE49-F238E27FC236}">
                <a16:creationId xmlns:a16="http://schemas.microsoft.com/office/drawing/2014/main" id="{E8CBC540-D968-4BB2-808C-2CA92817F11E}"/>
              </a:ext>
            </a:extLst>
          </p:cNvPr>
          <p:cNvSpPr txBox="1"/>
          <p:nvPr/>
        </p:nvSpPr>
        <p:spPr>
          <a:xfrm>
            <a:off x="344022" y="1126338"/>
            <a:ext cx="5224264" cy="2816156"/>
          </a:xfrm>
          <a:prstGeom prst="rect">
            <a:avLst/>
          </a:prstGeom>
          <a:noFill/>
        </p:spPr>
        <p:txBody>
          <a:bodyPr wrap="square">
            <a:spAutoFit/>
          </a:bodyPr>
          <a:lstStyle/>
          <a:p>
            <a:pPr marL="115888" algn="just">
              <a:spcBef>
                <a:spcPts val="300"/>
              </a:spcBef>
              <a:spcAft>
                <a:spcPts val="300"/>
              </a:spcAft>
            </a:pPr>
            <a:r>
              <a:rPr lang="id-ID" dirty="0">
                <a:solidFill>
                  <a:srgbClr val="FFFF00"/>
                </a:solidFill>
                <a:latin typeface="Franklin Gothic Medium Cond" panose="020B0606030402020204" pitchFamily="34" charset="0"/>
              </a:rPr>
              <a:t>Judul Kegiatan</a:t>
            </a:r>
            <a:endParaRPr lang="en-US" dirty="0">
              <a:solidFill>
                <a:srgbClr val="FFFF00"/>
              </a:solidFill>
              <a:latin typeface="Franklin Gothic Medium Cond" panose="020B0606030402020204" pitchFamily="34" charset="0"/>
            </a:endParaRPr>
          </a:p>
          <a:p>
            <a:pPr marL="115888">
              <a:spcBef>
                <a:spcPts val="300"/>
              </a:spcBef>
              <a:spcAft>
                <a:spcPts val="300"/>
              </a:spcAft>
            </a:pPr>
            <a:r>
              <a:rPr lang="id-ID" dirty="0">
                <a:solidFill>
                  <a:srgbClr val="ECF1F7"/>
                </a:solidFill>
                <a:latin typeface="Franklin Gothic Medium Cond" panose="020B0606030402020204" pitchFamily="34" charset="0"/>
              </a:rPr>
              <a:t>Judul kegiatan minimal </a:t>
            </a:r>
            <a:r>
              <a:rPr lang="id-ID" dirty="0">
                <a:solidFill>
                  <a:srgbClr val="ECF1F7"/>
                </a:solidFill>
                <a:highlight>
                  <a:srgbClr val="FF0000"/>
                </a:highlight>
                <a:latin typeface="Franklin Gothic Medium Cond" panose="020B0606030402020204" pitchFamily="34" charset="0"/>
              </a:rPr>
              <a:t>memuat cara pengumpulan data, komponen utama kegiatan,cakupan wilayah, dan periode pelaksanaan</a:t>
            </a:r>
            <a:r>
              <a:rPr lang="id-ID" dirty="0">
                <a:solidFill>
                  <a:srgbClr val="ECF1F7"/>
                </a:solidFill>
                <a:latin typeface="Franklin Gothic Medium Cond" panose="020B0606030402020204" pitchFamily="34" charset="0"/>
              </a:rPr>
              <a:t>. Apabila kegiatan yang</a:t>
            </a:r>
            <a:r>
              <a:rPr lang="en-US" dirty="0">
                <a:solidFill>
                  <a:srgbClr val="ECF1F7"/>
                </a:solidFill>
                <a:latin typeface="Franklin Gothic Medium Cond" panose="020B0606030402020204" pitchFamily="34" charset="0"/>
              </a:rPr>
              <a:t> </a:t>
            </a:r>
            <a:r>
              <a:rPr lang="id-ID" dirty="0">
                <a:solidFill>
                  <a:srgbClr val="ECF1F7"/>
                </a:solidFill>
                <a:latin typeface="Franklin Gothic Medium Cond" panose="020B0606030402020204" pitchFamily="34" charset="0"/>
              </a:rPr>
              <a:t>dilaksanakan</a:t>
            </a:r>
            <a:r>
              <a:rPr lang="en-US" dirty="0">
                <a:solidFill>
                  <a:srgbClr val="ECF1F7"/>
                </a:solidFill>
                <a:latin typeface="Franklin Gothic Medium Cond" panose="020B0606030402020204" pitchFamily="34" charset="0"/>
              </a:rPr>
              <a:t> </a:t>
            </a:r>
            <a:r>
              <a:rPr lang="id-ID" dirty="0">
                <a:solidFill>
                  <a:srgbClr val="ECF1F7"/>
                </a:solidFill>
                <a:latin typeface="Franklin Gothic Medium Cond" panose="020B0606030402020204" pitchFamily="34" charset="0"/>
              </a:rPr>
              <a:t>merupakan kegiatan lanjutan yan</a:t>
            </a:r>
            <a:r>
              <a:rPr lang="en-US" dirty="0">
                <a:solidFill>
                  <a:srgbClr val="ECF1F7"/>
                </a:solidFill>
                <a:latin typeface="Franklin Gothic Medium Cond" panose="020B0606030402020204" pitchFamily="34" charset="0"/>
              </a:rPr>
              <a:t>g </a:t>
            </a:r>
            <a:r>
              <a:rPr lang="id-ID" dirty="0">
                <a:solidFill>
                  <a:srgbClr val="ECF1F7"/>
                </a:solidFill>
                <a:latin typeface="Franklin Gothic Medium Cond" panose="020B0606030402020204" pitchFamily="34" charset="0"/>
              </a:rPr>
              <a:t>mengalami perubahan judul, maka tuliskan pula</a:t>
            </a:r>
            <a:r>
              <a:rPr lang="en-US" dirty="0">
                <a:solidFill>
                  <a:srgbClr val="ECF1F7"/>
                </a:solidFill>
                <a:latin typeface="Franklin Gothic Medium Cond" panose="020B0606030402020204" pitchFamily="34" charset="0"/>
              </a:rPr>
              <a:t> </a:t>
            </a:r>
            <a:r>
              <a:rPr lang="id-ID" dirty="0">
                <a:solidFill>
                  <a:srgbClr val="ECF1F7"/>
                </a:solidFill>
                <a:latin typeface="Franklin Gothic Medium Cond" panose="020B0606030402020204" pitchFamily="34" charset="0"/>
              </a:rPr>
              <a:t>judul kegiatan periode sebelumnya..</a:t>
            </a:r>
            <a:r>
              <a:rPr lang="en-US" dirty="0">
                <a:solidFill>
                  <a:srgbClr val="ECF1F7"/>
                </a:solidFill>
                <a:latin typeface="Franklin Gothic Medium Cond" panose="020B0606030402020204" pitchFamily="34" charset="0"/>
              </a:rPr>
              <a:t> </a:t>
            </a:r>
          </a:p>
          <a:p>
            <a:pPr marL="115888">
              <a:spcBef>
                <a:spcPts val="300"/>
              </a:spcBef>
              <a:spcAft>
                <a:spcPts val="300"/>
              </a:spcAft>
            </a:pPr>
            <a:r>
              <a:rPr lang="en-US" dirty="0" err="1">
                <a:solidFill>
                  <a:srgbClr val="ECF1F7"/>
                </a:solidFill>
                <a:latin typeface="Franklin Gothic Medium Cond" panose="020B0606030402020204" pitchFamily="34" charset="0"/>
              </a:rPr>
              <a:t>Contoh</a:t>
            </a:r>
            <a:r>
              <a:rPr lang="en-US" dirty="0">
                <a:solidFill>
                  <a:srgbClr val="ECF1F7"/>
                </a:solidFill>
                <a:latin typeface="Franklin Gothic Medium Cond" panose="020B0606030402020204" pitchFamily="34" charset="0"/>
              </a:rPr>
              <a:t>: </a:t>
            </a:r>
          </a:p>
          <a:p>
            <a:pPr marL="112713">
              <a:spcBef>
                <a:spcPts val="300"/>
              </a:spcBef>
              <a:spcAft>
                <a:spcPts val="300"/>
              </a:spcAft>
            </a:pPr>
            <a:r>
              <a:rPr lang="en-US" i="1" dirty="0" err="1">
                <a:solidFill>
                  <a:srgbClr val="ECF1F7"/>
                </a:solidFill>
                <a:latin typeface="Franklin Gothic Medium Cond" panose="020B0606030402020204" pitchFamily="34" charset="0"/>
              </a:rPr>
              <a:t>Survei</a:t>
            </a:r>
            <a:r>
              <a:rPr lang="en-US" i="1" dirty="0">
                <a:solidFill>
                  <a:srgbClr val="ECF1F7"/>
                </a:solidFill>
                <a:latin typeface="Franklin Gothic Medium Cond" panose="020B0606030402020204" pitchFamily="34" charset="0"/>
              </a:rPr>
              <a:t> </a:t>
            </a:r>
            <a:r>
              <a:rPr lang="en-US" i="1" dirty="0" err="1">
                <a:solidFill>
                  <a:srgbClr val="ECF1F7"/>
                </a:solidFill>
                <a:latin typeface="Franklin Gothic Medium Cond" panose="020B0606030402020204" pitchFamily="34" charset="0"/>
              </a:rPr>
              <a:t>Kepuasan</a:t>
            </a:r>
            <a:r>
              <a:rPr lang="en-US" i="1" dirty="0">
                <a:solidFill>
                  <a:srgbClr val="ECF1F7"/>
                </a:solidFill>
                <a:latin typeface="Franklin Gothic Medium Cond" panose="020B0606030402020204" pitchFamily="34" charset="0"/>
              </a:rPr>
              <a:t> </a:t>
            </a:r>
            <a:r>
              <a:rPr lang="en-US" i="1" dirty="0" err="1">
                <a:solidFill>
                  <a:srgbClr val="ECF1F7"/>
                </a:solidFill>
                <a:latin typeface="Franklin Gothic Medium Cond" panose="020B0606030402020204" pitchFamily="34" charset="0"/>
              </a:rPr>
              <a:t>Jamaah</a:t>
            </a:r>
            <a:r>
              <a:rPr lang="en-US" i="1" dirty="0">
                <a:solidFill>
                  <a:srgbClr val="ECF1F7"/>
                </a:solidFill>
                <a:latin typeface="Franklin Gothic Medium Cond" panose="020B0606030402020204" pitchFamily="34" charset="0"/>
              </a:rPr>
              <a:t> Haji Indonesia (SKJHI) 2018</a:t>
            </a:r>
          </a:p>
        </p:txBody>
      </p:sp>
      <p:pic>
        <p:nvPicPr>
          <p:cNvPr id="3" name="Picture 2">
            <a:extLst>
              <a:ext uri="{FF2B5EF4-FFF2-40B4-BE49-F238E27FC236}">
                <a16:creationId xmlns:a16="http://schemas.microsoft.com/office/drawing/2014/main" id="{916500B5-F49E-4BD2-BC10-E71A7A4F0AD6}"/>
              </a:ext>
            </a:extLst>
          </p:cNvPr>
          <p:cNvPicPr>
            <a:picLocks noChangeAspect="1"/>
          </p:cNvPicPr>
          <p:nvPr/>
        </p:nvPicPr>
        <p:blipFill>
          <a:blip r:embed="rId3"/>
          <a:stretch>
            <a:fillRect/>
          </a:stretch>
        </p:blipFill>
        <p:spPr>
          <a:xfrm>
            <a:off x="5568287" y="1180844"/>
            <a:ext cx="5763429" cy="2536655"/>
          </a:xfrm>
          <a:prstGeom prst="rect">
            <a:avLst/>
          </a:prstGeom>
        </p:spPr>
      </p:pic>
      <p:pic>
        <p:nvPicPr>
          <p:cNvPr id="7" name="Picture 6">
            <a:extLst>
              <a:ext uri="{FF2B5EF4-FFF2-40B4-BE49-F238E27FC236}">
                <a16:creationId xmlns:a16="http://schemas.microsoft.com/office/drawing/2014/main" id="{6D42C68C-4D3E-47BF-9119-F93A514647D1}"/>
              </a:ext>
            </a:extLst>
          </p:cNvPr>
          <p:cNvPicPr>
            <a:picLocks noChangeAspect="1"/>
          </p:cNvPicPr>
          <p:nvPr/>
        </p:nvPicPr>
        <p:blipFill rotWithShape="1">
          <a:blip r:embed="rId4"/>
          <a:srcRect b="56127"/>
          <a:stretch/>
        </p:blipFill>
        <p:spPr>
          <a:xfrm>
            <a:off x="5568287" y="3717500"/>
            <a:ext cx="5763429" cy="580945"/>
          </a:xfrm>
          <a:prstGeom prst="rect">
            <a:avLst/>
          </a:prstGeom>
        </p:spPr>
      </p:pic>
    </p:spTree>
    <p:extLst>
      <p:ext uri="{BB962C8B-B14F-4D97-AF65-F5344CB8AC3E}">
        <p14:creationId xmlns:p14="http://schemas.microsoft.com/office/powerpoint/2010/main" val="10191699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A23A19C-8D03-4B3A-AC97-86C28C0ADB70}"/>
              </a:ext>
            </a:extLst>
          </p:cNvPr>
          <p:cNvSpPr/>
          <p:nvPr/>
        </p:nvSpPr>
        <p:spPr>
          <a:xfrm>
            <a:off x="344023" y="235796"/>
            <a:ext cx="7462908" cy="1077218"/>
          </a:xfrm>
          <a:prstGeom prst="rect">
            <a:avLst/>
          </a:prstGeom>
          <a:noFill/>
        </p:spPr>
        <p:txBody>
          <a:bodyPr wrap="square">
            <a:spAutoFit/>
          </a:bodyPr>
          <a:lstStyle/>
          <a:p>
            <a:r>
              <a:rPr lang="en-US" sz="3200" dirty="0" err="1">
                <a:solidFill>
                  <a:schemeClr val="bg1"/>
                </a:solidFill>
                <a:latin typeface="Franklin Gothic Medium Cond" panose="020B0606030402020204" pitchFamily="34" charset="0"/>
              </a:rPr>
              <a:t>Identitas</a:t>
            </a:r>
            <a:r>
              <a:rPr lang="en-US" sz="3200" dirty="0">
                <a:solidFill>
                  <a:schemeClr val="bg1"/>
                </a:solidFill>
                <a:latin typeface="Franklin Gothic Medium Cond" panose="020B0606030402020204" pitchFamily="34" charset="0"/>
              </a:rPr>
              <a:t> </a:t>
            </a:r>
            <a:r>
              <a:rPr lang="en-US" sz="3200" dirty="0" err="1">
                <a:solidFill>
                  <a:schemeClr val="bg1"/>
                </a:solidFill>
                <a:latin typeface="Franklin Gothic Medium Cond" panose="020B0606030402020204" pitchFamily="34" charset="0"/>
              </a:rPr>
              <a:t>Kegiatan</a:t>
            </a:r>
            <a:r>
              <a:rPr lang="en-US" sz="3200" dirty="0">
                <a:solidFill>
                  <a:schemeClr val="bg1"/>
                </a:solidFill>
                <a:latin typeface="Franklin Gothic Medium Cond" panose="020B0606030402020204" pitchFamily="34" charset="0"/>
              </a:rPr>
              <a:t> </a:t>
            </a:r>
            <a:r>
              <a:rPr lang="en-US" sz="3200" dirty="0" err="1">
                <a:solidFill>
                  <a:schemeClr val="bg1"/>
                </a:solidFill>
                <a:latin typeface="Franklin Gothic Medium Cond" panose="020B0606030402020204" pitchFamily="34" charset="0"/>
              </a:rPr>
              <a:t>Statistik</a:t>
            </a:r>
            <a:endParaRPr lang="en-US" sz="3200" dirty="0">
              <a:solidFill>
                <a:schemeClr val="bg1"/>
              </a:solidFill>
              <a:latin typeface="Franklin Gothic Medium Cond" panose="020B0606030402020204" pitchFamily="34" charset="0"/>
            </a:endParaRPr>
          </a:p>
          <a:p>
            <a:r>
              <a:rPr lang="en-US" sz="3200" dirty="0">
                <a:solidFill>
                  <a:schemeClr val="bg1"/>
                </a:solidFill>
                <a:effectLst>
                  <a:outerShdw blurRad="38100" dist="38100" dir="2700000" algn="tl">
                    <a:srgbClr val="000000">
                      <a:alpha val="43137"/>
                    </a:srgbClr>
                  </a:outerShdw>
                </a:effectLst>
                <a:latin typeface="Franklin Gothic Medium Cond" panose="020B0606030402020204" pitchFamily="34" charset="0"/>
              </a:rPr>
              <a:t> </a:t>
            </a:r>
          </a:p>
        </p:txBody>
      </p:sp>
      <p:sp>
        <p:nvSpPr>
          <p:cNvPr id="9" name="TextBox 8">
            <a:extLst>
              <a:ext uri="{FF2B5EF4-FFF2-40B4-BE49-F238E27FC236}">
                <a16:creationId xmlns:a16="http://schemas.microsoft.com/office/drawing/2014/main" id="{E8CBC540-D968-4BB2-808C-2CA92817F11E}"/>
              </a:ext>
            </a:extLst>
          </p:cNvPr>
          <p:cNvSpPr txBox="1"/>
          <p:nvPr/>
        </p:nvSpPr>
        <p:spPr>
          <a:xfrm>
            <a:off x="448389" y="1471526"/>
            <a:ext cx="5361513" cy="4493538"/>
          </a:xfrm>
          <a:prstGeom prst="rect">
            <a:avLst/>
          </a:prstGeom>
          <a:noFill/>
        </p:spPr>
        <p:txBody>
          <a:bodyPr wrap="square">
            <a:spAutoFit/>
          </a:bodyPr>
          <a:lstStyle/>
          <a:p>
            <a:pPr marL="115888" algn="just">
              <a:spcBef>
                <a:spcPts val="300"/>
              </a:spcBef>
              <a:spcAft>
                <a:spcPts val="300"/>
              </a:spcAft>
            </a:pPr>
            <a:r>
              <a:rPr lang="id-ID" dirty="0">
                <a:solidFill>
                  <a:srgbClr val="FFFF00"/>
                </a:solidFill>
                <a:latin typeface="Franklin Gothic Medium Cond" panose="020B0606030402020204" pitchFamily="34" charset="0"/>
              </a:rPr>
              <a:t>Judul Kegiatan</a:t>
            </a:r>
            <a:r>
              <a:rPr lang="en-US" dirty="0">
                <a:solidFill>
                  <a:srgbClr val="FFFF00"/>
                </a:solidFill>
                <a:latin typeface="Franklin Gothic Medium Cond" panose="020B0606030402020204" pitchFamily="34" charset="0"/>
              </a:rPr>
              <a:t> </a:t>
            </a:r>
            <a:r>
              <a:rPr lang="en-US" dirty="0">
                <a:solidFill>
                  <a:schemeClr val="bg1"/>
                </a:solidFill>
                <a:highlight>
                  <a:srgbClr val="FF0000"/>
                </a:highlight>
                <a:latin typeface="Franklin Gothic Medium Cond" panose="020B0606030402020204" pitchFamily="34" charset="0"/>
              </a:rPr>
              <a:t>[ </a:t>
            </a:r>
            <a:r>
              <a:rPr lang="en-US" dirty="0" err="1">
                <a:solidFill>
                  <a:schemeClr val="bg1"/>
                </a:solidFill>
                <a:highlight>
                  <a:srgbClr val="FF0000"/>
                </a:highlight>
                <a:latin typeface="Franklin Gothic Medium Cond" panose="020B0606030402020204" pitchFamily="34" charset="0"/>
              </a:rPr>
              <a:t>Penegasan</a:t>
            </a:r>
            <a:r>
              <a:rPr lang="en-US" dirty="0">
                <a:solidFill>
                  <a:schemeClr val="bg1"/>
                </a:solidFill>
                <a:highlight>
                  <a:srgbClr val="FF0000"/>
                </a:highlight>
                <a:latin typeface="Franklin Gothic Medium Cond" panose="020B0606030402020204" pitchFamily="34" charset="0"/>
              </a:rPr>
              <a:t>]</a:t>
            </a:r>
          </a:p>
          <a:p>
            <a:pPr marL="401638" indent="-285750">
              <a:spcBef>
                <a:spcPts val="300"/>
              </a:spcBef>
              <a:spcAft>
                <a:spcPts val="300"/>
              </a:spcAft>
              <a:buFont typeface="Arial" panose="020B0604020202020204" pitchFamily="34" charset="0"/>
              <a:buChar char="•"/>
            </a:pPr>
            <a:r>
              <a:rPr lang="id-ID" sz="1700" i="1" dirty="0">
                <a:solidFill>
                  <a:srgbClr val="ECF1F7"/>
                </a:solidFill>
                <a:latin typeface="Franklin Gothic Medium Cond" panose="020B0606030402020204" pitchFamily="34" charset="0"/>
              </a:rPr>
              <a:t>Penulisan judul kegiatan tidak mencakup tahun kegiatan. Tahun kegiatan ditulis pada kotak terpisah. Kecuali untuk nama kegiatan lanjutan atau kegiatan persiapan (pilot), maka penulisan tahun kegiatan di lekatkan pada nama kegiatan.</a:t>
            </a:r>
            <a:endParaRPr lang="en-US" sz="1700" i="1" dirty="0">
              <a:solidFill>
                <a:srgbClr val="ECF1F7"/>
              </a:solidFill>
              <a:latin typeface="Franklin Gothic Medium Cond" panose="020B0606030402020204" pitchFamily="34" charset="0"/>
            </a:endParaRPr>
          </a:p>
          <a:p>
            <a:pPr marL="401638" indent="-285750">
              <a:spcBef>
                <a:spcPts val="300"/>
              </a:spcBef>
              <a:spcAft>
                <a:spcPts val="300"/>
              </a:spcAft>
              <a:buFont typeface="Arial" panose="020B0604020202020204" pitchFamily="34" charset="0"/>
              <a:buChar char="•"/>
            </a:pPr>
            <a:r>
              <a:rPr lang="en-US" sz="1700" i="1" dirty="0" err="1">
                <a:solidFill>
                  <a:srgbClr val="ECF1F7"/>
                </a:solidFill>
                <a:latin typeface="Franklin Gothic Medium Cond" panose="020B0606030402020204" pitchFamily="34" charset="0"/>
              </a:rPr>
              <a:t>Apabila</a:t>
            </a:r>
            <a:r>
              <a:rPr lang="en-US" sz="1700" i="1" dirty="0">
                <a:solidFill>
                  <a:srgbClr val="ECF1F7"/>
                </a:solidFill>
                <a:latin typeface="Franklin Gothic Medium Cond" panose="020B0606030402020204" pitchFamily="34" charset="0"/>
              </a:rPr>
              <a:t> </a:t>
            </a:r>
            <a:r>
              <a:rPr lang="en-US" sz="1700" i="1" dirty="0" err="1">
                <a:solidFill>
                  <a:srgbClr val="ECF1F7"/>
                </a:solidFill>
                <a:latin typeface="Franklin Gothic Medium Cond" panose="020B0606030402020204" pitchFamily="34" charset="0"/>
              </a:rPr>
              <a:t>kegiatan</a:t>
            </a:r>
            <a:r>
              <a:rPr lang="en-US" sz="1700" i="1" dirty="0">
                <a:solidFill>
                  <a:srgbClr val="ECF1F7"/>
                </a:solidFill>
                <a:latin typeface="Franklin Gothic Medium Cond" panose="020B0606030402020204" pitchFamily="34" charset="0"/>
              </a:rPr>
              <a:t> yang </a:t>
            </a:r>
            <a:r>
              <a:rPr lang="en-US" sz="1700" i="1" dirty="0" err="1">
                <a:solidFill>
                  <a:srgbClr val="ECF1F7"/>
                </a:solidFill>
                <a:latin typeface="Franklin Gothic Medium Cond" panose="020B0606030402020204" pitchFamily="34" charset="0"/>
              </a:rPr>
              <a:t>dilaksanakan</a:t>
            </a:r>
            <a:r>
              <a:rPr lang="en-US" sz="1700" i="1" dirty="0">
                <a:solidFill>
                  <a:srgbClr val="ECF1F7"/>
                </a:solidFill>
                <a:latin typeface="Franklin Gothic Medium Cond" panose="020B0606030402020204" pitchFamily="34" charset="0"/>
              </a:rPr>
              <a:t> </a:t>
            </a:r>
            <a:r>
              <a:rPr lang="en-US" sz="1700" i="1" dirty="0" err="1">
                <a:solidFill>
                  <a:srgbClr val="ECF1F7"/>
                </a:solidFill>
                <a:latin typeface="Franklin Gothic Medium Cond" panose="020B0606030402020204" pitchFamily="34" charset="0"/>
              </a:rPr>
              <a:t>merupakan</a:t>
            </a:r>
            <a:r>
              <a:rPr lang="en-US" sz="1700" i="1" dirty="0">
                <a:solidFill>
                  <a:srgbClr val="ECF1F7"/>
                </a:solidFill>
                <a:latin typeface="Franklin Gothic Medium Cond" panose="020B0606030402020204" pitchFamily="34" charset="0"/>
              </a:rPr>
              <a:t> </a:t>
            </a:r>
            <a:r>
              <a:rPr lang="en-US" sz="1700" i="1" dirty="0" err="1">
                <a:solidFill>
                  <a:srgbClr val="ECF1F7"/>
                </a:solidFill>
                <a:latin typeface="Franklin Gothic Medium Cond" panose="020B0606030402020204" pitchFamily="34" charset="0"/>
              </a:rPr>
              <a:t>kegiatan</a:t>
            </a:r>
            <a:r>
              <a:rPr lang="en-US" sz="1700" i="1" dirty="0">
                <a:solidFill>
                  <a:srgbClr val="ECF1F7"/>
                </a:solidFill>
                <a:latin typeface="Franklin Gothic Medium Cond" panose="020B0606030402020204" pitchFamily="34" charset="0"/>
              </a:rPr>
              <a:t> </a:t>
            </a:r>
            <a:r>
              <a:rPr lang="en-US" sz="1700" i="1" dirty="0" err="1">
                <a:solidFill>
                  <a:srgbClr val="ECF1F7"/>
                </a:solidFill>
                <a:latin typeface="Franklin Gothic Medium Cond" panose="020B0606030402020204" pitchFamily="34" charset="0"/>
              </a:rPr>
              <a:t>Lanjutan</a:t>
            </a:r>
            <a:r>
              <a:rPr lang="en-US" sz="1700" i="1" dirty="0">
                <a:solidFill>
                  <a:srgbClr val="ECF1F7"/>
                </a:solidFill>
                <a:latin typeface="Franklin Gothic Medium Cond" panose="020B0606030402020204" pitchFamily="34" charset="0"/>
              </a:rPr>
              <a:t> </a:t>
            </a:r>
            <a:r>
              <a:rPr lang="en-US" sz="1700" i="1" dirty="0" err="1">
                <a:solidFill>
                  <a:srgbClr val="ECF1F7"/>
                </a:solidFill>
                <a:latin typeface="Franklin Gothic Medium Cond" panose="020B0606030402020204" pitchFamily="34" charset="0"/>
              </a:rPr>
              <a:t>yg</a:t>
            </a:r>
            <a:r>
              <a:rPr lang="en-US" sz="1700" i="1" dirty="0">
                <a:solidFill>
                  <a:srgbClr val="ECF1F7"/>
                </a:solidFill>
                <a:latin typeface="Franklin Gothic Medium Cond" panose="020B0606030402020204" pitchFamily="34" charset="0"/>
              </a:rPr>
              <a:t> </a:t>
            </a:r>
            <a:r>
              <a:rPr lang="en-US" sz="1700" i="1" dirty="0" err="1">
                <a:solidFill>
                  <a:srgbClr val="ECF1F7"/>
                </a:solidFill>
                <a:latin typeface="Franklin Gothic Medium Cond" panose="020B0606030402020204" pitchFamily="34" charset="0"/>
              </a:rPr>
              <a:t>mengalami</a:t>
            </a:r>
            <a:r>
              <a:rPr lang="en-US" sz="1700" i="1" dirty="0">
                <a:solidFill>
                  <a:srgbClr val="ECF1F7"/>
                </a:solidFill>
                <a:latin typeface="Franklin Gothic Medium Cond" panose="020B0606030402020204" pitchFamily="34" charset="0"/>
              </a:rPr>
              <a:t> </a:t>
            </a:r>
            <a:r>
              <a:rPr lang="en-US" sz="1700" i="1" dirty="0" err="1">
                <a:solidFill>
                  <a:srgbClr val="ECF1F7"/>
                </a:solidFill>
                <a:latin typeface="Franklin Gothic Medium Cond" panose="020B0606030402020204" pitchFamily="34" charset="0"/>
              </a:rPr>
              <a:t>perubahan</a:t>
            </a:r>
            <a:r>
              <a:rPr lang="en-US" sz="1700" i="1" dirty="0">
                <a:solidFill>
                  <a:srgbClr val="ECF1F7"/>
                </a:solidFill>
                <a:latin typeface="Franklin Gothic Medium Cond" panose="020B0606030402020204" pitchFamily="34" charset="0"/>
              </a:rPr>
              <a:t> </a:t>
            </a:r>
            <a:r>
              <a:rPr lang="en-US" sz="1700" i="1" dirty="0" err="1">
                <a:solidFill>
                  <a:srgbClr val="ECF1F7"/>
                </a:solidFill>
                <a:latin typeface="Franklin Gothic Medium Cond" panose="020B0606030402020204" pitchFamily="34" charset="0"/>
              </a:rPr>
              <a:t>judul</a:t>
            </a:r>
            <a:r>
              <a:rPr lang="en-US" sz="1700" i="1" dirty="0">
                <a:solidFill>
                  <a:srgbClr val="ECF1F7"/>
                </a:solidFill>
                <a:latin typeface="Franklin Gothic Medium Cond" panose="020B0606030402020204" pitchFamily="34" charset="0"/>
              </a:rPr>
              <a:t> </a:t>
            </a:r>
            <a:r>
              <a:rPr lang="en-US" sz="1700" i="1" dirty="0" err="1">
                <a:solidFill>
                  <a:srgbClr val="ECF1F7"/>
                </a:solidFill>
                <a:latin typeface="Franklin Gothic Medium Cond" panose="020B0606030402020204" pitchFamily="34" charset="0"/>
              </a:rPr>
              <a:t>maka</a:t>
            </a:r>
            <a:r>
              <a:rPr lang="en-US" sz="1700" i="1" dirty="0">
                <a:solidFill>
                  <a:srgbClr val="ECF1F7"/>
                </a:solidFill>
                <a:latin typeface="Franklin Gothic Medium Cond" panose="020B0606030402020204" pitchFamily="34" charset="0"/>
              </a:rPr>
              <a:t> </a:t>
            </a:r>
            <a:r>
              <a:rPr lang="en-US" sz="1700" i="1" dirty="0" err="1">
                <a:solidFill>
                  <a:srgbClr val="ECF1F7"/>
                </a:solidFill>
                <a:latin typeface="Franklin Gothic Medium Cond" panose="020B0606030402020204" pitchFamily="34" charset="0"/>
              </a:rPr>
              <a:t>tuliskan</a:t>
            </a:r>
            <a:r>
              <a:rPr lang="en-US" sz="1700" i="1" dirty="0">
                <a:solidFill>
                  <a:srgbClr val="ECF1F7"/>
                </a:solidFill>
                <a:latin typeface="Franklin Gothic Medium Cond" panose="020B0606030402020204" pitchFamily="34" charset="0"/>
              </a:rPr>
              <a:t> pula </a:t>
            </a:r>
            <a:r>
              <a:rPr lang="en-US" sz="1700" i="1" dirty="0" err="1">
                <a:solidFill>
                  <a:srgbClr val="ECF1F7"/>
                </a:solidFill>
                <a:latin typeface="Franklin Gothic Medium Cond" panose="020B0606030402020204" pitchFamily="34" charset="0"/>
              </a:rPr>
              <a:t>judul</a:t>
            </a:r>
            <a:r>
              <a:rPr lang="en-US" sz="1700" i="1" dirty="0">
                <a:solidFill>
                  <a:srgbClr val="ECF1F7"/>
                </a:solidFill>
                <a:latin typeface="Franklin Gothic Medium Cond" panose="020B0606030402020204" pitchFamily="34" charset="0"/>
              </a:rPr>
              <a:t> </a:t>
            </a:r>
            <a:r>
              <a:rPr lang="en-US" sz="1700" i="1" dirty="0" err="1">
                <a:solidFill>
                  <a:srgbClr val="ECF1F7"/>
                </a:solidFill>
                <a:latin typeface="Franklin Gothic Medium Cond" panose="020B0606030402020204" pitchFamily="34" charset="0"/>
              </a:rPr>
              <a:t>kegiatan</a:t>
            </a:r>
            <a:r>
              <a:rPr lang="en-US" sz="1700" i="1" dirty="0">
                <a:solidFill>
                  <a:srgbClr val="ECF1F7"/>
                </a:solidFill>
                <a:latin typeface="Franklin Gothic Medium Cond" panose="020B0606030402020204" pitchFamily="34" charset="0"/>
              </a:rPr>
              <a:t> </a:t>
            </a:r>
            <a:r>
              <a:rPr lang="en-US" sz="1700" i="1" dirty="0" err="1">
                <a:solidFill>
                  <a:srgbClr val="ECF1F7"/>
                </a:solidFill>
                <a:latin typeface="Franklin Gothic Medium Cond" panose="020B0606030402020204" pitchFamily="34" charset="0"/>
              </a:rPr>
              <a:t>periode</a:t>
            </a:r>
            <a:r>
              <a:rPr lang="en-US" sz="1700" i="1" dirty="0">
                <a:solidFill>
                  <a:srgbClr val="ECF1F7"/>
                </a:solidFill>
                <a:latin typeface="Franklin Gothic Medium Cond" panose="020B0606030402020204" pitchFamily="34" charset="0"/>
              </a:rPr>
              <a:t> </a:t>
            </a:r>
            <a:r>
              <a:rPr lang="en-US" sz="1700" i="1" dirty="0" err="1">
                <a:solidFill>
                  <a:srgbClr val="ECF1F7"/>
                </a:solidFill>
                <a:latin typeface="Franklin Gothic Medium Cond" panose="020B0606030402020204" pitchFamily="34" charset="0"/>
              </a:rPr>
              <a:t>sebelumnya</a:t>
            </a:r>
            <a:r>
              <a:rPr lang="en-US" sz="1700" i="1" dirty="0">
                <a:solidFill>
                  <a:srgbClr val="ECF1F7"/>
                </a:solidFill>
                <a:latin typeface="Franklin Gothic Medium Cond" panose="020B0606030402020204" pitchFamily="34" charset="0"/>
              </a:rPr>
              <a:t>.</a:t>
            </a:r>
          </a:p>
          <a:p>
            <a:pPr marL="401638" indent="-285750">
              <a:spcBef>
                <a:spcPts val="300"/>
              </a:spcBef>
              <a:spcAft>
                <a:spcPts val="300"/>
              </a:spcAft>
              <a:buFont typeface="Arial" panose="020B0604020202020204" pitchFamily="34" charset="0"/>
              <a:buChar char="•"/>
            </a:pPr>
            <a:r>
              <a:rPr lang="id-ID" sz="1700" i="1" dirty="0">
                <a:solidFill>
                  <a:srgbClr val="ECF1F7"/>
                </a:solidFill>
                <a:latin typeface="Franklin Gothic Medium Cond" panose="020B0606030402020204" pitchFamily="34" charset="0"/>
              </a:rPr>
              <a:t>Menghindari penulisan judul berupa: Penghitungan, Analisis, Agregasi.</a:t>
            </a:r>
            <a:endParaRPr lang="en-US" sz="1700" i="1" dirty="0">
              <a:solidFill>
                <a:srgbClr val="ECF1F7"/>
              </a:solidFill>
              <a:latin typeface="Franklin Gothic Medium Cond" panose="020B0606030402020204" pitchFamily="34" charset="0"/>
            </a:endParaRPr>
          </a:p>
          <a:p>
            <a:pPr marL="401638" indent="-285750">
              <a:spcBef>
                <a:spcPts val="300"/>
              </a:spcBef>
              <a:spcAft>
                <a:spcPts val="300"/>
              </a:spcAft>
              <a:buFont typeface="Arial" panose="020B0604020202020204" pitchFamily="34" charset="0"/>
              <a:buChar char="•"/>
            </a:pPr>
            <a:r>
              <a:rPr lang="id-ID" sz="1700" i="1" dirty="0">
                <a:solidFill>
                  <a:srgbClr val="ECF1F7"/>
                </a:solidFill>
                <a:latin typeface="Franklin Gothic Medium Cond" panose="020B0606030402020204" pitchFamily="34" charset="0"/>
              </a:rPr>
              <a:t>Format penulisan judul: </a:t>
            </a:r>
            <a:endParaRPr lang="en-US" sz="1700" i="1" dirty="0">
              <a:solidFill>
                <a:srgbClr val="ECF1F7"/>
              </a:solidFill>
              <a:latin typeface="Franklin Gothic Medium Cond" panose="020B0606030402020204" pitchFamily="34" charset="0"/>
            </a:endParaRPr>
          </a:p>
          <a:p>
            <a:pPr marL="401638">
              <a:spcBef>
                <a:spcPts val="300"/>
              </a:spcBef>
              <a:spcAft>
                <a:spcPts val="300"/>
              </a:spcAft>
            </a:pPr>
            <a:r>
              <a:rPr lang="id-ID" sz="1700" i="1" dirty="0">
                <a:solidFill>
                  <a:srgbClr val="ECF1F7"/>
                </a:solidFill>
                <a:latin typeface="Franklin Gothic Medium Cond" panose="020B0606030402020204" pitchFamily="34" charset="0"/>
              </a:rPr>
              <a:t>[Cara pengumpulan data] + [</a:t>
            </a:r>
            <a:r>
              <a:rPr lang="en-US" sz="1700" i="1" dirty="0" err="1">
                <a:solidFill>
                  <a:srgbClr val="ECF1F7"/>
                </a:solidFill>
                <a:latin typeface="Franklin Gothic Medium Cond" panose="020B0606030402020204" pitchFamily="34" charset="0"/>
              </a:rPr>
              <a:t>komponen</a:t>
            </a:r>
            <a:r>
              <a:rPr lang="en-US" sz="1700" i="1" dirty="0">
                <a:solidFill>
                  <a:srgbClr val="ECF1F7"/>
                </a:solidFill>
                <a:latin typeface="Franklin Gothic Medium Cond" panose="020B0606030402020204" pitchFamily="34" charset="0"/>
              </a:rPr>
              <a:t> </a:t>
            </a:r>
            <a:r>
              <a:rPr lang="en-US" sz="1700" i="1" dirty="0" err="1">
                <a:solidFill>
                  <a:srgbClr val="ECF1F7"/>
                </a:solidFill>
                <a:latin typeface="Franklin Gothic Medium Cond" panose="020B0606030402020204" pitchFamily="34" charset="0"/>
              </a:rPr>
              <a:t>utama</a:t>
            </a:r>
            <a:r>
              <a:rPr lang="id-ID" sz="1700" i="1" dirty="0">
                <a:solidFill>
                  <a:srgbClr val="ECF1F7"/>
                </a:solidFill>
                <a:latin typeface="Franklin Gothic Medium Cond" panose="020B0606030402020204" pitchFamily="34" charset="0"/>
              </a:rPr>
              <a:t> kegiatan] + [cakupan wilayah] + [</a:t>
            </a:r>
            <a:r>
              <a:rPr lang="en-US" sz="1700" i="1" dirty="0" err="1">
                <a:solidFill>
                  <a:srgbClr val="ECF1F7"/>
                </a:solidFill>
                <a:latin typeface="Franklin Gothic Medium Cond" panose="020B0606030402020204" pitchFamily="34" charset="0"/>
              </a:rPr>
              <a:t>komponen</a:t>
            </a:r>
            <a:r>
              <a:rPr lang="id-ID" sz="1700" i="1" dirty="0">
                <a:solidFill>
                  <a:srgbClr val="ECF1F7"/>
                </a:solidFill>
                <a:latin typeface="Franklin Gothic Medium Cond" panose="020B0606030402020204" pitchFamily="34" charset="0"/>
              </a:rPr>
              <a:t> tambahan]</a:t>
            </a:r>
            <a:endParaRPr lang="en-US" sz="1700" i="1" dirty="0">
              <a:solidFill>
                <a:srgbClr val="ECF1F7"/>
              </a:solidFill>
              <a:latin typeface="Franklin Gothic Medium Cond" panose="020B0606030402020204" pitchFamily="34" charset="0"/>
            </a:endParaRPr>
          </a:p>
          <a:p>
            <a:pPr marL="401638">
              <a:spcBef>
                <a:spcPts val="300"/>
              </a:spcBef>
              <a:spcAft>
                <a:spcPts val="300"/>
              </a:spcAft>
            </a:pPr>
            <a:r>
              <a:rPr lang="id-ID" sz="1700" i="1" dirty="0">
                <a:solidFill>
                  <a:srgbClr val="ECF1F7"/>
                </a:solidFill>
                <a:latin typeface="Franklin Gothic Medium Cond" panose="020B0606030402020204" pitchFamily="34" charset="0"/>
              </a:rPr>
              <a:t> (cth:</a:t>
            </a:r>
            <a:r>
              <a:rPr lang="en-US" sz="1700" i="1" dirty="0">
                <a:solidFill>
                  <a:srgbClr val="ECF1F7"/>
                </a:solidFill>
                <a:latin typeface="Franklin Gothic Medium Cond" panose="020B0606030402020204" pitchFamily="34" charset="0"/>
              </a:rPr>
              <a:t> </a:t>
            </a:r>
            <a:r>
              <a:rPr lang="en-US" sz="1700" i="1" dirty="0" err="1">
                <a:solidFill>
                  <a:srgbClr val="ECF1F7"/>
                </a:solidFill>
                <a:latin typeface="Franklin Gothic Medium Cond" panose="020B0606030402020204" pitchFamily="34" charset="0"/>
              </a:rPr>
              <a:t>Sensus</a:t>
            </a:r>
            <a:r>
              <a:rPr lang="en-US" sz="1700" i="1" dirty="0">
                <a:solidFill>
                  <a:srgbClr val="ECF1F7"/>
                </a:solidFill>
                <a:latin typeface="Franklin Gothic Medium Cond" panose="020B0606030402020204" pitchFamily="34" charset="0"/>
              </a:rPr>
              <a:t> </a:t>
            </a:r>
            <a:r>
              <a:rPr lang="en-US" sz="1700" i="1" dirty="0" err="1">
                <a:solidFill>
                  <a:srgbClr val="ECF1F7"/>
                </a:solidFill>
                <a:latin typeface="Franklin Gothic Medium Cond" panose="020B0606030402020204" pitchFamily="34" charset="0"/>
              </a:rPr>
              <a:t>Pertanian</a:t>
            </a:r>
            <a:r>
              <a:rPr lang="en-US" sz="1700" i="1" dirty="0">
                <a:solidFill>
                  <a:srgbClr val="ECF1F7"/>
                </a:solidFill>
                <a:latin typeface="Franklin Gothic Medium Cond" panose="020B0606030402020204" pitchFamily="34" charset="0"/>
              </a:rPr>
              <a:t> 2023 Pilot</a:t>
            </a:r>
          </a:p>
        </p:txBody>
      </p:sp>
      <p:graphicFrame>
        <p:nvGraphicFramePr>
          <p:cNvPr id="3" name="Table 2">
            <a:extLst>
              <a:ext uri="{FF2B5EF4-FFF2-40B4-BE49-F238E27FC236}">
                <a16:creationId xmlns:a16="http://schemas.microsoft.com/office/drawing/2014/main" id="{8C90A2A1-1DFD-4DBE-8842-1A2D541298BF}"/>
              </a:ext>
            </a:extLst>
          </p:cNvPr>
          <p:cNvGraphicFramePr/>
          <p:nvPr>
            <p:extLst>
              <p:ext uri="{D42A27DB-BD31-4B8C-83A1-F6EECF244321}">
                <p14:modId xmlns:p14="http://schemas.microsoft.com/office/powerpoint/2010/main" val="3520427318"/>
              </p:ext>
            </p:extLst>
          </p:nvPr>
        </p:nvGraphicFramePr>
        <p:xfrm>
          <a:off x="5881384" y="2784674"/>
          <a:ext cx="5486400" cy="2644782"/>
        </p:xfrm>
        <a:graphic>
          <a:graphicData uri="http://schemas.openxmlformats.org/drawingml/2006/table">
            <a:tbl>
              <a:tblPr bandRow="1">
                <a:tableStyleId>{5C22544A-7EE6-4342-B048-85BDC9FD1C3A}</a:tableStyleId>
              </a:tblPr>
              <a:tblGrid>
                <a:gridCol w="361532">
                  <a:extLst>
                    <a:ext uri="{9D8B030D-6E8A-4147-A177-3AD203B41FA5}">
                      <a16:colId xmlns:a16="http://schemas.microsoft.com/office/drawing/2014/main" val="3632333166"/>
                    </a:ext>
                  </a:extLst>
                </a:gridCol>
                <a:gridCol w="4236896">
                  <a:extLst>
                    <a:ext uri="{9D8B030D-6E8A-4147-A177-3AD203B41FA5}">
                      <a16:colId xmlns:a16="http://schemas.microsoft.com/office/drawing/2014/main" val="1358280398"/>
                    </a:ext>
                  </a:extLst>
                </a:gridCol>
                <a:gridCol w="887972">
                  <a:extLst>
                    <a:ext uri="{9D8B030D-6E8A-4147-A177-3AD203B41FA5}">
                      <a16:colId xmlns:a16="http://schemas.microsoft.com/office/drawing/2014/main" val="3553782189"/>
                    </a:ext>
                  </a:extLst>
                </a:gridCol>
              </a:tblGrid>
              <a:tr h="0">
                <a:tc>
                  <a:txBody>
                    <a:bodyPr/>
                    <a:lstStyle/>
                    <a:p>
                      <a:pPr algn="just" fontAlgn="t">
                        <a:lnSpc>
                          <a:spcPct val="107000"/>
                        </a:lnSpc>
                        <a:spcBef>
                          <a:spcPts val="0"/>
                        </a:spcBef>
                        <a:spcAft>
                          <a:spcPts val="800"/>
                        </a:spcAft>
                      </a:pPr>
                      <a:r>
                        <a:rPr lang="en-US" sz="1100" b="1" u="none" strike="noStrike" dirty="0">
                          <a:effectLst/>
                        </a:rPr>
                        <a:t>No.</a:t>
                      </a:r>
                      <a:endParaRPr lang="en-US" sz="1800" b="1" i="0" u="none" strike="noStrike" dirty="0">
                        <a:effectLst/>
                        <a:latin typeface="Arial" panose="020B0604020202020204" pitchFamily="34" charset="0"/>
                      </a:endParaRPr>
                    </a:p>
                  </a:txBody>
                  <a:tcPr marL="68580" marR="68580" marT="9525" marB="0"/>
                </a:tc>
                <a:tc>
                  <a:txBody>
                    <a:bodyPr/>
                    <a:lstStyle/>
                    <a:p>
                      <a:pPr algn="just" fontAlgn="t">
                        <a:lnSpc>
                          <a:spcPct val="107000"/>
                        </a:lnSpc>
                        <a:spcBef>
                          <a:spcPts val="0"/>
                        </a:spcBef>
                        <a:spcAft>
                          <a:spcPts val="800"/>
                        </a:spcAft>
                      </a:pPr>
                      <a:r>
                        <a:rPr lang="en-US" sz="1100" b="1" u="none" strike="noStrike" dirty="0" err="1">
                          <a:effectLst/>
                        </a:rPr>
                        <a:t>Judul</a:t>
                      </a:r>
                      <a:r>
                        <a:rPr lang="en-US" sz="1100" b="1" u="none" strike="noStrike" dirty="0">
                          <a:effectLst/>
                        </a:rPr>
                        <a:t> </a:t>
                      </a:r>
                      <a:r>
                        <a:rPr lang="en-US" sz="1100" b="1" u="none" strike="noStrike" dirty="0" err="1">
                          <a:effectLst/>
                        </a:rPr>
                        <a:t>Kegiatan</a:t>
                      </a:r>
                      <a:endParaRPr lang="en-US" sz="1800" b="1" i="0" u="none" strike="noStrike" dirty="0">
                        <a:effectLst/>
                        <a:latin typeface="Arial" panose="020B0604020202020204" pitchFamily="34" charset="0"/>
                      </a:endParaRPr>
                    </a:p>
                  </a:txBody>
                  <a:tcPr marL="68580" marR="68580" marT="9525" marB="0"/>
                </a:tc>
                <a:tc>
                  <a:txBody>
                    <a:bodyPr/>
                    <a:lstStyle/>
                    <a:p>
                      <a:pPr algn="just" fontAlgn="t">
                        <a:lnSpc>
                          <a:spcPct val="107000"/>
                        </a:lnSpc>
                        <a:spcBef>
                          <a:spcPts val="0"/>
                        </a:spcBef>
                        <a:spcAft>
                          <a:spcPts val="800"/>
                        </a:spcAft>
                      </a:pPr>
                      <a:r>
                        <a:rPr lang="en-US" sz="1100" b="1" u="none" strike="noStrike" dirty="0" err="1">
                          <a:effectLst/>
                        </a:rPr>
                        <a:t>Tahun</a:t>
                      </a:r>
                      <a:endParaRPr lang="en-US" sz="1800" b="1" i="0" u="none" strike="noStrike" dirty="0">
                        <a:effectLst/>
                        <a:latin typeface="Arial" panose="020B0604020202020204" pitchFamily="34" charset="0"/>
                      </a:endParaRPr>
                    </a:p>
                  </a:txBody>
                  <a:tcPr marL="68580" marR="68580" marT="9525" marB="0"/>
                </a:tc>
                <a:extLst>
                  <a:ext uri="{0D108BD9-81ED-4DB2-BD59-A6C34878D82A}">
                    <a16:rowId xmlns:a16="http://schemas.microsoft.com/office/drawing/2014/main" val="1654934743"/>
                  </a:ext>
                </a:extLst>
              </a:tr>
              <a:tr h="0">
                <a:tc>
                  <a:txBody>
                    <a:bodyPr/>
                    <a:lstStyle/>
                    <a:p>
                      <a:pPr algn="just" fontAlgn="t">
                        <a:lnSpc>
                          <a:spcPct val="107000"/>
                        </a:lnSpc>
                        <a:spcBef>
                          <a:spcPts val="0"/>
                        </a:spcBef>
                        <a:spcAft>
                          <a:spcPts val="800"/>
                        </a:spcAft>
                      </a:pPr>
                      <a:r>
                        <a:rPr lang="en-US" sz="1100" u="none" strike="noStrike">
                          <a:effectLst/>
                        </a:rPr>
                        <a:t>1</a:t>
                      </a:r>
                      <a:endParaRPr lang="en-US" sz="1800" b="0" i="0" u="none" strike="noStrike">
                        <a:effectLst/>
                        <a:latin typeface="Arial" panose="020B0604020202020204" pitchFamily="34" charset="0"/>
                      </a:endParaRPr>
                    </a:p>
                  </a:txBody>
                  <a:tcPr marL="68580" marR="68580" marT="9525" marB="0"/>
                </a:tc>
                <a:tc>
                  <a:txBody>
                    <a:bodyPr/>
                    <a:lstStyle/>
                    <a:p>
                      <a:pPr algn="just" fontAlgn="t">
                        <a:lnSpc>
                          <a:spcPct val="107000"/>
                        </a:lnSpc>
                        <a:spcBef>
                          <a:spcPts val="0"/>
                        </a:spcBef>
                        <a:spcAft>
                          <a:spcPts val="800"/>
                        </a:spcAft>
                      </a:pPr>
                      <a:r>
                        <a:rPr lang="en-US" sz="1100" u="none" strike="noStrike" dirty="0" err="1">
                          <a:effectLst/>
                        </a:rPr>
                        <a:t>Sensus</a:t>
                      </a:r>
                      <a:r>
                        <a:rPr lang="en-US" sz="1100" u="none" strike="noStrike" dirty="0">
                          <a:effectLst/>
                        </a:rPr>
                        <a:t> </a:t>
                      </a:r>
                      <a:r>
                        <a:rPr lang="en-US" sz="1100" u="none" strike="noStrike" dirty="0" err="1">
                          <a:effectLst/>
                        </a:rPr>
                        <a:t>Pertanian</a:t>
                      </a:r>
                      <a:endParaRPr lang="en-US" sz="1800" b="0" i="0" u="none" strike="noStrike" dirty="0">
                        <a:effectLst/>
                        <a:latin typeface="Arial" panose="020B0604020202020204" pitchFamily="34" charset="0"/>
                      </a:endParaRPr>
                    </a:p>
                  </a:txBody>
                  <a:tcPr marL="68580" marR="68580" marT="9525" marB="0"/>
                </a:tc>
                <a:tc>
                  <a:txBody>
                    <a:bodyPr/>
                    <a:lstStyle/>
                    <a:p>
                      <a:pPr algn="just" fontAlgn="t">
                        <a:lnSpc>
                          <a:spcPct val="107000"/>
                        </a:lnSpc>
                        <a:spcBef>
                          <a:spcPts val="0"/>
                        </a:spcBef>
                        <a:spcAft>
                          <a:spcPts val="800"/>
                        </a:spcAft>
                      </a:pPr>
                      <a:r>
                        <a:rPr lang="en-US" sz="1100" u="none" strike="noStrike">
                          <a:effectLst/>
                        </a:rPr>
                        <a:t>2023</a:t>
                      </a:r>
                      <a:endParaRPr lang="en-US" sz="1800" b="0" i="0" u="none" strike="noStrike">
                        <a:effectLst/>
                        <a:latin typeface="Arial" panose="020B0604020202020204" pitchFamily="34" charset="0"/>
                      </a:endParaRPr>
                    </a:p>
                  </a:txBody>
                  <a:tcPr marL="68580" marR="68580" marT="9525" marB="0"/>
                </a:tc>
                <a:extLst>
                  <a:ext uri="{0D108BD9-81ED-4DB2-BD59-A6C34878D82A}">
                    <a16:rowId xmlns:a16="http://schemas.microsoft.com/office/drawing/2014/main" val="4181922082"/>
                  </a:ext>
                </a:extLst>
              </a:tr>
              <a:tr h="0">
                <a:tc>
                  <a:txBody>
                    <a:bodyPr/>
                    <a:lstStyle/>
                    <a:p>
                      <a:pPr algn="just" fontAlgn="t">
                        <a:lnSpc>
                          <a:spcPct val="107000"/>
                        </a:lnSpc>
                        <a:spcBef>
                          <a:spcPts val="0"/>
                        </a:spcBef>
                        <a:spcAft>
                          <a:spcPts val="800"/>
                        </a:spcAft>
                      </a:pPr>
                      <a:r>
                        <a:rPr lang="en-US" sz="1100" u="none" strike="noStrike">
                          <a:effectLst/>
                        </a:rPr>
                        <a:t>2</a:t>
                      </a:r>
                      <a:endParaRPr lang="en-US" sz="1800" b="0" i="0" u="none" strike="noStrike">
                        <a:effectLst/>
                        <a:latin typeface="Arial" panose="020B0604020202020204" pitchFamily="34" charset="0"/>
                      </a:endParaRPr>
                    </a:p>
                  </a:txBody>
                  <a:tcPr marL="68580" marR="68580" marT="9525" marB="0"/>
                </a:tc>
                <a:tc>
                  <a:txBody>
                    <a:bodyPr/>
                    <a:lstStyle/>
                    <a:p>
                      <a:pPr algn="just" fontAlgn="t">
                        <a:lnSpc>
                          <a:spcPct val="107000"/>
                        </a:lnSpc>
                        <a:spcBef>
                          <a:spcPts val="0"/>
                        </a:spcBef>
                        <a:spcAft>
                          <a:spcPts val="800"/>
                        </a:spcAft>
                      </a:pPr>
                      <a:r>
                        <a:rPr lang="en-US" sz="1100" u="none" strike="noStrike" dirty="0" err="1">
                          <a:effectLst/>
                        </a:rPr>
                        <a:t>Sensus</a:t>
                      </a:r>
                      <a:r>
                        <a:rPr lang="en-US" sz="1100" u="none" strike="noStrike" dirty="0">
                          <a:effectLst/>
                        </a:rPr>
                        <a:t> </a:t>
                      </a:r>
                      <a:r>
                        <a:rPr lang="en-US" sz="1100" u="none" strike="noStrike" dirty="0" err="1">
                          <a:effectLst/>
                        </a:rPr>
                        <a:t>Pertanian</a:t>
                      </a:r>
                      <a:r>
                        <a:rPr lang="en-US" sz="1100" u="none" strike="noStrike" dirty="0">
                          <a:effectLst/>
                        </a:rPr>
                        <a:t> 2023 Pilot</a:t>
                      </a:r>
                      <a:endParaRPr lang="en-US" sz="1800" b="0" i="0" u="none" strike="noStrike" dirty="0">
                        <a:effectLst/>
                        <a:latin typeface="Arial" panose="020B0604020202020204" pitchFamily="34" charset="0"/>
                      </a:endParaRPr>
                    </a:p>
                  </a:txBody>
                  <a:tcPr marL="68580" marR="68580" marT="9525" marB="0"/>
                </a:tc>
                <a:tc>
                  <a:txBody>
                    <a:bodyPr/>
                    <a:lstStyle/>
                    <a:p>
                      <a:pPr algn="just" fontAlgn="t">
                        <a:lnSpc>
                          <a:spcPct val="107000"/>
                        </a:lnSpc>
                        <a:spcBef>
                          <a:spcPts val="0"/>
                        </a:spcBef>
                        <a:spcAft>
                          <a:spcPts val="800"/>
                        </a:spcAft>
                      </a:pPr>
                      <a:r>
                        <a:rPr lang="en-US" sz="1100" u="none" strike="noStrike">
                          <a:effectLst/>
                        </a:rPr>
                        <a:t>2022</a:t>
                      </a:r>
                      <a:endParaRPr lang="en-US" sz="1800" b="0" i="0" u="none" strike="noStrike">
                        <a:effectLst/>
                        <a:latin typeface="Arial" panose="020B0604020202020204" pitchFamily="34" charset="0"/>
                      </a:endParaRPr>
                    </a:p>
                  </a:txBody>
                  <a:tcPr marL="68580" marR="68580" marT="9525" marB="0"/>
                </a:tc>
                <a:extLst>
                  <a:ext uri="{0D108BD9-81ED-4DB2-BD59-A6C34878D82A}">
                    <a16:rowId xmlns:a16="http://schemas.microsoft.com/office/drawing/2014/main" val="2316862556"/>
                  </a:ext>
                </a:extLst>
              </a:tr>
              <a:tr h="0">
                <a:tc>
                  <a:txBody>
                    <a:bodyPr/>
                    <a:lstStyle/>
                    <a:p>
                      <a:pPr algn="just" fontAlgn="t">
                        <a:lnSpc>
                          <a:spcPct val="107000"/>
                        </a:lnSpc>
                        <a:spcBef>
                          <a:spcPts val="0"/>
                        </a:spcBef>
                        <a:spcAft>
                          <a:spcPts val="800"/>
                        </a:spcAft>
                      </a:pPr>
                      <a:r>
                        <a:rPr lang="en-US" sz="1100" u="none" strike="noStrike">
                          <a:effectLst/>
                        </a:rPr>
                        <a:t>3</a:t>
                      </a:r>
                      <a:endParaRPr lang="en-US" sz="1800" b="0" i="0" u="none" strike="noStrike">
                        <a:effectLst/>
                        <a:latin typeface="Arial" panose="020B0604020202020204" pitchFamily="34" charset="0"/>
                      </a:endParaRPr>
                    </a:p>
                  </a:txBody>
                  <a:tcPr marL="68580" marR="68580" marT="9525" marB="0"/>
                </a:tc>
                <a:tc>
                  <a:txBody>
                    <a:bodyPr/>
                    <a:lstStyle/>
                    <a:p>
                      <a:pPr algn="just" fontAlgn="t">
                        <a:lnSpc>
                          <a:spcPct val="107000"/>
                        </a:lnSpc>
                        <a:spcBef>
                          <a:spcPts val="0"/>
                        </a:spcBef>
                        <a:spcAft>
                          <a:spcPts val="800"/>
                        </a:spcAft>
                      </a:pPr>
                      <a:r>
                        <a:rPr lang="en-US" sz="1100" u="none" strike="noStrike" dirty="0" err="1">
                          <a:effectLst/>
                        </a:rPr>
                        <a:t>Sensus</a:t>
                      </a:r>
                      <a:r>
                        <a:rPr lang="en-US" sz="1100" u="none" strike="noStrike" dirty="0">
                          <a:effectLst/>
                        </a:rPr>
                        <a:t> </a:t>
                      </a:r>
                      <a:r>
                        <a:rPr lang="en-US" sz="1100" u="none" strike="noStrike" dirty="0" err="1">
                          <a:effectLst/>
                        </a:rPr>
                        <a:t>Penduduk</a:t>
                      </a:r>
                      <a:r>
                        <a:rPr lang="en-US" sz="1100" u="none" strike="noStrike" dirty="0">
                          <a:effectLst/>
                        </a:rPr>
                        <a:t> 2020 </a:t>
                      </a:r>
                      <a:r>
                        <a:rPr lang="en-US" sz="1100" u="none" strike="noStrike" dirty="0" err="1">
                          <a:effectLst/>
                        </a:rPr>
                        <a:t>Gladi</a:t>
                      </a:r>
                      <a:r>
                        <a:rPr lang="en-US" sz="1100" u="none" strike="noStrike" dirty="0">
                          <a:effectLst/>
                        </a:rPr>
                        <a:t> </a:t>
                      </a:r>
                      <a:r>
                        <a:rPr lang="en-US" sz="1100" u="none" strike="noStrike" dirty="0" err="1">
                          <a:effectLst/>
                        </a:rPr>
                        <a:t>bersih</a:t>
                      </a:r>
                      <a:endParaRPr lang="en-US" sz="1800" b="0" i="0" u="none" strike="noStrike" dirty="0">
                        <a:effectLst/>
                        <a:latin typeface="Arial" panose="020B0604020202020204" pitchFamily="34" charset="0"/>
                      </a:endParaRPr>
                    </a:p>
                  </a:txBody>
                  <a:tcPr marL="68580" marR="68580" marT="9525" marB="0"/>
                </a:tc>
                <a:tc>
                  <a:txBody>
                    <a:bodyPr/>
                    <a:lstStyle/>
                    <a:p>
                      <a:pPr algn="just" fontAlgn="t">
                        <a:lnSpc>
                          <a:spcPct val="107000"/>
                        </a:lnSpc>
                        <a:spcBef>
                          <a:spcPts val="0"/>
                        </a:spcBef>
                        <a:spcAft>
                          <a:spcPts val="800"/>
                        </a:spcAft>
                      </a:pPr>
                      <a:r>
                        <a:rPr lang="en-US" sz="1100" u="none" strike="noStrike">
                          <a:effectLst/>
                        </a:rPr>
                        <a:t>2019</a:t>
                      </a:r>
                      <a:endParaRPr lang="en-US" sz="1800" b="0" i="0" u="none" strike="noStrike">
                        <a:effectLst/>
                        <a:latin typeface="Arial" panose="020B0604020202020204" pitchFamily="34" charset="0"/>
                      </a:endParaRPr>
                    </a:p>
                  </a:txBody>
                  <a:tcPr marL="68580" marR="68580" marT="9525" marB="0"/>
                </a:tc>
                <a:extLst>
                  <a:ext uri="{0D108BD9-81ED-4DB2-BD59-A6C34878D82A}">
                    <a16:rowId xmlns:a16="http://schemas.microsoft.com/office/drawing/2014/main" val="2278072000"/>
                  </a:ext>
                </a:extLst>
              </a:tr>
              <a:tr h="0">
                <a:tc>
                  <a:txBody>
                    <a:bodyPr/>
                    <a:lstStyle/>
                    <a:p>
                      <a:pPr algn="just" fontAlgn="t">
                        <a:lnSpc>
                          <a:spcPct val="107000"/>
                        </a:lnSpc>
                        <a:spcBef>
                          <a:spcPts val="0"/>
                        </a:spcBef>
                        <a:spcAft>
                          <a:spcPts val="800"/>
                        </a:spcAft>
                      </a:pPr>
                      <a:r>
                        <a:rPr lang="en-US" sz="1100" u="none" strike="noStrike">
                          <a:effectLst/>
                        </a:rPr>
                        <a:t>4</a:t>
                      </a:r>
                      <a:endParaRPr lang="en-US" sz="1800" b="0" i="0" u="none" strike="noStrike">
                        <a:effectLst/>
                        <a:latin typeface="Arial" panose="020B0604020202020204" pitchFamily="34" charset="0"/>
                      </a:endParaRPr>
                    </a:p>
                  </a:txBody>
                  <a:tcPr marL="68580" marR="68580" marT="9525" marB="0"/>
                </a:tc>
                <a:tc>
                  <a:txBody>
                    <a:bodyPr/>
                    <a:lstStyle/>
                    <a:p>
                      <a:pPr algn="just" fontAlgn="t">
                        <a:lnSpc>
                          <a:spcPct val="107000"/>
                        </a:lnSpc>
                        <a:spcBef>
                          <a:spcPts val="0"/>
                        </a:spcBef>
                        <a:spcAft>
                          <a:spcPts val="800"/>
                        </a:spcAft>
                      </a:pPr>
                      <a:r>
                        <a:rPr lang="en-US" sz="1100" u="none" strike="noStrike" dirty="0" err="1">
                          <a:effectLst/>
                        </a:rPr>
                        <a:t>Sensus</a:t>
                      </a:r>
                      <a:r>
                        <a:rPr lang="en-US" sz="1100" u="none" strike="noStrike" dirty="0">
                          <a:effectLst/>
                        </a:rPr>
                        <a:t> </a:t>
                      </a:r>
                      <a:r>
                        <a:rPr lang="en-US" sz="1100" u="none" strike="noStrike" dirty="0" err="1">
                          <a:effectLst/>
                        </a:rPr>
                        <a:t>Penduduk</a:t>
                      </a:r>
                      <a:endParaRPr lang="en-US" sz="1800" b="0" i="0" u="none" strike="noStrike" dirty="0">
                        <a:effectLst/>
                        <a:latin typeface="Arial" panose="020B0604020202020204" pitchFamily="34" charset="0"/>
                      </a:endParaRPr>
                    </a:p>
                  </a:txBody>
                  <a:tcPr marL="68580" marR="68580" marT="9525" marB="0"/>
                </a:tc>
                <a:tc>
                  <a:txBody>
                    <a:bodyPr/>
                    <a:lstStyle/>
                    <a:p>
                      <a:pPr algn="just" fontAlgn="t">
                        <a:lnSpc>
                          <a:spcPct val="107000"/>
                        </a:lnSpc>
                        <a:spcBef>
                          <a:spcPts val="0"/>
                        </a:spcBef>
                        <a:spcAft>
                          <a:spcPts val="800"/>
                        </a:spcAft>
                      </a:pPr>
                      <a:r>
                        <a:rPr lang="en-US" sz="1100" u="none" strike="noStrike">
                          <a:effectLst/>
                        </a:rPr>
                        <a:t>2020</a:t>
                      </a:r>
                      <a:endParaRPr lang="en-US" sz="1800" b="0" i="0" u="none" strike="noStrike">
                        <a:effectLst/>
                        <a:latin typeface="Arial" panose="020B0604020202020204" pitchFamily="34" charset="0"/>
                      </a:endParaRPr>
                    </a:p>
                  </a:txBody>
                  <a:tcPr marL="68580" marR="68580" marT="9525" marB="0"/>
                </a:tc>
                <a:extLst>
                  <a:ext uri="{0D108BD9-81ED-4DB2-BD59-A6C34878D82A}">
                    <a16:rowId xmlns:a16="http://schemas.microsoft.com/office/drawing/2014/main" val="2174885378"/>
                  </a:ext>
                </a:extLst>
              </a:tr>
              <a:tr h="0">
                <a:tc>
                  <a:txBody>
                    <a:bodyPr/>
                    <a:lstStyle/>
                    <a:p>
                      <a:pPr algn="just" fontAlgn="t">
                        <a:lnSpc>
                          <a:spcPct val="107000"/>
                        </a:lnSpc>
                        <a:spcBef>
                          <a:spcPts val="0"/>
                        </a:spcBef>
                        <a:spcAft>
                          <a:spcPts val="800"/>
                        </a:spcAft>
                      </a:pPr>
                      <a:r>
                        <a:rPr lang="en-US" sz="1100" u="none" strike="noStrike">
                          <a:effectLst/>
                        </a:rPr>
                        <a:t>5</a:t>
                      </a:r>
                      <a:endParaRPr lang="en-US" sz="1800" b="0" i="0" u="none" strike="noStrike">
                        <a:effectLst/>
                        <a:latin typeface="Arial" panose="020B0604020202020204" pitchFamily="34" charset="0"/>
                      </a:endParaRPr>
                    </a:p>
                  </a:txBody>
                  <a:tcPr marL="68580" marR="68580" marT="9525" marB="0"/>
                </a:tc>
                <a:tc>
                  <a:txBody>
                    <a:bodyPr/>
                    <a:lstStyle/>
                    <a:p>
                      <a:pPr algn="just" fontAlgn="t">
                        <a:lnSpc>
                          <a:spcPct val="107000"/>
                        </a:lnSpc>
                        <a:spcBef>
                          <a:spcPts val="0"/>
                        </a:spcBef>
                        <a:spcAft>
                          <a:spcPts val="800"/>
                        </a:spcAft>
                      </a:pPr>
                      <a:r>
                        <a:rPr lang="en-US" sz="1100" u="none" strike="noStrike" dirty="0" err="1">
                          <a:effectLst/>
                        </a:rPr>
                        <a:t>Sensus</a:t>
                      </a:r>
                      <a:r>
                        <a:rPr lang="en-US" sz="1100" u="none" strike="noStrike" dirty="0">
                          <a:effectLst/>
                        </a:rPr>
                        <a:t> </a:t>
                      </a:r>
                      <a:r>
                        <a:rPr lang="en-US" sz="1100" u="none" strike="noStrike" dirty="0" err="1">
                          <a:effectLst/>
                        </a:rPr>
                        <a:t>penduduk</a:t>
                      </a:r>
                      <a:r>
                        <a:rPr lang="en-US" sz="1100" u="none" strike="noStrike" dirty="0">
                          <a:effectLst/>
                        </a:rPr>
                        <a:t> 2020 </a:t>
                      </a:r>
                      <a:r>
                        <a:rPr lang="en-US" sz="1100" u="none" strike="noStrike" dirty="0" err="1">
                          <a:effectLst/>
                        </a:rPr>
                        <a:t>lanjutan</a:t>
                      </a:r>
                      <a:endParaRPr lang="en-US" sz="1800" b="0" i="0" u="none" strike="noStrike" dirty="0">
                        <a:effectLst/>
                        <a:latin typeface="Arial" panose="020B0604020202020204" pitchFamily="34" charset="0"/>
                      </a:endParaRPr>
                    </a:p>
                  </a:txBody>
                  <a:tcPr marL="68580" marR="68580" marT="9525" marB="0"/>
                </a:tc>
                <a:tc>
                  <a:txBody>
                    <a:bodyPr/>
                    <a:lstStyle/>
                    <a:p>
                      <a:pPr algn="just" fontAlgn="t">
                        <a:lnSpc>
                          <a:spcPct val="107000"/>
                        </a:lnSpc>
                        <a:spcBef>
                          <a:spcPts val="0"/>
                        </a:spcBef>
                        <a:spcAft>
                          <a:spcPts val="800"/>
                        </a:spcAft>
                      </a:pPr>
                      <a:r>
                        <a:rPr lang="en-US" sz="1100" u="none" strike="noStrike">
                          <a:effectLst/>
                        </a:rPr>
                        <a:t>2021</a:t>
                      </a:r>
                      <a:endParaRPr lang="en-US" sz="1800" b="0" i="0" u="none" strike="noStrike">
                        <a:effectLst/>
                        <a:latin typeface="Arial" panose="020B0604020202020204" pitchFamily="34" charset="0"/>
                      </a:endParaRPr>
                    </a:p>
                  </a:txBody>
                  <a:tcPr marL="68580" marR="68580" marT="9525" marB="0"/>
                </a:tc>
                <a:extLst>
                  <a:ext uri="{0D108BD9-81ED-4DB2-BD59-A6C34878D82A}">
                    <a16:rowId xmlns:a16="http://schemas.microsoft.com/office/drawing/2014/main" val="2274315498"/>
                  </a:ext>
                </a:extLst>
              </a:tr>
              <a:tr h="0">
                <a:tc>
                  <a:txBody>
                    <a:bodyPr/>
                    <a:lstStyle/>
                    <a:p>
                      <a:pPr algn="just" fontAlgn="t">
                        <a:lnSpc>
                          <a:spcPct val="107000"/>
                        </a:lnSpc>
                        <a:spcBef>
                          <a:spcPts val="0"/>
                        </a:spcBef>
                        <a:spcAft>
                          <a:spcPts val="800"/>
                        </a:spcAft>
                      </a:pPr>
                      <a:r>
                        <a:rPr lang="en-US" sz="1100" u="none" strike="noStrike">
                          <a:effectLst/>
                        </a:rPr>
                        <a:t>6</a:t>
                      </a:r>
                      <a:endParaRPr lang="en-US" sz="1800" b="0" i="0" u="none" strike="noStrike">
                        <a:effectLst/>
                        <a:latin typeface="Arial" panose="020B0604020202020204" pitchFamily="34" charset="0"/>
                      </a:endParaRPr>
                    </a:p>
                  </a:txBody>
                  <a:tcPr marL="68580" marR="68580" marT="9525" marB="0"/>
                </a:tc>
                <a:tc>
                  <a:txBody>
                    <a:bodyPr/>
                    <a:lstStyle/>
                    <a:p>
                      <a:pPr algn="just" fontAlgn="t">
                        <a:lnSpc>
                          <a:spcPct val="107000"/>
                        </a:lnSpc>
                        <a:spcBef>
                          <a:spcPts val="0"/>
                        </a:spcBef>
                        <a:spcAft>
                          <a:spcPts val="800"/>
                        </a:spcAft>
                      </a:pPr>
                      <a:r>
                        <a:rPr lang="en-US" sz="1100" u="none" strike="noStrike" dirty="0" err="1">
                          <a:effectLst/>
                        </a:rPr>
                        <a:t>Survei</a:t>
                      </a:r>
                      <a:r>
                        <a:rPr lang="en-US" sz="1100" u="none" strike="noStrike" dirty="0">
                          <a:effectLst/>
                        </a:rPr>
                        <a:t> </a:t>
                      </a:r>
                      <a:r>
                        <a:rPr lang="en-US" sz="1100" u="none" strike="noStrike" dirty="0" err="1">
                          <a:effectLst/>
                        </a:rPr>
                        <a:t>Sosial</a:t>
                      </a:r>
                      <a:r>
                        <a:rPr lang="en-US" sz="1100" u="none" strike="noStrike" dirty="0">
                          <a:effectLst/>
                        </a:rPr>
                        <a:t> </a:t>
                      </a:r>
                      <a:r>
                        <a:rPr lang="en-US" sz="1100" u="none" strike="noStrike" dirty="0" err="1">
                          <a:effectLst/>
                        </a:rPr>
                        <a:t>Ekonomi</a:t>
                      </a:r>
                      <a:r>
                        <a:rPr lang="en-US" sz="1100" u="none" strike="noStrike" dirty="0">
                          <a:effectLst/>
                        </a:rPr>
                        <a:t> Nasional (</a:t>
                      </a:r>
                      <a:r>
                        <a:rPr lang="en-US" sz="1100" u="none" strike="noStrike" dirty="0" err="1">
                          <a:effectLst/>
                        </a:rPr>
                        <a:t>Susenas</a:t>
                      </a:r>
                      <a:r>
                        <a:rPr lang="en-US" sz="1100" u="none" strike="noStrike" dirty="0">
                          <a:effectLst/>
                        </a:rPr>
                        <a:t>)</a:t>
                      </a:r>
                      <a:endParaRPr lang="en-US" sz="1800" b="0" i="0" u="none" strike="noStrike" dirty="0">
                        <a:effectLst/>
                        <a:latin typeface="Arial" panose="020B0604020202020204" pitchFamily="34" charset="0"/>
                      </a:endParaRPr>
                    </a:p>
                  </a:txBody>
                  <a:tcPr marL="68580" marR="68580" marT="9525" marB="0"/>
                </a:tc>
                <a:tc>
                  <a:txBody>
                    <a:bodyPr/>
                    <a:lstStyle/>
                    <a:p>
                      <a:pPr algn="just" fontAlgn="t">
                        <a:lnSpc>
                          <a:spcPct val="107000"/>
                        </a:lnSpc>
                        <a:spcBef>
                          <a:spcPts val="0"/>
                        </a:spcBef>
                        <a:spcAft>
                          <a:spcPts val="800"/>
                        </a:spcAft>
                      </a:pPr>
                      <a:r>
                        <a:rPr lang="en-US" sz="1100" u="none" strike="noStrike">
                          <a:effectLst/>
                        </a:rPr>
                        <a:t>2019</a:t>
                      </a:r>
                      <a:endParaRPr lang="en-US" sz="1800" b="0" i="0" u="none" strike="noStrike">
                        <a:effectLst/>
                        <a:latin typeface="Arial" panose="020B0604020202020204" pitchFamily="34" charset="0"/>
                      </a:endParaRPr>
                    </a:p>
                  </a:txBody>
                  <a:tcPr marL="68580" marR="68580" marT="9525" marB="0"/>
                </a:tc>
                <a:extLst>
                  <a:ext uri="{0D108BD9-81ED-4DB2-BD59-A6C34878D82A}">
                    <a16:rowId xmlns:a16="http://schemas.microsoft.com/office/drawing/2014/main" val="1817905455"/>
                  </a:ext>
                </a:extLst>
              </a:tr>
              <a:tr h="0">
                <a:tc>
                  <a:txBody>
                    <a:bodyPr/>
                    <a:lstStyle/>
                    <a:p>
                      <a:pPr algn="just" fontAlgn="t">
                        <a:lnSpc>
                          <a:spcPct val="107000"/>
                        </a:lnSpc>
                        <a:spcBef>
                          <a:spcPts val="0"/>
                        </a:spcBef>
                        <a:spcAft>
                          <a:spcPts val="800"/>
                        </a:spcAft>
                      </a:pPr>
                      <a:r>
                        <a:rPr lang="en-US" sz="1100" u="none" strike="noStrike">
                          <a:effectLst/>
                        </a:rPr>
                        <a:t>7</a:t>
                      </a:r>
                      <a:endParaRPr lang="en-US" sz="1800" b="0" i="0" u="none" strike="noStrike">
                        <a:effectLst/>
                        <a:latin typeface="Arial" panose="020B0604020202020204" pitchFamily="34" charset="0"/>
                      </a:endParaRPr>
                    </a:p>
                  </a:txBody>
                  <a:tcPr marL="68580" marR="68580" marT="9525" marB="0"/>
                </a:tc>
                <a:tc>
                  <a:txBody>
                    <a:bodyPr/>
                    <a:lstStyle/>
                    <a:p>
                      <a:pPr algn="just" fontAlgn="t">
                        <a:lnSpc>
                          <a:spcPct val="107000"/>
                        </a:lnSpc>
                        <a:spcBef>
                          <a:spcPts val="0"/>
                        </a:spcBef>
                        <a:spcAft>
                          <a:spcPts val="800"/>
                        </a:spcAft>
                      </a:pPr>
                      <a:r>
                        <a:rPr lang="en-US" sz="1100" u="none" strike="noStrike" dirty="0" err="1">
                          <a:effectLst/>
                        </a:rPr>
                        <a:t>Survei</a:t>
                      </a:r>
                      <a:r>
                        <a:rPr lang="en-US" sz="1100" u="none" strike="noStrike" dirty="0">
                          <a:effectLst/>
                        </a:rPr>
                        <a:t> </a:t>
                      </a:r>
                      <a:r>
                        <a:rPr lang="en-US" sz="1100" u="none" strike="noStrike" dirty="0" err="1">
                          <a:effectLst/>
                        </a:rPr>
                        <a:t>Sosial</a:t>
                      </a:r>
                      <a:r>
                        <a:rPr lang="en-US" sz="1100" u="none" strike="noStrike" dirty="0">
                          <a:effectLst/>
                        </a:rPr>
                        <a:t> </a:t>
                      </a:r>
                      <a:r>
                        <a:rPr lang="en-US" sz="1100" u="none" strike="noStrike" dirty="0" err="1">
                          <a:effectLst/>
                        </a:rPr>
                        <a:t>Ekonomi</a:t>
                      </a:r>
                      <a:r>
                        <a:rPr lang="en-US" sz="1100" u="none" strike="noStrike" dirty="0">
                          <a:effectLst/>
                        </a:rPr>
                        <a:t> Nasional (</a:t>
                      </a:r>
                      <a:r>
                        <a:rPr lang="en-US" sz="1100" u="none" strike="noStrike" dirty="0" err="1">
                          <a:effectLst/>
                        </a:rPr>
                        <a:t>Susenas</a:t>
                      </a:r>
                      <a:r>
                        <a:rPr lang="en-US" sz="1100" u="none" strike="noStrike" dirty="0">
                          <a:effectLst/>
                        </a:rPr>
                        <a:t>)</a:t>
                      </a:r>
                      <a:endParaRPr lang="en-US" sz="1800" b="0" i="0" u="none" strike="noStrike" dirty="0">
                        <a:effectLst/>
                        <a:latin typeface="Arial" panose="020B0604020202020204" pitchFamily="34" charset="0"/>
                      </a:endParaRPr>
                    </a:p>
                  </a:txBody>
                  <a:tcPr marL="68580" marR="68580" marT="9525" marB="0"/>
                </a:tc>
                <a:tc>
                  <a:txBody>
                    <a:bodyPr/>
                    <a:lstStyle/>
                    <a:p>
                      <a:pPr algn="just" fontAlgn="t">
                        <a:lnSpc>
                          <a:spcPct val="107000"/>
                        </a:lnSpc>
                        <a:spcBef>
                          <a:spcPts val="0"/>
                        </a:spcBef>
                        <a:spcAft>
                          <a:spcPts val="800"/>
                        </a:spcAft>
                      </a:pPr>
                      <a:r>
                        <a:rPr lang="en-US" sz="1100" u="none" strike="noStrike">
                          <a:effectLst/>
                        </a:rPr>
                        <a:t>2020</a:t>
                      </a:r>
                      <a:endParaRPr lang="en-US" sz="1800" b="0" i="0" u="none" strike="noStrike">
                        <a:effectLst/>
                        <a:latin typeface="Arial" panose="020B0604020202020204" pitchFamily="34" charset="0"/>
                      </a:endParaRPr>
                    </a:p>
                  </a:txBody>
                  <a:tcPr marL="68580" marR="68580" marT="9525" marB="0"/>
                </a:tc>
                <a:extLst>
                  <a:ext uri="{0D108BD9-81ED-4DB2-BD59-A6C34878D82A}">
                    <a16:rowId xmlns:a16="http://schemas.microsoft.com/office/drawing/2014/main" val="609525523"/>
                  </a:ext>
                </a:extLst>
              </a:tr>
              <a:tr h="0">
                <a:tc>
                  <a:txBody>
                    <a:bodyPr/>
                    <a:lstStyle/>
                    <a:p>
                      <a:pPr algn="just" fontAlgn="t">
                        <a:lnSpc>
                          <a:spcPct val="107000"/>
                        </a:lnSpc>
                        <a:spcBef>
                          <a:spcPts val="0"/>
                        </a:spcBef>
                        <a:spcAft>
                          <a:spcPts val="800"/>
                        </a:spcAft>
                      </a:pPr>
                      <a:r>
                        <a:rPr lang="en-US" sz="1100" u="none" strike="noStrike">
                          <a:effectLst/>
                        </a:rPr>
                        <a:t>8</a:t>
                      </a:r>
                      <a:endParaRPr lang="en-US" sz="1800" b="0" i="0" u="none" strike="noStrike">
                        <a:effectLst/>
                        <a:latin typeface="Arial" panose="020B0604020202020204" pitchFamily="34" charset="0"/>
                      </a:endParaRPr>
                    </a:p>
                  </a:txBody>
                  <a:tcPr marL="68580" marR="68580" marT="9525" marB="0"/>
                </a:tc>
                <a:tc>
                  <a:txBody>
                    <a:bodyPr/>
                    <a:lstStyle/>
                    <a:p>
                      <a:pPr algn="just" fontAlgn="t">
                        <a:lnSpc>
                          <a:spcPct val="107000"/>
                        </a:lnSpc>
                        <a:spcBef>
                          <a:spcPts val="0"/>
                        </a:spcBef>
                        <a:spcAft>
                          <a:spcPts val="800"/>
                        </a:spcAft>
                      </a:pPr>
                      <a:r>
                        <a:rPr lang="fi-FI" sz="1100" u="none" strike="noStrike" dirty="0">
                          <a:effectLst/>
                        </a:rPr>
                        <a:t>Survei Perilaku Anti Korupsi (SPAK)</a:t>
                      </a:r>
                      <a:endParaRPr lang="fi-FI" sz="1800" b="0" i="0" u="none" strike="noStrike" dirty="0">
                        <a:effectLst/>
                        <a:latin typeface="Arial" panose="020B0604020202020204" pitchFamily="34" charset="0"/>
                      </a:endParaRPr>
                    </a:p>
                  </a:txBody>
                  <a:tcPr marL="68580" marR="68580" marT="9525" marB="0"/>
                </a:tc>
                <a:tc>
                  <a:txBody>
                    <a:bodyPr/>
                    <a:lstStyle/>
                    <a:p>
                      <a:pPr algn="just" fontAlgn="t">
                        <a:lnSpc>
                          <a:spcPct val="107000"/>
                        </a:lnSpc>
                        <a:spcBef>
                          <a:spcPts val="0"/>
                        </a:spcBef>
                        <a:spcAft>
                          <a:spcPts val="800"/>
                        </a:spcAft>
                      </a:pPr>
                      <a:r>
                        <a:rPr lang="en-US" sz="1100" u="none" strike="noStrike">
                          <a:effectLst/>
                        </a:rPr>
                        <a:t>2020</a:t>
                      </a:r>
                      <a:endParaRPr lang="en-US" sz="1800" b="0" i="0" u="none" strike="noStrike">
                        <a:effectLst/>
                        <a:latin typeface="Arial" panose="020B0604020202020204" pitchFamily="34" charset="0"/>
                      </a:endParaRPr>
                    </a:p>
                  </a:txBody>
                  <a:tcPr marL="68580" marR="68580" marT="9525" marB="0"/>
                </a:tc>
                <a:extLst>
                  <a:ext uri="{0D108BD9-81ED-4DB2-BD59-A6C34878D82A}">
                    <a16:rowId xmlns:a16="http://schemas.microsoft.com/office/drawing/2014/main" val="214548877"/>
                  </a:ext>
                </a:extLst>
              </a:tr>
              <a:tr h="0">
                <a:tc>
                  <a:txBody>
                    <a:bodyPr/>
                    <a:lstStyle/>
                    <a:p>
                      <a:pPr algn="just" fontAlgn="t">
                        <a:lnSpc>
                          <a:spcPct val="107000"/>
                        </a:lnSpc>
                        <a:spcBef>
                          <a:spcPts val="0"/>
                        </a:spcBef>
                        <a:spcAft>
                          <a:spcPts val="800"/>
                        </a:spcAft>
                      </a:pPr>
                      <a:r>
                        <a:rPr lang="en-US" sz="1100" u="none" strike="noStrike">
                          <a:effectLst/>
                        </a:rPr>
                        <a:t>9</a:t>
                      </a:r>
                      <a:endParaRPr lang="en-US" sz="1800" b="0" i="0" u="none" strike="noStrike">
                        <a:effectLst/>
                        <a:latin typeface="Arial" panose="020B0604020202020204" pitchFamily="34" charset="0"/>
                      </a:endParaRPr>
                    </a:p>
                  </a:txBody>
                  <a:tcPr marL="68580" marR="68580" marT="9525" marB="0"/>
                </a:tc>
                <a:tc>
                  <a:txBody>
                    <a:bodyPr/>
                    <a:lstStyle/>
                    <a:p>
                      <a:pPr algn="just" fontAlgn="t">
                        <a:lnSpc>
                          <a:spcPct val="107000"/>
                        </a:lnSpc>
                        <a:spcBef>
                          <a:spcPts val="0"/>
                        </a:spcBef>
                        <a:spcAft>
                          <a:spcPts val="800"/>
                        </a:spcAft>
                      </a:pPr>
                      <a:r>
                        <a:rPr lang="en-US" sz="1100" u="none" strike="noStrike" dirty="0" err="1">
                          <a:effectLst/>
                        </a:rPr>
                        <a:t>Kompilasi</a:t>
                      </a:r>
                      <a:r>
                        <a:rPr lang="en-US" sz="1100" u="none" strike="noStrike" dirty="0">
                          <a:effectLst/>
                        </a:rPr>
                        <a:t> Data </a:t>
                      </a:r>
                      <a:r>
                        <a:rPr lang="en-US" sz="1100" u="none" strike="noStrike" dirty="0" err="1">
                          <a:effectLst/>
                        </a:rPr>
                        <a:t>Transportasi</a:t>
                      </a:r>
                      <a:endParaRPr lang="en-US" sz="1800" b="0" i="0" u="none" strike="noStrike" dirty="0">
                        <a:effectLst/>
                        <a:latin typeface="Arial" panose="020B0604020202020204" pitchFamily="34" charset="0"/>
                      </a:endParaRPr>
                    </a:p>
                  </a:txBody>
                  <a:tcPr marL="68580" marR="68580" marT="9525" marB="0"/>
                </a:tc>
                <a:tc>
                  <a:txBody>
                    <a:bodyPr/>
                    <a:lstStyle/>
                    <a:p>
                      <a:pPr algn="just" fontAlgn="t">
                        <a:lnSpc>
                          <a:spcPct val="107000"/>
                        </a:lnSpc>
                        <a:spcBef>
                          <a:spcPts val="0"/>
                        </a:spcBef>
                        <a:spcAft>
                          <a:spcPts val="800"/>
                        </a:spcAft>
                      </a:pPr>
                      <a:r>
                        <a:rPr lang="en-US" sz="1100" u="none" strike="noStrike">
                          <a:effectLst/>
                        </a:rPr>
                        <a:t>2018</a:t>
                      </a:r>
                      <a:endParaRPr lang="en-US" sz="1800" b="0" i="0" u="none" strike="noStrike">
                        <a:effectLst/>
                        <a:latin typeface="Arial" panose="020B0604020202020204" pitchFamily="34" charset="0"/>
                      </a:endParaRPr>
                    </a:p>
                  </a:txBody>
                  <a:tcPr marL="68580" marR="68580" marT="9525" marB="0"/>
                </a:tc>
                <a:extLst>
                  <a:ext uri="{0D108BD9-81ED-4DB2-BD59-A6C34878D82A}">
                    <a16:rowId xmlns:a16="http://schemas.microsoft.com/office/drawing/2014/main" val="1876642618"/>
                  </a:ext>
                </a:extLst>
              </a:tr>
              <a:tr h="0">
                <a:tc>
                  <a:txBody>
                    <a:bodyPr/>
                    <a:lstStyle/>
                    <a:p>
                      <a:pPr algn="just" fontAlgn="t">
                        <a:lnSpc>
                          <a:spcPct val="107000"/>
                        </a:lnSpc>
                        <a:spcBef>
                          <a:spcPts val="0"/>
                        </a:spcBef>
                        <a:spcAft>
                          <a:spcPts val="800"/>
                        </a:spcAft>
                      </a:pPr>
                      <a:r>
                        <a:rPr lang="en-US" sz="1100" u="none" strike="noStrike">
                          <a:effectLst/>
                        </a:rPr>
                        <a:t>10</a:t>
                      </a:r>
                      <a:endParaRPr lang="en-US" sz="1800" b="0" i="0" u="none" strike="noStrike">
                        <a:effectLst/>
                        <a:latin typeface="Arial" panose="020B0604020202020204" pitchFamily="34" charset="0"/>
                      </a:endParaRPr>
                    </a:p>
                  </a:txBody>
                  <a:tcPr marL="68580" marR="68580" marT="9525" marB="0"/>
                </a:tc>
                <a:tc>
                  <a:txBody>
                    <a:bodyPr/>
                    <a:lstStyle/>
                    <a:p>
                      <a:pPr algn="just" fontAlgn="t">
                        <a:lnSpc>
                          <a:spcPct val="107000"/>
                        </a:lnSpc>
                        <a:spcBef>
                          <a:spcPts val="0"/>
                        </a:spcBef>
                        <a:spcAft>
                          <a:spcPts val="800"/>
                        </a:spcAft>
                      </a:pPr>
                      <a:r>
                        <a:rPr lang="en-US" sz="1100" u="none" strike="noStrike" dirty="0" err="1">
                          <a:effectLst/>
                        </a:rPr>
                        <a:t>Pendataan</a:t>
                      </a:r>
                      <a:r>
                        <a:rPr lang="en-US" sz="1100" u="none" strike="noStrike" dirty="0">
                          <a:effectLst/>
                        </a:rPr>
                        <a:t> </a:t>
                      </a:r>
                      <a:r>
                        <a:rPr lang="en-US" sz="1100" u="none" strike="noStrike" dirty="0" err="1">
                          <a:effectLst/>
                        </a:rPr>
                        <a:t>Keluarga</a:t>
                      </a:r>
                      <a:endParaRPr lang="en-US" sz="1800" b="0" i="0" u="none" strike="noStrike" dirty="0">
                        <a:effectLst/>
                        <a:latin typeface="Arial" panose="020B0604020202020204" pitchFamily="34" charset="0"/>
                      </a:endParaRPr>
                    </a:p>
                  </a:txBody>
                  <a:tcPr marL="68580" marR="68580" marT="9525" marB="0"/>
                </a:tc>
                <a:tc>
                  <a:txBody>
                    <a:bodyPr/>
                    <a:lstStyle/>
                    <a:p>
                      <a:pPr algn="just" fontAlgn="t">
                        <a:lnSpc>
                          <a:spcPct val="107000"/>
                        </a:lnSpc>
                        <a:spcBef>
                          <a:spcPts val="0"/>
                        </a:spcBef>
                        <a:spcAft>
                          <a:spcPts val="800"/>
                        </a:spcAft>
                      </a:pPr>
                      <a:r>
                        <a:rPr lang="en-US" sz="1100" u="none" strike="noStrike">
                          <a:effectLst/>
                        </a:rPr>
                        <a:t>2021</a:t>
                      </a:r>
                      <a:endParaRPr lang="en-US" sz="1800" b="0" i="0" u="none" strike="noStrike">
                        <a:effectLst/>
                        <a:latin typeface="Arial" panose="020B0604020202020204" pitchFamily="34" charset="0"/>
                      </a:endParaRPr>
                    </a:p>
                  </a:txBody>
                  <a:tcPr marL="68580" marR="68580" marT="9525" marB="0"/>
                </a:tc>
                <a:extLst>
                  <a:ext uri="{0D108BD9-81ED-4DB2-BD59-A6C34878D82A}">
                    <a16:rowId xmlns:a16="http://schemas.microsoft.com/office/drawing/2014/main" val="2571443829"/>
                  </a:ext>
                </a:extLst>
              </a:tr>
              <a:tr h="0">
                <a:tc>
                  <a:txBody>
                    <a:bodyPr/>
                    <a:lstStyle/>
                    <a:p>
                      <a:pPr algn="just" fontAlgn="t">
                        <a:lnSpc>
                          <a:spcPct val="107000"/>
                        </a:lnSpc>
                        <a:spcBef>
                          <a:spcPts val="0"/>
                        </a:spcBef>
                        <a:spcAft>
                          <a:spcPts val="800"/>
                        </a:spcAft>
                      </a:pPr>
                      <a:r>
                        <a:rPr lang="en-US" sz="1100" u="none" strike="noStrike">
                          <a:effectLst/>
                        </a:rPr>
                        <a:t>11</a:t>
                      </a:r>
                      <a:endParaRPr lang="en-US" sz="1800" b="0" i="0" u="none" strike="noStrike">
                        <a:effectLst/>
                        <a:latin typeface="Arial" panose="020B0604020202020204" pitchFamily="34" charset="0"/>
                      </a:endParaRPr>
                    </a:p>
                  </a:txBody>
                  <a:tcPr marL="68580" marR="68580" marT="9525" marB="0"/>
                </a:tc>
                <a:tc>
                  <a:txBody>
                    <a:bodyPr/>
                    <a:lstStyle/>
                    <a:p>
                      <a:pPr algn="just" fontAlgn="t">
                        <a:lnSpc>
                          <a:spcPct val="107000"/>
                        </a:lnSpc>
                        <a:spcBef>
                          <a:spcPts val="0"/>
                        </a:spcBef>
                        <a:spcAft>
                          <a:spcPts val="800"/>
                        </a:spcAft>
                      </a:pPr>
                      <a:r>
                        <a:rPr lang="fi-FI" sz="1100" u="none" strike="noStrike" dirty="0">
                          <a:effectLst/>
                        </a:rPr>
                        <a:t>Survei Pengalaman Hidup Perempuan Nasional</a:t>
                      </a:r>
                      <a:endParaRPr lang="fi-FI" sz="1800" b="0" i="0" u="none" strike="noStrike" dirty="0">
                        <a:effectLst/>
                        <a:latin typeface="Arial" panose="020B0604020202020204" pitchFamily="34" charset="0"/>
                      </a:endParaRPr>
                    </a:p>
                  </a:txBody>
                  <a:tcPr marL="68580" marR="68580" marT="9525" marB="0"/>
                </a:tc>
                <a:tc>
                  <a:txBody>
                    <a:bodyPr/>
                    <a:lstStyle/>
                    <a:p>
                      <a:pPr algn="just" fontAlgn="t">
                        <a:lnSpc>
                          <a:spcPct val="107000"/>
                        </a:lnSpc>
                        <a:spcBef>
                          <a:spcPts val="0"/>
                        </a:spcBef>
                        <a:spcAft>
                          <a:spcPts val="800"/>
                        </a:spcAft>
                      </a:pPr>
                      <a:r>
                        <a:rPr lang="en-US" sz="1100" u="none" strike="noStrike">
                          <a:effectLst/>
                        </a:rPr>
                        <a:t>2021</a:t>
                      </a:r>
                      <a:endParaRPr lang="en-US" sz="1800" b="0" i="0" u="none" strike="noStrike">
                        <a:effectLst/>
                        <a:latin typeface="Arial" panose="020B0604020202020204" pitchFamily="34" charset="0"/>
                      </a:endParaRPr>
                    </a:p>
                  </a:txBody>
                  <a:tcPr marL="68580" marR="68580" marT="9525" marB="0"/>
                </a:tc>
                <a:extLst>
                  <a:ext uri="{0D108BD9-81ED-4DB2-BD59-A6C34878D82A}">
                    <a16:rowId xmlns:a16="http://schemas.microsoft.com/office/drawing/2014/main" val="2893232566"/>
                  </a:ext>
                </a:extLst>
              </a:tr>
              <a:tr h="0">
                <a:tc>
                  <a:txBody>
                    <a:bodyPr/>
                    <a:lstStyle/>
                    <a:p>
                      <a:pPr algn="just" fontAlgn="t">
                        <a:lnSpc>
                          <a:spcPct val="107000"/>
                        </a:lnSpc>
                        <a:spcBef>
                          <a:spcPts val="0"/>
                        </a:spcBef>
                        <a:spcAft>
                          <a:spcPts val="800"/>
                        </a:spcAft>
                      </a:pPr>
                      <a:r>
                        <a:rPr lang="en-US" sz="1100" u="none" strike="noStrike">
                          <a:effectLst/>
                        </a:rPr>
                        <a:t>12</a:t>
                      </a:r>
                      <a:endParaRPr lang="en-US" sz="1800" b="0" i="0" u="none" strike="noStrike">
                        <a:effectLst/>
                        <a:latin typeface="Arial" panose="020B0604020202020204" pitchFamily="34" charset="0"/>
                      </a:endParaRPr>
                    </a:p>
                  </a:txBody>
                  <a:tcPr marL="68580" marR="68580" marT="9525" marB="0"/>
                </a:tc>
                <a:tc>
                  <a:txBody>
                    <a:bodyPr/>
                    <a:lstStyle/>
                    <a:p>
                      <a:pPr algn="just" fontAlgn="t">
                        <a:lnSpc>
                          <a:spcPct val="107000"/>
                        </a:lnSpc>
                        <a:spcBef>
                          <a:spcPts val="0"/>
                        </a:spcBef>
                        <a:spcAft>
                          <a:spcPts val="800"/>
                        </a:spcAft>
                      </a:pPr>
                      <a:r>
                        <a:rPr lang="en-US" sz="1100" u="none" strike="noStrike" dirty="0" err="1">
                          <a:effectLst/>
                        </a:rPr>
                        <a:t>Survei</a:t>
                      </a:r>
                      <a:r>
                        <a:rPr lang="en-US" sz="1100" u="none" strike="noStrike" dirty="0">
                          <a:effectLst/>
                        </a:rPr>
                        <a:t> </a:t>
                      </a:r>
                      <a:r>
                        <a:rPr lang="en-US" sz="1100" u="none" strike="noStrike" dirty="0" err="1">
                          <a:effectLst/>
                        </a:rPr>
                        <a:t>Budidaya</a:t>
                      </a:r>
                      <a:r>
                        <a:rPr lang="en-US" sz="1100" u="none" strike="noStrike" dirty="0">
                          <a:effectLst/>
                        </a:rPr>
                        <a:t> </a:t>
                      </a:r>
                      <a:r>
                        <a:rPr lang="en-US" sz="1100" u="none" strike="noStrike" dirty="0" err="1">
                          <a:effectLst/>
                        </a:rPr>
                        <a:t>ikan</a:t>
                      </a:r>
                      <a:r>
                        <a:rPr lang="en-US" sz="1100" u="none" strike="noStrike" dirty="0">
                          <a:effectLst/>
                        </a:rPr>
                        <a:t> di </a:t>
                      </a:r>
                      <a:r>
                        <a:rPr lang="en-US" sz="1100" u="none" strike="noStrike" dirty="0" err="1">
                          <a:effectLst/>
                        </a:rPr>
                        <a:t>Kabupaten</a:t>
                      </a:r>
                      <a:r>
                        <a:rPr lang="en-US" sz="1100" u="none" strike="noStrike" dirty="0">
                          <a:effectLst/>
                        </a:rPr>
                        <a:t> </a:t>
                      </a:r>
                      <a:r>
                        <a:rPr lang="en-US" sz="1100" u="none" strike="noStrike" dirty="0" err="1">
                          <a:effectLst/>
                        </a:rPr>
                        <a:t>Banyuasin</a:t>
                      </a:r>
                      <a:endParaRPr lang="en-US" sz="1800" b="0" i="0" u="none" strike="noStrike" dirty="0">
                        <a:effectLst/>
                        <a:latin typeface="Arial" panose="020B0604020202020204" pitchFamily="34" charset="0"/>
                      </a:endParaRPr>
                    </a:p>
                  </a:txBody>
                  <a:tcPr marL="68580" marR="68580" marT="9525" marB="0"/>
                </a:tc>
                <a:tc>
                  <a:txBody>
                    <a:bodyPr/>
                    <a:lstStyle/>
                    <a:p>
                      <a:pPr algn="just" fontAlgn="t">
                        <a:lnSpc>
                          <a:spcPct val="107000"/>
                        </a:lnSpc>
                        <a:spcBef>
                          <a:spcPts val="0"/>
                        </a:spcBef>
                        <a:spcAft>
                          <a:spcPts val="800"/>
                        </a:spcAft>
                      </a:pPr>
                      <a:r>
                        <a:rPr lang="en-US" sz="1100" u="none" strike="noStrike">
                          <a:effectLst/>
                        </a:rPr>
                        <a:t>2019</a:t>
                      </a:r>
                      <a:endParaRPr lang="en-US" sz="1800" b="0" i="0" u="none" strike="noStrike">
                        <a:effectLst/>
                        <a:latin typeface="Arial" panose="020B0604020202020204" pitchFamily="34" charset="0"/>
                      </a:endParaRPr>
                    </a:p>
                  </a:txBody>
                  <a:tcPr marL="68580" marR="68580" marT="9525" marB="0"/>
                </a:tc>
                <a:extLst>
                  <a:ext uri="{0D108BD9-81ED-4DB2-BD59-A6C34878D82A}">
                    <a16:rowId xmlns:a16="http://schemas.microsoft.com/office/drawing/2014/main" val="1188821573"/>
                  </a:ext>
                </a:extLst>
              </a:tr>
              <a:tr h="0">
                <a:tc>
                  <a:txBody>
                    <a:bodyPr/>
                    <a:lstStyle/>
                    <a:p>
                      <a:pPr algn="just" fontAlgn="t">
                        <a:lnSpc>
                          <a:spcPct val="107000"/>
                        </a:lnSpc>
                        <a:spcBef>
                          <a:spcPts val="0"/>
                        </a:spcBef>
                        <a:spcAft>
                          <a:spcPts val="800"/>
                        </a:spcAft>
                      </a:pPr>
                      <a:r>
                        <a:rPr lang="en-US" sz="1100" u="none" strike="noStrike">
                          <a:effectLst/>
                        </a:rPr>
                        <a:t>13</a:t>
                      </a:r>
                      <a:endParaRPr lang="en-US" sz="1800" b="0" i="0" u="none" strike="noStrike">
                        <a:effectLst/>
                        <a:latin typeface="Arial" panose="020B0604020202020204" pitchFamily="34" charset="0"/>
                      </a:endParaRPr>
                    </a:p>
                  </a:txBody>
                  <a:tcPr marL="68580" marR="68580" marT="9525" marB="0"/>
                </a:tc>
                <a:tc>
                  <a:txBody>
                    <a:bodyPr/>
                    <a:lstStyle/>
                    <a:p>
                      <a:pPr algn="just" fontAlgn="t">
                        <a:lnSpc>
                          <a:spcPct val="107000"/>
                        </a:lnSpc>
                        <a:spcBef>
                          <a:spcPts val="0"/>
                        </a:spcBef>
                        <a:spcAft>
                          <a:spcPts val="800"/>
                        </a:spcAft>
                      </a:pPr>
                      <a:r>
                        <a:rPr lang="en-US" sz="1100" u="none" strike="noStrike" dirty="0" err="1">
                          <a:effectLst/>
                        </a:rPr>
                        <a:t>Survei</a:t>
                      </a:r>
                      <a:r>
                        <a:rPr lang="en-US" sz="1100" u="none" strike="noStrike" dirty="0">
                          <a:effectLst/>
                        </a:rPr>
                        <a:t> </a:t>
                      </a:r>
                      <a:r>
                        <a:rPr lang="en-US" sz="1100" u="none" strike="noStrike" dirty="0" err="1">
                          <a:effectLst/>
                        </a:rPr>
                        <a:t>Kontruksi</a:t>
                      </a:r>
                      <a:r>
                        <a:rPr lang="en-US" sz="1100" u="none" strike="noStrike" dirty="0">
                          <a:effectLst/>
                        </a:rPr>
                        <a:t> </a:t>
                      </a:r>
                      <a:r>
                        <a:rPr lang="en-US" sz="1100" u="none" strike="noStrike" dirty="0" err="1">
                          <a:effectLst/>
                        </a:rPr>
                        <a:t>Tahunan</a:t>
                      </a:r>
                      <a:endParaRPr lang="en-US" sz="1800" b="0" i="0" u="none" strike="noStrike" dirty="0">
                        <a:effectLst/>
                        <a:latin typeface="Arial" panose="020B0604020202020204" pitchFamily="34" charset="0"/>
                      </a:endParaRPr>
                    </a:p>
                  </a:txBody>
                  <a:tcPr marL="68580" marR="68580" marT="9525" marB="0"/>
                </a:tc>
                <a:tc>
                  <a:txBody>
                    <a:bodyPr/>
                    <a:lstStyle/>
                    <a:p>
                      <a:pPr algn="just" fontAlgn="t">
                        <a:lnSpc>
                          <a:spcPct val="107000"/>
                        </a:lnSpc>
                        <a:spcBef>
                          <a:spcPts val="0"/>
                        </a:spcBef>
                        <a:spcAft>
                          <a:spcPts val="800"/>
                        </a:spcAft>
                      </a:pPr>
                      <a:r>
                        <a:rPr lang="en-US" sz="1100" u="none" strike="noStrike" dirty="0">
                          <a:effectLst/>
                        </a:rPr>
                        <a:t>2021</a:t>
                      </a:r>
                      <a:endParaRPr lang="en-US" sz="1800" b="0" i="0" u="none" strike="noStrike" dirty="0">
                        <a:effectLst/>
                        <a:latin typeface="Arial" panose="020B0604020202020204" pitchFamily="34" charset="0"/>
                      </a:endParaRPr>
                    </a:p>
                  </a:txBody>
                  <a:tcPr marL="68580" marR="68580" marT="9525" marB="0"/>
                </a:tc>
                <a:extLst>
                  <a:ext uri="{0D108BD9-81ED-4DB2-BD59-A6C34878D82A}">
                    <a16:rowId xmlns:a16="http://schemas.microsoft.com/office/drawing/2014/main" val="532306490"/>
                  </a:ext>
                </a:extLst>
              </a:tr>
            </a:tbl>
          </a:graphicData>
        </a:graphic>
      </p:graphicFrame>
      <p:pic>
        <p:nvPicPr>
          <p:cNvPr id="10" name="Picture 9">
            <a:extLst>
              <a:ext uri="{FF2B5EF4-FFF2-40B4-BE49-F238E27FC236}">
                <a16:creationId xmlns:a16="http://schemas.microsoft.com/office/drawing/2014/main" id="{B4D8715F-1300-4AB7-A1C2-0419DC7E2068}"/>
              </a:ext>
            </a:extLst>
          </p:cNvPr>
          <p:cNvPicPr>
            <a:picLocks noChangeAspect="1"/>
          </p:cNvPicPr>
          <p:nvPr/>
        </p:nvPicPr>
        <p:blipFill rotWithShape="1">
          <a:blip r:embed="rId3"/>
          <a:srcRect t="68958"/>
          <a:stretch/>
        </p:blipFill>
        <p:spPr>
          <a:xfrm>
            <a:off x="5864942" y="1752354"/>
            <a:ext cx="5519283" cy="754063"/>
          </a:xfrm>
          <a:prstGeom prst="rect">
            <a:avLst/>
          </a:prstGeom>
        </p:spPr>
      </p:pic>
      <p:sp>
        <p:nvSpPr>
          <p:cNvPr id="2" name="Rectangle: Rounded Corners 1">
            <a:extLst>
              <a:ext uri="{FF2B5EF4-FFF2-40B4-BE49-F238E27FC236}">
                <a16:creationId xmlns:a16="http://schemas.microsoft.com/office/drawing/2014/main" id="{140538DB-F6FD-4AD8-87EB-A793979CA810}"/>
              </a:ext>
            </a:extLst>
          </p:cNvPr>
          <p:cNvSpPr/>
          <p:nvPr/>
        </p:nvSpPr>
        <p:spPr>
          <a:xfrm>
            <a:off x="344023" y="1156419"/>
            <a:ext cx="11320708" cy="4928325"/>
          </a:xfrm>
          <a:prstGeom prst="roundRect">
            <a:avLst>
              <a:gd name="adj" fmla="val 7026"/>
            </a:avLst>
          </a:prstGeom>
          <a:noFill/>
          <a:ln w="285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399598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2C7DEAE-E874-4517-AC99-ED3023704942}"/>
              </a:ext>
            </a:extLst>
          </p:cNvPr>
          <p:cNvSpPr txBox="1"/>
          <p:nvPr/>
        </p:nvSpPr>
        <p:spPr>
          <a:xfrm>
            <a:off x="562385" y="1497445"/>
            <a:ext cx="5204484" cy="3631763"/>
          </a:xfrm>
          <a:prstGeom prst="rect">
            <a:avLst/>
          </a:prstGeom>
          <a:noFill/>
        </p:spPr>
        <p:txBody>
          <a:bodyPr wrap="square">
            <a:spAutoFit/>
          </a:bodyPr>
          <a:lstStyle/>
          <a:p>
            <a:pPr algn="just">
              <a:spcBef>
                <a:spcPts val="300"/>
              </a:spcBef>
              <a:spcAft>
                <a:spcPts val="300"/>
              </a:spcAft>
            </a:pPr>
            <a:r>
              <a:rPr lang="id-ID" dirty="0">
                <a:solidFill>
                  <a:srgbClr val="FFFF00"/>
                </a:solidFill>
                <a:latin typeface="Franklin Gothic Medium Cond" panose="020B0606030402020204" pitchFamily="34" charset="0"/>
              </a:rPr>
              <a:t>Cara pengumpulan data</a:t>
            </a:r>
          </a:p>
          <a:p>
            <a:pPr marL="342900" indent="-342900" algn="just">
              <a:spcBef>
                <a:spcPts val="300"/>
              </a:spcBef>
              <a:spcAft>
                <a:spcPts val="300"/>
              </a:spcAft>
              <a:buFont typeface="+mj-lt"/>
              <a:buAutoNum type="arabicPeriod"/>
            </a:pPr>
            <a:r>
              <a:rPr lang="en-US" sz="1600" dirty="0" err="1">
                <a:solidFill>
                  <a:schemeClr val="bg1"/>
                </a:solidFill>
                <a:latin typeface="Franklin Gothic Medium Cond" panose="020B0606030402020204" pitchFamily="34" charset="0"/>
              </a:rPr>
              <a:t>Pencacahan</a:t>
            </a:r>
            <a:r>
              <a:rPr lang="en-US" sz="1600" dirty="0">
                <a:solidFill>
                  <a:schemeClr val="bg1"/>
                </a:solidFill>
                <a:latin typeface="Franklin Gothic Medium Cond" panose="020B0606030402020204" pitchFamily="34" charset="0"/>
              </a:rPr>
              <a:t> </a:t>
            </a:r>
            <a:r>
              <a:rPr lang="en-US" sz="1600" dirty="0" err="1">
                <a:solidFill>
                  <a:schemeClr val="bg1"/>
                </a:solidFill>
                <a:latin typeface="Franklin Gothic Medium Cond" panose="020B0606030402020204" pitchFamily="34" charset="0"/>
              </a:rPr>
              <a:t>Lengkap</a:t>
            </a:r>
            <a:r>
              <a:rPr lang="en-US" sz="1600" dirty="0">
                <a:solidFill>
                  <a:schemeClr val="bg1"/>
                </a:solidFill>
                <a:latin typeface="Franklin Gothic Medium Cond" panose="020B0606030402020204" pitchFamily="34" charset="0"/>
              </a:rPr>
              <a:t>: </a:t>
            </a:r>
            <a:r>
              <a:rPr lang="id-ID" sz="1600" dirty="0">
                <a:solidFill>
                  <a:schemeClr val="bg1"/>
                </a:solidFill>
                <a:latin typeface="Franklin Gothic Medium Cond" panose="020B0606030402020204" pitchFamily="34" charset="0"/>
              </a:rPr>
              <a:t>Cara pengumpulan data yang dilakukan melalui pencacaha</a:t>
            </a:r>
            <a:r>
              <a:rPr lang="en-US" sz="1600" dirty="0">
                <a:solidFill>
                  <a:schemeClr val="bg1"/>
                </a:solidFill>
                <a:latin typeface="Franklin Gothic Medium Cond" panose="020B0606030402020204" pitchFamily="34" charset="0"/>
              </a:rPr>
              <a:t>n </a:t>
            </a:r>
            <a:r>
              <a:rPr lang="id-ID" sz="1600" dirty="0">
                <a:solidFill>
                  <a:schemeClr val="bg1"/>
                </a:solidFill>
                <a:latin typeface="Franklin Gothic Medium Cond" panose="020B0606030402020204" pitchFamily="34" charset="0"/>
              </a:rPr>
              <a:t>seluruh unit populasi pada pengambilan sampel tahap</a:t>
            </a:r>
            <a:r>
              <a:rPr lang="en-US" sz="1600" dirty="0">
                <a:solidFill>
                  <a:schemeClr val="bg1"/>
                </a:solidFill>
                <a:latin typeface="Franklin Gothic Medium Cond" panose="020B0606030402020204" pitchFamily="34" charset="0"/>
              </a:rPr>
              <a:t> </a:t>
            </a:r>
            <a:r>
              <a:rPr lang="id-ID" sz="1600" dirty="0">
                <a:solidFill>
                  <a:schemeClr val="bg1"/>
                </a:solidFill>
                <a:latin typeface="Franklin Gothic Medium Cond" panose="020B0606030402020204" pitchFamily="34" charset="0"/>
              </a:rPr>
              <a:t>terakhir untuk memperkirakan karakteristik suatu populasi</a:t>
            </a:r>
            <a:r>
              <a:rPr lang="en-US" sz="1600" dirty="0">
                <a:solidFill>
                  <a:schemeClr val="bg1"/>
                </a:solidFill>
                <a:latin typeface="Franklin Gothic Medium Cond" panose="020B0606030402020204" pitchFamily="34" charset="0"/>
              </a:rPr>
              <a:t> </a:t>
            </a:r>
            <a:r>
              <a:rPr lang="id-ID" sz="1600" dirty="0">
                <a:solidFill>
                  <a:schemeClr val="bg1"/>
                </a:solidFill>
                <a:latin typeface="Franklin Gothic Medium Cond" panose="020B0606030402020204" pitchFamily="34" charset="0"/>
              </a:rPr>
              <a:t>pada saat tertentu..</a:t>
            </a:r>
            <a:endParaRPr lang="en-US" sz="1600" dirty="0">
              <a:solidFill>
                <a:schemeClr val="bg1"/>
              </a:solidFill>
              <a:latin typeface="Franklin Gothic Medium Cond" panose="020B0606030402020204" pitchFamily="34" charset="0"/>
            </a:endParaRPr>
          </a:p>
          <a:p>
            <a:pPr marL="342900" indent="-342900" algn="just">
              <a:spcBef>
                <a:spcPts val="300"/>
              </a:spcBef>
              <a:spcAft>
                <a:spcPts val="300"/>
              </a:spcAft>
              <a:buFont typeface="+mj-lt"/>
              <a:buAutoNum type="arabicPeriod"/>
            </a:pPr>
            <a:r>
              <a:rPr lang="en-US" sz="1600" dirty="0" err="1">
                <a:solidFill>
                  <a:schemeClr val="bg1"/>
                </a:solidFill>
                <a:latin typeface="Franklin Gothic Medium Cond" panose="020B0606030402020204" pitchFamily="34" charset="0"/>
              </a:rPr>
              <a:t>Survei</a:t>
            </a:r>
            <a:r>
              <a:rPr lang="en-US" sz="1600" dirty="0">
                <a:solidFill>
                  <a:schemeClr val="bg1"/>
                </a:solidFill>
                <a:latin typeface="Franklin Gothic Medium Cond" panose="020B0606030402020204" pitchFamily="34" charset="0"/>
              </a:rPr>
              <a:t>: </a:t>
            </a:r>
            <a:r>
              <a:rPr lang="id-ID" sz="1600" dirty="0">
                <a:solidFill>
                  <a:schemeClr val="bg1"/>
                </a:solidFill>
                <a:latin typeface="Franklin Gothic Medium Cond" panose="020B0606030402020204" pitchFamily="34" charset="0"/>
              </a:rPr>
              <a:t>Cara pengumpulan data yang dilakukan melalui pencacahan</a:t>
            </a:r>
            <a:r>
              <a:rPr lang="en-US" sz="1600" dirty="0">
                <a:solidFill>
                  <a:schemeClr val="bg1"/>
                </a:solidFill>
                <a:latin typeface="Franklin Gothic Medium Cond" panose="020B0606030402020204" pitchFamily="34" charset="0"/>
              </a:rPr>
              <a:t> </a:t>
            </a:r>
            <a:r>
              <a:rPr lang="id-ID" sz="1600" dirty="0">
                <a:solidFill>
                  <a:schemeClr val="bg1"/>
                </a:solidFill>
                <a:latin typeface="Franklin Gothic Medium Cond" panose="020B0606030402020204" pitchFamily="34" charset="0"/>
              </a:rPr>
              <a:t>sampel untuk memperkirakan karakteristik suatu populasi</a:t>
            </a:r>
            <a:r>
              <a:rPr lang="en-US" sz="1600" dirty="0">
                <a:solidFill>
                  <a:schemeClr val="bg1"/>
                </a:solidFill>
                <a:latin typeface="Franklin Gothic Medium Cond" panose="020B0606030402020204" pitchFamily="34" charset="0"/>
              </a:rPr>
              <a:t> </a:t>
            </a:r>
            <a:r>
              <a:rPr lang="id-ID" sz="1600" dirty="0">
                <a:solidFill>
                  <a:schemeClr val="bg1"/>
                </a:solidFill>
                <a:latin typeface="Franklin Gothic Medium Cond" panose="020B0606030402020204" pitchFamily="34" charset="0"/>
              </a:rPr>
              <a:t>pada saat tertentu..</a:t>
            </a:r>
          </a:p>
          <a:p>
            <a:pPr marL="342900" indent="-342900" algn="just">
              <a:spcBef>
                <a:spcPts val="300"/>
              </a:spcBef>
              <a:spcAft>
                <a:spcPts val="300"/>
              </a:spcAft>
              <a:buFont typeface="+mj-lt"/>
              <a:buAutoNum type="arabicPeriod"/>
            </a:pPr>
            <a:r>
              <a:rPr lang="id-ID" sz="1600" dirty="0">
                <a:solidFill>
                  <a:schemeClr val="bg1"/>
                </a:solidFill>
                <a:latin typeface="Franklin Gothic Medium Cond" panose="020B0606030402020204" pitchFamily="34" charset="0"/>
              </a:rPr>
              <a:t>Kompilasi produk administrasi</a:t>
            </a:r>
            <a:r>
              <a:rPr lang="en-US" sz="1600" dirty="0">
                <a:solidFill>
                  <a:schemeClr val="bg1"/>
                </a:solidFill>
                <a:latin typeface="Franklin Gothic Medium Cond" panose="020B0606030402020204" pitchFamily="34" charset="0"/>
              </a:rPr>
              <a:t>: </a:t>
            </a:r>
            <a:r>
              <a:rPr lang="id-ID" sz="1600" dirty="0">
                <a:solidFill>
                  <a:schemeClr val="bg1"/>
                </a:solidFill>
                <a:latin typeface="Franklin Gothic Medium Cond" panose="020B0606030402020204" pitchFamily="34" charset="0"/>
              </a:rPr>
              <a:t>Cara pengumpulan, pengolahan, penyajian, dan analisis</a:t>
            </a:r>
            <a:r>
              <a:rPr lang="en-US" sz="1600" dirty="0">
                <a:solidFill>
                  <a:schemeClr val="bg1"/>
                </a:solidFill>
                <a:latin typeface="Franklin Gothic Medium Cond" panose="020B0606030402020204" pitchFamily="34" charset="0"/>
              </a:rPr>
              <a:t> </a:t>
            </a:r>
            <a:r>
              <a:rPr lang="id-ID" sz="1600" dirty="0">
                <a:solidFill>
                  <a:schemeClr val="bg1"/>
                </a:solidFill>
                <a:latin typeface="Franklin Gothic Medium Cond" panose="020B0606030402020204" pitchFamily="34" charset="0"/>
              </a:rPr>
              <a:t>data didasarkan pada catatan administrasi yang ada pada</a:t>
            </a:r>
            <a:r>
              <a:rPr lang="en-US" sz="1600" dirty="0">
                <a:solidFill>
                  <a:schemeClr val="bg1"/>
                </a:solidFill>
                <a:latin typeface="Franklin Gothic Medium Cond" panose="020B0606030402020204" pitchFamily="34" charset="0"/>
              </a:rPr>
              <a:t> </a:t>
            </a:r>
            <a:r>
              <a:rPr lang="id-ID" sz="1600" dirty="0">
                <a:solidFill>
                  <a:schemeClr val="bg1"/>
                </a:solidFill>
                <a:latin typeface="Franklin Gothic Medium Cond" panose="020B0606030402020204" pitchFamily="34" charset="0"/>
              </a:rPr>
              <a:t>pemerintah, swasta, dan atau masyarakat.</a:t>
            </a:r>
            <a:endParaRPr lang="en-US" sz="1600" dirty="0">
              <a:solidFill>
                <a:schemeClr val="bg1"/>
              </a:solidFill>
              <a:latin typeface="Franklin Gothic Medium Cond" panose="020B0606030402020204" pitchFamily="34" charset="0"/>
            </a:endParaRPr>
          </a:p>
          <a:p>
            <a:pPr marL="342900" indent="-342900" algn="just">
              <a:spcBef>
                <a:spcPts val="300"/>
              </a:spcBef>
              <a:spcAft>
                <a:spcPts val="300"/>
              </a:spcAft>
              <a:buFont typeface="+mj-lt"/>
              <a:buAutoNum type="arabicPeriod"/>
            </a:pPr>
            <a:r>
              <a:rPr lang="en-US" sz="1600" dirty="0">
                <a:solidFill>
                  <a:schemeClr val="bg1"/>
                </a:solidFill>
                <a:latin typeface="Franklin Gothic Medium Cond" panose="020B0606030402020204" pitchFamily="34" charset="0"/>
              </a:rPr>
              <a:t>Cara lain </a:t>
            </a:r>
            <a:r>
              <a:rPr lang="en-US" sz="1600" dirty="0" err="1">
                <a:solidFill>
                  <a:schemeClr val="bg1"/>
                </a:solidFill>
                <a:latin typeface="Franklin Gothic Medium Cond" panose="020B0606030402020204" pitchFamily="34" charset="0"/>
              </a:rPr>
              <a:t>sesuai</a:t>
            </a:r>
            <a:r>
              <a:rPr lang="en-US" sz="1600" dirty="0">
                <a:solidFill>
                  <a:schemeClr val="bg1"/>
                </a:solidFill>
                <a:latin typeface="Franklin Gothic Medium Cond" panose="020B0606030402020204" pitchFamily="34" charset="0"/>
              </a:rPr>
              <a:t> </a:t>
            </a:r>
            <a:r>
              <a:rPr lang="en-US" sz="1600" dirty="0" err="1">
                <a:solidFill>
                  <a:schemeClr val="bg1"/>
                </a:solidFill>
                <a:latin typeface="Franklin Gothic Medium Cond" panose="020B0606030402020204" pitchFamily="34" charset="0"/>
              </a:rPr>
              <a:t>dengan</a:t>
            </a:r>
            <a:r>
              <a:rPr lang="en-US" sz="1600" dirty="0">
                <a:solidFill>
                  <a:schemeClr val="bg1"/>
                </a:solidFill>
                <a:latin typeface="Franklin Gothic Medium Cond" panose="020B0606030402020204" pitchFamily="34" charset="0"/>
              </a:rPr>
              <a:t> </a:t>
            </a:r>
            <a:r>
              <a:rPr lang="en-US" sz="1600" dirty="0" err="1">
                <a:solidFill>
                  <a:schemeClr val="bg1"/>
                </a:solidFill>
                <a:latin typeface="Franklin Gothic Medium Cond" panose="020B0606030402020204" pitchFamily="34" charset="0"/>
              </a:rPr>
              <a:t>perkembangan</a:t>
            </a:r>
            <a:r>
              <a:rPr lang="en-US" sz="1600" dirty="0">
                <a:solidFill>
                  <a:schemeClr val="bg1"/>
                </a:solidFill>
                <a:latin typeface="Franklin Gothic Medium Cond" panose="020B0606030402020204" pitchFamily="34" charset="0"/>
              </a:rPr>
              <a:t> TI</a:t>
            </a:r>
            <a:endParaRPr lang="id-ID" sz="1600" dirty="0">
              <a:solidFill>
                <a:schemeClr val="bg1"/>
              </a:solidFill>
              <a:latin typeface="Franklin Gothic Medium Cond" panose="020B0606030402020204" pitchFamily="34" charset="0"/>
            </a:endParaRPr>
          </a:p>
        </p:txBody>
      </p:sp>
      <p:pic>
        <p:nvPicPr>
          <p:cNvPr id="4" name="Picture 3">
            <a:extLst>
              <a:ext uri="{FF2B5EF4-FFF2-40B4-BE49-F238E27FC236}">
                <a16:creationId xmlns:a16="http://schemas.microsoft.com/office/drawing/2014/main" id="{605CAE0C-383A-45E1-8D02-ED2A4E62F644}"/>
              </a:ext>
            </a:extLst>
          </p:cNvPr>
          <p:cNvPicPr>
            <a:picLocks noChangeAspect="1"/>
          </p:cNvPicPr>
          <p:nvPr/>
        </p:nvPicPr>
        <p:blipFill rotWithShape="1">
          <a:blip r:embed="rId2"/>
          <a:srcRect t="40648"/>
          <a:stretch/>
        </p:blipFill>
        <p:spPr>
          <a:xfrm>
            <a:off x="5915827" y="1890516"/>
            <a:ext cx="6039611" cy="824308"/>
          </a:xfrm>
          <a:prstGeom prst="rect">
            <a:avLst/>
          </a:prstGeom>
        </p:spPr>
      </p:pic>
      <p:sp>
        <p:nvSpPr>
          <p:cNvPr id="6" name="TextBox 5">
            <a:extLst>
              <a:ext uri="{FF2B5EF4-FFF2-40B4-BE49-F238E27FC236}">
                <a16:creationId xmlns:a16="http://schemas.microsoft.com/office/drawing/2014/main" id="{3D8AEB48-5C73-4CDA-A5E8-44F099F02458}"/>
              </a:ext>
            </a:extLst>
          </p:cNvPr>
          <p:cNvSpPr txBox="1"/>
          <p:nvPr/>
        </p:nvSpPr>
        <p:spPr>
          <a:xfrm>
            <a:off x="562385" y="261276"/>
            <a:ext cx="5224265" cy="1184940"/>
          </a:xfrm>
          <a:prstGeom prst="rect">
            <a:avLst/>
          </a:prstGeom>
          <a:noFill/>
        </p:spPr>
        <p:txBody>
          <a:bodyPr wrap="square">
            <a:spAutoFit/>
          </a:bodyPr>
          <a:lstStyle/>
          <a:p>
            <a:pPr>
              <a:spcBef>
                <a:spcPts val="300"/>
              </a:spcBef>
              <a:spcAft>
                <a:spcPts val="300"/>
              </a:spcAft>
            </a:pPr>
            <a:r>
              <a:rPr lang="en-US" dirty="0">
                <a:solidFill>
                  <a:srgbClr val="FFFF00"/>
                </a:solidFill>
                <a:latin typeface="Franklin Gothic Medium Cond" panose="020B0606030402020204" pitchFamily="34" charset="0"/>
              </a:rPr>
              <a:t>Kode </a:t>
            </a:r>
            <a:r>
              <a:rPr lang="en-US" dirty="0" err="1">
                <a:solidFill>
                  <a:srgbClr val="FFFF00"/>
                </a:solidFill>
                <a:latin typeface="Franklin Gothic Medium Cond" panose="020B0606030402020204" pitchFamily="34" charset="0"/>
              </a:rPr>
              <a:t>Kegiatan</a:t>
            </a:r>
            <a:r>
              <a:rPr lang="en-US" dirty="0">
                <a:solidFill>
                  <a:srgbClr val="FFFF00"/>
                </a:solidFill>
                <a:latin typeface="Franklin Gothic Medium Cond" panose="020B0606030402020204" pitchFamily="34" charset="0"/>
              </a:rPr>
              <a:t> (</a:t>
            </a:r>
            <a:r>
              <a:rPr lang="en-US" i="1" dirty="0" err="1">
                <a:solidFill>
                  <a:srgbClr val="FFFF00"/>
                </a:solidFill>
                <a:latin typeface="Franklin Gothic Medium Cond" panose="020B0606030402020204" pitchFamily="34" charset="0"/>
              </a:rPr>
              <a:t>diisi</a:t>
            </a:r>
            <a:r>
              <a:rPr lang="en-US" i="1" dirty="0">
                <a:solidFill>
                  <a:srgbClr val="FFFF00"/>
                </a:solidFill>
                <a:latin typeface="Franklin Gothic Medium Cond" panose="020B0606030402020204" pitchFamily="34" charset="0"/>
              </a:rPr>
              <a:t> oleh </a:t>
            </a:r>
            <a:r>
              <a:rPr lang="en-US" i="1" dirty="0" err="1">
                <a:solidFill>
                  <a:srgbClr val="FFFF00"/>
                </a:solidFill>
                <a:latin typeface="Franklin Gothic Medium Cond" panose="020B0606030402020204" pitchFamily="34" charset="0"/>
              </a:rPr>
              <a:t>petugas</a:t>
            </a:r>
            <a:r>
              <a:rPr lang="en-US" dirty="0">
                <a:solidFill>
                  <a:srgbClr val="FFFF00"/>
                </a:solidFill>
                <a:latin typeface="Franklin Gothic Medium Cond" panose="020B0606030402020204" pitchFamily="34" charset="0"/>
              </a:rPr>
              <a:t>)</a:t>
            </a:r>
          </a:p>
          <a:p>
            <a:pPr marL="349250">
              <a:spcBef>
                <a:spcPts val="300"/>
              </a:spcBef>
              <a:spcAft>
                <a:spcPts val="300"/>
              </a:spcAft>
            </a:pPr>
            <a:r>
              <a:rPr lang="en-US" sz="1600" dirty="0">
                <a:solidFill>
                  <a:srgbClr val="ECF1F7"/>
                </a:solidFill>
                <a:latin typeface="Franklin Gothic Medium Cond" panose="020B0606030402020204" pitchFamily="34" charset="0"/>
              </a:rPr>
              <a:t>Kode </a:t>
            </a:r>
            <a:r>
              <a:rPr lang="en-US" sz="1600" dirty="0" err="1">
                <a:solidFill>
                  <a:srgbClr val="ECF1F7"/>
                </a:solidFill>
                <a:latin typeface="Franklin Gothic Medium Cond" panose="020B0606030402020204" pitchFamily="34" charset="0"/>
              </a:rPr>
              <a:t>kegiatan</a:t>
            </a:r>
            <a:r>
              <a:rPr lang="en-US" sz="1600" dirty="0">
                <a:solidFill>
                  <a:srgbClr val="ECF1F7"/>
                </a:solidFill>
                <a:latin typeface="Franklin Gothic Medium Cond" panose="020B0606030402020204" pitchFamily="34" charset="0"/>
              </a:rPr>
              <a:t> </a:t>
            </a:r>
            <a:r>
              <a:rPr lang="en-US" sz="1600" dirty="0" err="1">
                <a:solidFill>
                  <a:srgbClr val="ECF1F7"/>
                </a:solidFill>
                <a:latin typeface="Franklin Gothic Medium Cond" panose="020B0606030402020204" pitchFamily="34" charset="0"/>
              </a:rPr>
              <a:t>merupakan</a:t>
            </a:r>
            <a:r>
              <a:rPr lang="en-US" sz="1600" dirty="0">
                <a:solidFill>
                  <a:srgbClr val="ECF1F7"/>
                </a:solidFill>
                <a:latin typeface="Franklin Gothic Medium Cond" panose="020B0606030402020204" pitchFamily="34" charset="0"/>
              </a:rPr>
              <a:t> </a:t>
            </a:r>
            <a:r>
              <a:rPr lang="en-US" sz="1600" dirty="0" err="1">
                <a:solidFill>
                  <a:srgbClr val="ECF1F7"/>
                </a:solidFill>
                <a:latin typeface="Franklin Gothic Medium Cond" panose="020B0606030402020204" pitchFamily="34" charset="0"/>
              </a:rPr>
              <a:t>suatu</a:t>
            </a:r>
            <a:r>
              <a:rPr lang="en-US" sz="1600" dirty="0">
                <a:solidFill>
                  <a:srgbClr val="ECF1F7"/>
                </a:solidFill>
                <a:latin typeface="Franklin Gothic Medium Cond" panose="020B0606030402020204" pitchFamily="34" charset="0"/>
              </a:rPr>
              <a:t> </a:t>
            </a:r>
            <a:r>
              <a:rPr lang="en-US" sz="1600" dirty="0" err="1">
                <a:solidFill>
                  <a:srgbClr val="ECF1F7"/>
                </a:solidFill>
                <a:latin typeface="Franklin Gothic Medium Cond" panose="020B0606030402020204" pitchFamily="34" charset="0"/>
              </a:rPr>
              <a:t>kode</a:t>
            </a:r>
            <a:r>
              <a:rPr lang="en-US" sz="1600" dirty="0">
                <a:solidFill>
                  <a:srgbClr val="ECF1F7"/>
                </a:solidFill>
                <a:latin typeface="Franklin Gothic Medium Cond" panose="020B0606030402020204" pitchFamily="34" charset="0"/>
              </a:rPr>
              <a:t> </a:t>
            </a:r>
            <a:r>
              <a:rPr lang="en-US" sz="1600" dirty="0" err="1">
                <a:solidFill>
                  <a:srgbClr val="ECF1F7"/>
                </a:solidFill>
                <a:latin typeface="Franklin Gothic Medium Cond" panose="020B0606030402020204" pitchFamily="34" charset="0"/>
              </a:rPr>
              <a:t>unik</a:t>
            </a:r>
            <a:r>
              <a:rPr lang="en-US" sz="1600" dirty="0">
                <a:solidFill>
                  <a:srgbClr val="ECF1F7"/>
                </a:solidFill>
                <a:latin typeface="Franklin Gothic Medium Cond" panose="020B0606030402020204" pitchFamily="34" charset="0"/>
              </a:rPr>
              <a:t> yang </a:t>
            </a:r>
            <a:r>
              <a:rPr lang="en-US" sz="1600" dirty="0" err="1">
                <a:solidFill>
                  <a:srgbClr val="ECF1F7"/>
                </a:solidFill>
                <a:latin typeface="Franklin Gothic Medium Cond" panose="020B0606030402020204" pitchFamily="34" charset="0"/>
              </a:rPr>
              <a:t>diberikan</a:t>
            </a:r>
            <a:r>
              <a:rPr lang="en-US" sz="1600" dirty="0">
                <a:solidFill>
                  <a:srgbClr val="ECF1F7"/>
                </a:solidFill>
                <a:latin typeface="Franklin Gothic Medium Cond" panose="020B0606030402020204" pitchFamily="34" charset="0"/>
              </a:rPr>
              <a:t> oleh BPS </a:t>
            </a:r>
            <a:r>
              <a:rPr lang="en-US" sz="1600" dirty="0" err="1">
                <a:solidFill>
                  <a:srgbClr val="ECF1F7"/>
                </a:solidFill>
                <a:latin typeface="Franklin Gothic Medium Cond" panose="020B0606030402020204" pitchFamily="34" charset="0"/>
              </a:rPr>
              <a:t>berdasarkan</a:t>
            </a:r>
            <a:r>
              <a:rPr lang="en-US" sz="1600" dirty="0">
                <a:solidFill>
                  <a:srgbClr val="ECF1F7"/>
                </a:solidFill>
                <a:latin typeface="Franklin Gothic Medium Cond" panose="020B0606030402020204" pitchFamily="34" charset="0"/>
              </a:rPr>
              <a:t> </a:t>
            </a:r>
            <a:r>
              <a:rPr lang="en-US" sz="1600" dirty="0" err="1">
                <a:solidFill>
                  <a:srgbClr val="ECF1F7"/>
                </a:solidFill>
                <a:latin typeface="Franklin Gothic Medium Cond" panose="020B0606030402020204" pitchFamily="34" charset="0"/>
              </a:rPr>
              <a:t>kegiatan</a:t>
            </a:r>
            <a:r>
              <a:rPr lang="en-US" sz="1600" dirty="0">
                <a:solidFill>
                  <a:srgbClr val="ECF1F7"/>
                </a:solidFill>
                <a:latin typeface="Franklin Gothic Medium Cond" panose="020B0606030402020204" pitchFamily="34" charset="0"/>
              </a:rPr>
              <a:t> </a:t>
            </a:r>
            <a:r>
              <a:rPr lang="en-US" sz="1600" dirty="0" err="1">
                <a:solidFill>
                  <a:srgbClr val="ECF1F7"/>
                </a:solidFill>
                <a:latin typeface="Franklin Gothic Medium Cond" panose="020B0606030402020204" pitchFamily="34" charset="0"/>
              </a:rPr>
              <a:t>statistik</a:t>
            </a:r>
            <a:r>
              <a:rPr lang="en-US" sz="1600" dirty="0">
                <a:solidFill>
                  <a:srgbClr val="ECF1F7"/>
                </a:solidFill>
                <a:latin typeface="Franklin Gothic Medium Cond" panose="020B0606030402020204" pitchFamily="34" charset="0"/>
              </a:rPr>
              <a:t> yang </a:t>
            </a:r>
            <a:r>
              <a:rPr lang="en-US" sz="1600" dirty="0" err="1">
                <a:solidFill>
                  <a:srgbClr val="ECF1F7"/>
                </a:solidFill>
                <a:latin typeface="Franklin Gothic Medium Cond" panose="020B0606030402020204" pitchFamily="34" charset="0"/>
              </a:rPr>
              <a:t>diselenggarakan</a:t>
            </a:r>
            <a:r>
              <a:rPr lang="en-US" sz="1600" dirty="0">
                <a:solidFill>
                  <a:srgbClr val="ECF1F7"/>
                </a:solidFill>
                <a:latin typeface="Franklin Gothic Medium Cond" panose="020B0606030402020204" pitchFamily="34" charset="0"/>
              </a:rPr>
              <a:t> dan </a:t>
            </a:r>
            <a:r>
              <a:rPr lang="en-US" sz="1600" dirty="0" err="1">
                <a:solidFill>
                  <a:srgbClr val="ECF1F7"/>
                </a:solidFill>
                <a:latin typeface="Franklin Gothic Medium Cond" panose="020B0606030402020204" pitchFamily="34" charset="0"/>
              </a:rPr>
              <a:t>telah</a:t>
            </a:r>
            <a:r>
              <a:rPr lang="en-US" sz="1600" dirty="0">
                <a:solidFill>
                  <a:srgbClr val="ECF1F7"/>
                </a:solidFill>
                <a:latin typeface="Franklin Gothic Medium Cond" panose="020B0606030402020204" pitchFamily="34" charset="0"/>
              </a:rPr>
              <a:t> </a:t>
            </a:r>
            <a:r>
              <a:rPr lang="en-US" sz="1600" dirty="0" err="1">
                <a:solidFill>
                  <a:srgbClr val="ECF1F7"/>
                </a:solidFill>
                <a:latin typeface="Franklin Gothic Medium Cond" panose="020B0606030402020204" pitchFamily="34" charset="0"/>
              </a:rPr>
              <a:t>dilaporkan</a:t>
            </a:r>
            <a:r>
              <a:rPr lang="en-US" sz="1600" dirty="0">
                <a:solidFill>
                  <a:srgbClr val="ECF1F7"/>
                </a:solidFill>
                <a:latin typeface="Franklin Gothic Medium Cond" panose="020B0606030402020204" pitchFamily="34" charset="0"/>
              </a:rPr>
              <a:t> </a:t>
            </a:r>
            <a:r>
              <a:rPr lang="en-US" sz="1600" dirty="0" err="1">
                <a:solidFill>
                  <a:srgbClr val="ECF1F7"/>
                </a:solidFill>
                <a:latin typeface="Franklin Gothic Medium Cond" panose="020B0606030402020204" pitchFamily="34" charset="0"/>
              </a:rPr>
              <a:t>kepada</a:t>
            </a:r>
            <a:r>
              <a:rPr lang="en-US" sz="1600" dirty="0">
                <a:solidFill>
                  <a:srgbClr val="ECF1F7"/>
                </a:solidFill>
                <a:latin typeface="Franklin Gothic Medium Cond" panose="020B0606030402020204" pitchFamily="34" charset="0"/>
              </a:rPr>
              <a:t> BPS.</a:t>
            </a:r>
          </a:p>
        </p:txBody>
      </p:sp>
      <p:pic>
        <p:nvPicPr>
          <p:cNvPr id="7" name="Picture 6">
            <a:extLst>
              <a:ext uri="{FF2B5EF4-FFF2-40B4-BE49-F238E27FC236}">
                <a16:creationId xmlns:a16="http://schemas.microsoft.com/office/drawing/2014/main" id="{F34E8F3B-D545-437B-A928-18A93B8563B6}"/>
              </a:ext>
            </a:extLst>
          </p:cNvPr>
          <p:cNvPicPr>
            <a:picLocks noChangeAspect="1"/>
          </p:cNvPicPr>
          <p:nvPr/>
        </p:nvPicPr>
        <p:blipFill rotWithShape="1">
          <a:blip r:embed="rId3"/>
          <a:srcRect b="56127"/>
          <a:stretch/>
        </p:blipFill>
        <p:spPr>
          <a:xfrm>
            <a:off x="5915827" y="552245"/>
            <a:ext cx="6039611" cy="680630"/>
          </a:xfrm>
          <a:prstGeom prst="rect">
            <a:avLst/>
          </a:prstGeom>
        </p:spPr>
      </p:pic>
      <p:sp>
        <p:nvSpPr>
          <p:cNvPr id="8" name="TextBox 7">
            <a:extLst>
              <a:ext uri="{FF2B5EF4-FFF2-40B4-BE49-F238E27FC236}">
                <a16:creationId xmlns:a16="http://schemas.microsoft.com/office/drawing/2014/main" id="{291CC4FA-0625-454B-A6C4-A25F7F5BF99D}"/>
              </a:ext>
            </a:extLst>
          </p:cNvPr>
          <p:cNvSpPr txBox="1"/>
          <p:nvPr/>
        </p:nvSpPr>
        <p:spPr>
          <a:xfrm>
            <a:off x="6096000" y="3382772"/>
            <a:ext cx="5361513" cy="1831271"/>
          </a:xfrm>
          <a:prstGeom prst="rect">
            <a:avLst/>
          </a:prstGeom>
          <a:noFill/>
        </p:spPr>
        <p:txBody>
          <a:bodyPr wrap="square">
            <a:spAutoFit/>
          </a:bodyPr>
          <a:lstStyle/>
          <a:p>
            <a:pPr marL="115888" algn="just">
              <a:spcBef>
                <a:spcPts val="300"/>
              </a:spcBef>
              <a:spcAft>
                <a:spcPts val="300"/>
              </a:spcAft>
            </a:pPr>
            <a:r>
              <a:rPr lang="en-US" dirty="0">
                <a:solidFill>
                  <a:srgbClr val="FFFF00"/>
                </a:solidFill>
                <a:latin typeface="Franklin Gothic Medium Cond" panose="020B0606030402020204" pitchFamily="34" charset="0"/>
              </a:rPr>
              <a:t>Cara </a:t>
            </a:r>
            <a:r>
              <a:rPr lang="en-US" dirty="0" err="1">
                <a:solidFill>
                  <a:srgbClr val="FFFF00"/>
                </a:solidFill>
                <a:latin typeface="Franklin Gothic Medium Cond" panose="020B0606030402020204" pitchFamily="34" charset="0"/>
              </a:rPr>
              <a:t>pengumpulan</a:t>
            </a:r>
            <a:r>
              <a:rPr lang="en-US" dirty="0">
                <a:solidFill>
                  <a:srgbClr val="FFFF00"/>
                </a:solidFill>
                <a:latin typeface="Franklin Gothic Medium Cond" panose="020B0606030402020204" pitchFamily="34" charset="0"/>
              </a:rPr>
              <a:t> Data </a:t>
            </a:r>
            <a:r>
              <a:rPr lang="en-US" dirty="0">
                <a:solidFill>
                  <a:schemeClr val="bg1"/>
                </a:solidFill>
                <a:highlight>
                  <a:srgbClr val="FF0000"/>
                </a:highlight>
                <a:latin typeface="Franklin Gothic Medium Cond" panose="020B0606030402020204" pitchFamily="34" charset="0"/>
              </a:rPr>
              <a:t>[ </a:t>
            </a:r>
            <a:r>
              <a:rPr lang="en-US" dirty="0" err="1">
                <a:solidFill>
                  <a:schemeClr val="bg1"/>
                </a:solidFill>
                <a:highlight>
                  <a:srgbClr val="FF0000"/>
                </a:highlight>
                <a:latin typeface="Franklin Gothic Medium Cond" panose="020B0606030402020204" pitchFamily="34" charset="0"/>
              </a:rPr>
              <a:t>Penegasan</a:t>
            </a:r>
            <a:r>
              <a:rPr lang="en-US" dirty="0">
                <a:solidFill>
                  <a:schemeClr val="bg1"/>
                </a:solidFill>
                <a:highlight>
                  <a:srgbClr val="FF0000"/>
                </a:highlight>
                <a:latin typeface="Franklin Gothic Medium Cond" panose="020B0606030402020204" pitchFamily="34" charset="0"/>
              </a:rPr>
              <a:t>]</a:t>
            </a:r>
          </a:p>
          <a:p>
            <a:pPr marL="282575">
              <a:spcBef>
                <a:spcPts val="300"/>
              </a:spcBef>
              <a:spcAft>
                <a:spcPts val="300"/>
              </a:spcAft>
            </a:pPr>
            <a:r>
              <a:rPr lang="id-ID" i="1" dirty="0">
                <a:solidFill>
                  <a:srgbClr val="ECF1F7"/>
                </a:solidFill>
                <a:latin typeface="Franklin Gothic Medium Cond" panose="020B0606030402020204" pitchFamily="34" charset="0"/>
              </a:rPr>
              <a:t>Yang termasuk dalam cara pengumpulan data dengan “cara lain sesuai dengan perkembangan TI, yaitu:</a:t>
            </a:r>
            <a:r>
              <a:rPr lang="en-US" i="1" dirty="0">
                <a:solidFill>
                  <a:srgbClr val="ECF1F7"/>
                </a:solidFill>
                <a:latin typeface="Franklin Gothic Medium Cond" panose="020B0606030402020204" pitchFamily="34" charset="0"/>
              </a:rPr>
              <a:t> </a:t>
            </a:r>
            <a:r>
              <a:rPr lang="en-US" i="1" dirty="0" err="1">
                <a:solidFill>
                  <a:srgbClr val="ECF1F7"/>
                </a:solidFill>
                <a:latin typeface="Franklin Gothic Medium Cond" panose="020B0606030402020204" pitchFamily="34" charset="0"/>
              </a:rPr>
              <a:t>metode</a:t>
            </a:r>
            <a:r>
              <a:rPr lang="en-US" i="1" dirty="0">
                <a:solidFill>
                  <a:srgbClr val="ECF1F7"/>
                </a:solidFill>
                <a:latin typeface="Franklin Gothic Medium Cond" panose="020B0606030402020204" pitchFamily="34" charset="0"/>
              </a:rPr>
              <a:t> crawling </a:t>
            </a:r>
            <a:r>
              <a:rPr lang="en-US" i="1" dirty="0" err="1">
                <a:solidFill>
                  <a:srgbClr val="ECF1F7"/>
                </a:solidFill>
                <a:latin typeface="Franklin Gothic Medium Cond" panose="020B0606030402020204" pitchFamily="34" charset="0"/>
              </a:rPr>
              <a:t>seperti</a:t>
            </a:r>
            <a:r>
              <a:rPr lang="en-US" i="1" dirty="0">
                <a:solidFill>
                  <a:srgbClr val="ECF1F7"/>
                </a:solidFill>
                <a:latin typeface="Franklin Gothic Medium Cond" panose="020B0606030402020204" pitchFamily="34" charset="0"/>
              </a:rPr>
              <a:t> </a:t>
            </a:r>
            <a:r>
              <a:rPr lang="id-ID" i="1" dirty="0">
                <a:solidFill>
                  <a:srgbClr val="ECF1F7"/>
                </a:solidFill>
                <a:latin typeface="Franklin Gothic Medium Cond" panose="020B0606030402020204" pitchFamily="34" charset="0"/>
              </a:rPr>
              <a:t>Pemanfaatan Big data seperti pengumpulan data dari Shopee, Tokopedia, Tagar Instagram, Tagar Twitter, dan lain-lain</a:t>
            </a:r>
            <a:r>
              <a:rPr lang="en-US" i="1" dirty="0">
                <a:solidFill>
                  <a:srgbClr val="ECF1F7"/>
                </a:solidFill>
                <a:latin typeface="Franklin Gothic Medium Cond" panose="020B0606030402020204" pitchFamily="34" charset="0"/>
              </a:rPr>
              <a:t>.</a:t>
            </a:r>
            <a:endParaRPr lang="id-ID" i="1" dirty="0">
              <a:solidFill>
                <a:srgbClr val="ECF1F7"/>
              </a:solidFill>
              <a:latin typeface="Franklin Gothic Medium Cond" panose="020B0606030402020204" pitchFamily="34" charset="0"/>
            </a:endParaRPr>
          </a:p>
        </p:txBody>
      </p:sp>
      <p:sp>
        <p:nvSpPr>
          <p:cNvPr id="9" name="Rectangle: Rounded Corners 8">
            <a:extLst>
              <a:ext uri="{FF2B5EF4-FFF2-40B4-BE49-F238E27FC236}">
                <a16:creationId xmlns:a16="http://schemas.microsoft.com/office/drawing/2014/main" id="{583BC925-C923-4421-B317-639EFCFE196D}"/>
              </a:ext>
            </a:extLst>
          </p:cNvPr>
          <p:cNvSpPr/>
          <p:nvPr/>
        </p:nvSpPr>
        <p:spPr>
          <a:xfrm>
            <a:off x="5915827" y="3156335"/>
            <a:ext cx="5904871" cy="2327563"/>
          </a:xfrm>
          <a:prstGeom prst="roundRect">
            <a:avLst>
              <a:gd name="adj" fmla="val 7026"/>
            </a:avLst>
          </a:prstGeom>
          <a:noFill/>
          <a:ln w="285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34406776"/>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theme/theme1.xml><?xml version="1.0" encoding="utf-8"?>
<a:theme xmlns:a="http://schemas.openxmlformats.org/drawingml/2006/main" name="Sensus penduduk">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ensus penduduk" id="{55409301-2AA9-40D0-B843-4E33F30A5A34}" vid="{32B8CA0F-8794-4288-8B87-85DE0C1398F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Sensus penduduk</Template>
  <TotalTime>2604</TotalTime>
  <Words>5713</Words>
  <Application>Microsoft Office PowerPoint</Application>
  <PresentationFormat>Widescreen</PresentationFormat>
  <Paragraphs>619</Paragraphs>
  <Slides>63</Slides>
  <Notes>34</Notes>
  <HiddenSlides>1</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63</vt:i4>
      </vt:variant>
    </vt:vector>
  </HeadingPairs>
  <TitlesOfParts>
    <vt:vector size="73" baseType="lpstr">
      <vt:lpstr>Arial</vt:lpstr>
      <vt:lpstr>Arial Narrow</vt:lpstr>
      <vt:lpstr>Calibri</vt:lpstr>
      <vt:lpstr>Calibri Light</vt:lpstr>
      <vt:lpstr>Courier New</vt:lpstr>
      <vt:lpstr>Franklin Gothic Book</vt:lpstr>
      <vt:lpstr>Franklin Gothic Medium Cond</vt:lpstr>
      <vt:lpstr>Metropolis Light</vt:lpstr>
      <vt:lpstr>Wingdings</vt:lpstr>
      <vt:lpstr>Sensus penduduk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ade widiantara</dc:creator>
  <cp:lastModifiedBy>Debi Tomika</cp:lastModifiedBy>
  <cp:revision>86</cp:revision>
  <dcterms:created xsi:type="dcterms:W3CDTF">2020-10-31T03:00:35Z</dcterms:created>
  <dcterms:modified xsi:type="dcterms:W3CDTF">2022-12-27T01:00:22Z</dcterms:modified>
</cp:coreProperties>
</file>